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8B357-2718-2E6A-A9F9-5FC936FF5BEA}" v="1889" dt="2024-10-27T15:53:15.598"/>
    <p1510:client id="{794CD64E-FE3E-EACB-5613-4F628C43CCAE}" v="72" dt="2024-10-27T15:18:15.7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howGuides="1">
      <p:cViewPr varScale="1">
        <p:scale>
          <a:sx n="109" d="100"/>
          <a:sy n="109" d="100"/>
        </p:scale>
        <p:origin x="159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27.10.2024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0D26D4-37B3-1DE2-DE9A-53FA008444A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05600"/>
            <a:ext cx="238283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tr-TR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Sınıflandırma : Genel : : : Classification :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875450"/>
              </p:ext>
            </p:extLst>
          </p:nvPr>
        </p:nvGraphicFramePr>
        <p:xfrm>
          <a:off x="0" y="-19891"/>
          <a:ext cx="9144000" cy="6302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1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36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96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2140">
                <a:tc gridSpan="8"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ÖZEL YENİ</a:t>
                      </a:r>
                      <a:r>
                        <a:rPr lang="tr-TR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UFUKLAR ANAOKULU </a:t>
                      </a:r>
                    </a:p>
                    <a:p>
                      <a:pPr algn="ctr"/>
                      <a:r>
                        <a:rPr lang="tr-TR" sz="1400" baseline="0" dirty="0">
                          <a:solidFill>
                            <a:srgbClr val="0D0D0D"/>
                          </a:solidFill>
                        </a:rPr>
                        <a:t> 5 YAŞ HAFTALIK DERS PROGRAMI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0D0D0D"/>
                          </a:solidFill>
                        </a:rPr>
                        <a:t>TEMALARIMIZ :CUMHURİYET BAYRAMI-</a:t>
                      </a:r>
                      <a:r>
                        <a:rPr lang="tr-TR" sz="1400" b="1" i="0" u="none" strike="noStrike" noProof="0" dirty="0">
                          <a:solidFill>
                            <a:srgbClr val="0D0D0D"/>
                          </a:solidFill>
                          <a:latin typeface="Calibri"/>
                        </a:rPr>
                        <a:t>Mevsimler-Sonbahar-mevsim kıyafetleri- Sebze-Meyve</a:t>
                      </a:r>
                      <a:r>
                        <a:rPr lang="tr-TR" sz="1400" b="1" dirty="0">
                          <a:solidFill>
                            <a:srgbClr val="0D0D0D"/>
                          </a:solidFill>
                        </a:rPr>
                        <a:t> </a:t>
                      </a:r>
                      <a:r>
                        <a:rPr lang="tr-TR" sz="1400" dirty="0">
                          <a:solidFill>
                            <a:srgbClr val="0D0D0D"/>
                          </a:solidFill>
                        </a:rPr>
                        <a:t>                                                                                                                                     </a:t>
                      </a:r>
                      <a:endParaRPr lang="tr-TR" sz="1400" baseline="0" dirty="0">
                        <a:solidFill>
                          <a:srgbClr val="0D0D0D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755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GÜNLER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SERBEST</a:t>
                      </a:r>
                      <a:r>
                        <a:rPr lang="tr-TR" sz="1000" b="1" baseline="0" dirty="0">
                          <a:solidFill>
                            <a:srgbClr val="FF0000"/>
                          </a:solidFill>
                        </a:rPr>
                        <a:t> ZAMAN</a:t>
                      </a:r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TÜRÇE DİL ETKİNLİĞİ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MÜZİK</a:t>
                      </a:r>
                      <a:r>
                        <a:rPr lang="tr-TR" sz="1000" b="1" baseline="0" dirty="0">
                          <a:solidFill>
                            <a:srgbClr val="FF0000"/>
                          </a:solidFill>
                        </a:rPr>
                        <a:t> VE OYUN </a:t>
                      </a:r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BİLİŞSEL</a:t>
                      </a:r>
                      <a:r>
                        <a:rPr lang="tr-TR" sz="1000" b="1" baseline="0" dirty="0">
                          <a:solidFill>
                            <a:srgbClr val="FF0000"/>
                          </a:solidFill>
                        </a:rPr>
                        <a:t> ETKİNLİK</a:t>
                      </a:r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SANAT ETKİNLİĞİ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FEN</a:t>
                      </a:r>
                      <a:r>
                        <a:rPr lang="tr-TR" sz="1000" b="1" baseline="0" dirty="0">
                          <a:solidFill>
                            <a:srgbClr val="FF0000"/>
                          </a:solidFill>
                        </a:rPr>
                        <a:t> VE MATEMATİK ETKİNLİĞİ</a:t>
                      </a:r>
                      <a:endParaRPr lang="tr-T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FF0000"/>
                          </a:solidFill>
                        </a:rPr>
                        <a:t>AİLE KATILIMI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020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660033"/>
                          </a:solidFill>
                        </a:rPr>
                        <a:t>PAZARTESİ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Öğretmen</a:t>
                      </a:r>
                      <a:r>
                        <a:rPr lang="tr-TR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 çocukların ilgileri doğrultusunda istedikleri köşelerde oynamalarına rehberlik eder.</a:t>
                      </a:r>
                      <a:endParaRPr lang="tr-TR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1" i="0" u="none" strike="noStrike" noProof="0" dirty="0"/>
                        <a:t>29 EKİM CUMHURİYET BAYRAMINI COŞKUYLA KUTLUYORUZ.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660033"/>
                          </a:solidFill>
                        </a:rPr>
                        <a:t>SALI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b="1" i="0" u="none" strike="noStrike" noProof="0" dirty="0"/>
                        <a:t>RESMİTATİL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 eaLnBrk="1" fontAlgn="auto" latinLnBrk="0" hangingPunct="1">
                        <a:tabLst/>
                        <a:defRPr/>
                      </a:pPr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defTabSz="914400" eaLnBrk="1" fontAlgn="auto" latinLnBrk="0" hangingPunct="1">
                        <a:tabLst/>
                        <a:defRPr/>
                      </a:pPr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329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660033"/>
                          </a:solidFill>
                        </a:rPr>
                        <a:t>ÇARŞAMBA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9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Bugün keşif çevremizde mevsim kıyafetlerini keşfedeceğiz. Neden mevsim değiştikçe kıyafetlerimiz değişir? Nasıl değişir? Kısa kollu giyinsek ne olur? Evimize sonbaharda nasıl hazırlık yaptık?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tr-TR" sz="900" b="0" i="0" u="none" strike="noStrike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tr-TR" sz="900" dirty="0">
                          <a:solidFill>
                            <a:srgbClr val="0D0D0D"/>
                          </a:solidFill>
                        </a:rPr>
                        <a:t>Sabah sporu ile güne hareketli bir başlangıç yapıyoruz.</a:t>
                      </a:r>
                      <a:endParaRPr lang="tr-TR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900" b="0" i="0" u="none" strike="noStrike" noProof="0" dirty="0"/>
                        <a:t>Sonbahar kıyafetlerini tanıyoruz.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tr-TR" sz="900" dirty="0"/>
                        <a:t>Gevşek malzemeler ile sonbahar kıyafeti tasarlıyoruz.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tr-TR" sz="900" b="0" i="0" u="none" strike="noStrike" noProof="0" dirty="0"/>
                        <a:t>EĞLENCELİ BİLİM DERSİNDEYİZ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solidFill>
                            <a:srgbClr val="0D0D0D"/>
                          </a:solidFill>
                        </a:rPr>
                        <a:t>En sevdiğiniz sebze ve meyveler hakkında kıymetli bilgiler araştırabilirsiniz.</a:t>
                      </a:r>
                      <a:endParaRPr lang="tr-TR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4335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660033"/>
                          </a:solidFill>
                        </a:rPr>
                        <a:t>PERŞEMBE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tr-TR" sz="1200" b="1" i="0" u="none" strike="noStrike" noProof="0" dirty="0"/>
                        <a:t>ORMANDAYIZ.</a:t>
                      </a:r>
                    </a:p>
                    <a:p>
                      <a:pPr lvl="0" algn="ctr">
                        <a:buNone/>
                      </a:pPr>
                      <a:r>
                        <a:rPr lang="tr-TR" sz="900" b="0" i="0" u="none" strike="noStrike" noProof="0" dirty="0"/>
                        <a:t>Doğada çeşitli keşifler yapıyoruz. Ormanda büyük ve küçük nesneler topluyoruz. </a:t>
                      </a:r>
                    </a:p>
                    <a:p>
                      <a:pPr lvl="0" algn="ctr">
                        <a:buNone/>
                      </a:pPr>
                      <a:r>
                        <a:rPr lang="tr-TR" sz="900" b="0" i="0" u="none" strike="noStrike" noProof="0" dirty="0"/>
                        <a:t>Mevsim değişikliği hakkında gözlem yapıyoruz.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sz="900" b="0" i="0" u="none" strike="noStrike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solidFill>
                            <a:srgbClr val="0D0D0D"/>
                          </a:solidFill>
                        </a:rPr>
                        <a:t>Ormanda yaptığımız keşifler hakkında sohbet edebilirsiniz.</a:t>
                      </a:r>
                      <a:endParaRPr lang="tr-TR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0768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>
                          <a:solidFill>
                            <a:srgbClr val="660033"/>
                          </a:solidFill>
                        </a:rPr>
                        <a:t>CUMA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tr-TR" sz="900" b="0" i="0" u="none" strike="noStrike" noProof="0" dirty="0"/>
                        <a:t>Sebzeler başka nerede satılır? Uzun süre çürümeden durabilirler mi? Nasıl? Fiyatları nelermiş öğrenelim. Sebze ne ile tartılır? Adet ile de alınan sebze var mıdır? Bu sebzeler uzaklardan nasıl geliyor?</a:t>
                      </a:r>
                      <a:endParaRPr lang="tr-T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900" b="0" i="0" u="none" strike="noStrike" noProof="0" dirty="0">
                          <a:solidFill>
                            <a:srgbClr val="0D0D0D"/>
                          </a:solidFill>
                          <a:latin typeface="Calibri"/>
                        </a:rPr>
                        <a:t>Sonbahar şarkısını dinleyip kendi sonbahar şarkımızı oluşturuyoruz.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9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Sebzeleri adetleri ve renklerine göre gruplama, Boylarına göre kısadan uzuna, kalından inceye dizme, 2li ve 3lü örüntüler oluşturma,</a:t>
                      </a:r>
                    </a:p>
                    <a:p>
                      <a:pPr lvl="0" algn="ctr">
                        <a:buNone/>
                      </a:pPr>
                      <a:endParaRPr lang="tr-TR" sz="900" b="0" i="0" u="none" strike="noStrike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tr-TR" sz="1200" b="1" dirty="0">
                          <a:solidFill>
                            <a:srgbClr val="0D0D0D"/>
                          </a:solidFill>
                        </a:rPr>
                        <a:t>GURMEDEYİZ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tr-TR" sz="1200" b="1" dirty="0">
                        <a:solidFill>
                          <a:srgbClr val="0D0D0D"/>
                        </a:solidFill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tr-TR" sz="900" dirty="0">
                          <a:solidFill>
                            <a:srgbClr val="0D0D0D"/>
                          </a:solidFill>
                        </a:rPr>
                        <a:t>Aldığımız malzemeler ile  meyve salatamızı yapıyoruz.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9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Mahalle pazarına sebze ve meyveleri görmeye gidiyoruz</a:t>
                      </a:r>
                    </a:p>
                    <a:p>
                      <a:pPr lvl="0" algn="ctr">
                        <a:buNone/>
                      </a:pPr>
                      <a:endParaRPr lang="tr-TR" sz="900" b="0" i="0" u="none" strike="noStrike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solidFill>
                            <a:srgbClr val="0D0D0D"/>
                          </a:solidFill>
                        </a:rPr>
                        <a:t>İYİ TATİLLER :)</a:t>
                      </a:r>
                      <a:endParaRPr lang="tr-TR" sz="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" y="2458"/>
            <a:ext cx="1235433" cy="54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2" descr="Türkiye Cumhuriyeti Millî Eğitim Bakanlığı - Vikiped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tr-TR"/>
          </a:p>
        </p:txBody>
      </p:sp>
      <p:pic>
        <p:nvPicPr>
          <p:cNvPr id="1027" name="Picture 3" descr="C:\Users\user\Desktop\1200px-Milli_Eğitim_Bakanlığı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7617"/>
            <a:ext cx="541063" cy="54106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Metin kutusu 6"/>
          <p:cNvSpPr txBox="1"/>
          <p:nvPr/>
        </p:nvSpPr>
        <p:spPr>
          <a:xfrm>
            <a:off x="2451763" y="6339716"/>
            <a:ext cx="2679849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1400" dirty="0"/>
              <a:t>SINIF ÖĞRETMENİ</a:t>
            </a:r>
          </a:p>
          <a:p>
            <a:pPr algn="ctr"/>
            <a:r>
              <a:rPr lang="tr-TR" sz="1400" dirty="0">
                <a:ea typeface="Calibri"/>
                <a:cs typeface="Calibri"/>
              </a:rPr>
              <a:t>MELİS YAĞMUR GÖZÜKARA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5926955" y="6334145"/>
            <a:ext cx="26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/>
              <a:t>HACER ÇALIŞKAN</a:t>
            </a:r>
          </a:p>
          <a:p>
            <a:pPr algn="ctr"/>
            <a:r>
              <a:rPr lang="tr-TR" sz="1400" dirty="0"/>
              <a:t>MÜDÜR </a:t>
            </a:r>
          </a:p>
        </p:txBody>
      </p:sp>
      <p:pic>
        <p:nvPicPr>
          <p:cNvPr id="2" name="Resim 1" descr="Bayrak: Türkiye emojisi Google üzerinde nasıl görünüyor.">
            <a:extLst>
              <a:ext uri="{FF2B5EF4-FFF2-40B4-BE49-F238E27FC236}">
                <a16:creationId xmlns:a16="http://schemas.microsoft.com/office/drawing/2014/main" id="{51B05068-E0DB-823E-22FC-BA2B5B8A7B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7925" y="1581150"/>
            <a:ext cx="590550" cy="609600"/>
          </a:xfrm>
          <a:prstGeom prst="rect">
            <a:avLst/>
          </a:prstGeom>
        </p:spPr>
      </p:pic>
      <p:pic>
        <p:nvPicPr>
          <p:cNvPr id="3" name="Resim 2" descr="Bayrak: Türkiye emojisi Google üzerinde nasıl görünüyor.">
            <a:extLst>
              <a:ext uri="{FF2B5EF4-FFF2-40B4-BE49-F238E27FC236}">
                <a16:creationId xmlns:a16="http://schemas.microsoft.com/office/drawing/2014/main" id="{08998BAC-AC1A-3086-CEED-DF9F06FE6F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9050" y="1581149"/>
            <a:ext cx="59055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72719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54</Words>
  <Application>Microsoft Office PowerPoint</Application>
  <PresentationFormat>Ekran Gösterisi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Osman Yeditepe</cp:lastModifiedBy>
  <cp:revision>790</cp:revision>
  <dcterms:created xsi:type="dcterms:W3CDTF">2021-11-17T08:04:00Z</dcterms:created>
  <dcterms:modified xsi:type="dcterms:W3CDTF">2024-10-27T15:53:35Z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2DB11847E156486CA4BF490CB631CB9B_12</vt:lpwstr>
  </property>
  <property fmtid="{D5CDD505-2E9C-101B-9397-08002B2CF9AE}" pid="3" name="KSOProductBuildVer">
    <vt:lpwstr>1033-12.2.0.13201</vt:lpwstr>
  </property>
  <property fmtid="{D5CDD505-2E9C-101B-9397-08002B2CF9AE}" pid="4" name="MSIP_Label_41ca2191-4fc7-4d61-8288-7be8b92f282a_Enabled">
    <vt:lpwstr>true</vt:lpwstr>
  </property>
  <property fmtid="{D5CDD505-2E9C-101B-9397-08002B2CF9AE}" pid="5" name="MSIP_Label_41ca2191-4fc7-4d61-8288-7be8b92f282a_SetDate">
    <vt:lpwstr>2023-10-19T14:30:19Z</vt:lpwstr>
  </property>
  <property fmtid="{D5CDD505-2E9C-101B-9397-08002B2CF9AE}" pid="6" name="MSIP_Label_41ca2191-4fc7-4d61-8288-7be8b92f282a_Method">
    <vt:lpwstr>Privileged</vt:lpwstr>
  </property>
  <property fmtid="{D5CDD505-2E9C-101B-9397-08002B2CF9AE}" pid="7" name="MSIP_Label_41ca2191-4fc7-4d61-8288-7be8b92f282a_Name">
    <vt:lpwstr>41ca2191-4fc7-4d61-8288-7be8b92f282a</vt:lpwstr>
  </property>
  <property fmtid="{D5CDD505-2E9C-101B-9397-08002B2CF9AE}" pid="8" name="MSIP_Label_41ca2191-4fc7-4d61-8288-7be8b92f282a_SiteId">
    <vt:lpwstr>cbdfb2ec-ab98-4b77-93f9-aa69a7cef5a9</vt:lpwstr>
  </property>
  <property fmtid="{D5CDD505-2E9C-101B-9397-08002B2CF9AE}" pid="9" name="MSIP_Label_41ca2191-4fc7-4d61-8288-7be8b92f282a_ActionId">
    <vt:lpwstr>84a4f0d1-d3ea-4c72-911d-a861787f09b1</vt:lpwstr>
  </property>
  <property fmtid="{D5CDD505-2E9C-101B-9397-08002B2CF9AE}" pid="10" name="MSIP_Label_41ca2191-4fc7-4d61-8288-7be8b92f282a_ContentBits">
    <vt:lpwstr>2</vt:lpwstr>
  </property>
  <property fmtid="{D5CDD505-2E9C-101B-9397-08002B2CF9AE}" pid="11" name="ClassificationContentMarkingFooterLocations">
    <vt:lpwstr>Ofis Teması:8</vt:lpwstr>
  </property>
  <property fmtid="{D5CDD505-2E9C-101B-9397-08002B2CF9AE}" pid="12" name="ClassificationContentMarkingFooterText">
    <vt:lpwstr>Sınıflandırma : Genel : : : Classification : Public</vt:lpwstr>
  </property>
</Properties>
</file>