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jpe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327" r:id="rId3"/>
    <p:sldId id="259" r:id="rId4"/>
    <p:sldId id="310" r:id="rId5"/>
    <p:sldId id="261" r:id="rId6"/>
    <p:sldId id="262" r:id="rId7"/>
    <p:sldId id="263" r:id="rId8"/>
    <p:sldId id="265" r:id="rId9"/>
    <p:sldId id="312" r:id="rId10"/>
    <p:sldId id="268" r:id="rId11"/>
    <p:sldId id="269" r:id="rId12"/>
    <p:sldId id="270" r:id="rId13"/>
    <p:sldId id="266" r:id="rId14"/>
    <p:sldId id="273" r:id="rId15"/>
    <p:sldId id="267" r:id="rId16"/>
    <p:sldId id="314" r:id="rId17"/>
    <p:sldId id="257" r:id="rId18"/>
    <p:sldId id="315" r:id="rId19"/>
    <p:sldId id="258" r:id="rId20"/>
    <p:sldId id="320" r:id="rId21"/>
    <p:sldId id="260" r:id="rId22"/>
    <p:sldId id="322" r:id="rId23"/>
    <p:sldId id="324" r:id="rId24"/>
    <p:sldId id="326" r:id="rId25"/>
    <p:sldId id="328" r:id="rId26"/>
    <p:sldId id="329" r:id="rId27"/>
  </p:sldIdLst>
  <p:sldSz cx="6858000" cy="9144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0066"/>
    <a:srgbClr val="0000FF"/>
    <a:srgbClr val="008000"/>
    <a:srgbClr val="006600"/>
    <a:srgbClr val="FF3399"/>
    <a:srgbClr val="FF33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p:scale>
          <a:sx n="73" d="100"/>
          <a:sy n="73" d="100"/>
        </p:scale>
        <p:origin x="-1824" y="57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theme" Target="theme/theme1.xml" /></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929C0D-E0CE-4C28-B3F1-2D0F54EBDE37}"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tr-TR"/>
        </a:p>
      </dgm:t>
    </dgm:pt>
    <dgm:pt modelId="{E19A8041-BD85-4862-8A7C-F6B7020E692C}" type="pres">
      <dgm:prSet presAssocID="{CF929C0D-E0CE-4C28-B3F1-2D0F54EBDE37}" presName="linear" presStyleCnt="0">
        <dgm:presLayoutVars>
          <dgm:animLvl val="lvl"/>
          <dgm:resizeHandles val="exact"/>
        </dgm:presLayoutVars>
      </dgm:prSet>
      <dgm:spPr/>
    </dgm:pt>
  </dgm:ptLst>
  <dgm:cxnLst>
    <dgm:cxn modelId="{0F56B560-E5D4-4F69-A9A1-CD2EB79D0E05}" type="presOf" srcId="{CF929C0D-E0CE-4C28-B3F1-2D0F54EBDE37}" destId="{E19A8041-BD85-4862-8A7C-F6B7020E692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FF1189-0A68-4E75-B59F-FB68F6466F90}"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tr-TR"/>
        </a:p>
      </dgm:t>
    </dgm:pt>
    <dgm:pt modelId="{B4BC2353-4B8F-41F6-9AC2-CC11C6E7AB56}" type="pres">
      <dgm:prSet presAssocID="{7AFF1189-0A68-4E75-B59F-FB68F6466F90}" presName="linear" presStyleCnt="0">
        <dgm:presLayoutVars>
          <dgm:animLvl val="lvl"/>
          <dgm:resizeHandles val="exact"/>
        </dgm:presLayoutVars>
      </dgm:prSet>
      <dgm:spPr/>
    </dgm:pt>
  </dgm:ptLst>
  <dgm:cxnLst>
    <dgm:cxn modelId="{697F6B6F-AAD4-42E4-A6F7-51709260AA39}" type="presOf" srcId="{7AFF1189-0A68-4E75-B59F-FB68F6466F90}" destId="{B4BC2353-4B8F-41F6-9AC2-CC11C6E7AB56}"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514350" y="2840568"/>
            <a:ext cx="5829300" cy="1960033"/>
          </a:xfrm>
        </p:spPr>
        <p:txBody>
          <a:bodyPr/>
          <a:lstStyle/>
          <a:p>
            <a:r>
              <a:rPr lang="tr-TR"/>
              <a:t>Asıl başlık stili için tıklatın</a:t>
            </a:r>
          </a:p>
        </p:txBody>
      </p:sp>
      <p:sp>
        <p:nvSpPr>
          <p:cNvPr id="3" name="2 Alt Başlık"/>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3729037" y="488951"/>
            <a:ext cx="1157288" cy="10401300"/>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257175" y="488951"/>
            <a:ext cx="3357563" cy="104013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541735" y="5875867"/>
            <a:ext cx="5829300" cy="1816100"/>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342900" y="366184"/>
            <a:ext cx="6172200" cy="1524000"/>
          </a:xfr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42900" y="364067"/>
            <a:ext cx="2256235" cy="154940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344216" y="6400800"/>
            <a:ext cx="4114800" cy="755651"/>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86BD85F5-A269-44D5-91D0-ECF9A57839F1}" type="datetimeFigureOut">
              <a:rPr lang="tr-TR" smtClean="0"/>
              <a:pPr/>
              <a:t>8.04.2023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E4854B7E-64AA-48D5-8F64-619BD89429D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86BD85F5-A269-44D5-91D0-ECF9A57839F1}" type="datetimeFigureOut">
              <a:rPr lang="tr-TR" smtClean="0"/>
              <a:pPr/>
              <a:t>8.04.2023</a:t>
            </a:fld>
            <a:endParaRPr lang="tr-TR"/>
          </a:p>
        </p:txBody>
      </p:sp>
      <p:sp>
        <p:nvSpPr>
          <p:cNvPr id="5" name="4 Altbilgi Yer Tutucusu"/>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E4854B7E-64AA-48D5-8F64-619BD89429D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5.tmp" /><Relationship Id="rId5" Type="http://schemas.openxmlformats.org/officeDocument/2006/relationships/image" Target="../media/image4.jpeg" /><Relationship Id="rId4" Type="http://schemas.openxmlformats.org/officeDocument/2006/relationships/image" Target="../media/image3.tmp" /></Relationships>
</file>

<file path=ppt/slides/_rels/slide10.xml.rels><?xml version="1.0" encoding="UTF-8" standalone="yes"?>
<Relationships xmlns="http://schemas.openxmlformats.org/package/2006/relationships"><Relationship Id="rId3" Type="http://schemas.openxmlformats.org/officeDocument/2006/relationships/image" Target="../media/image40.tmp" /><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 /><Relationship Id="rId13" Type="http://schemas.openxmlformats.org/officeDocument/2006/relationships/image" Target="../media/image41.tmp" /><Relationship Id="rId3" Type="http://schemas.openxmlformats.org/officeDocument/2006/relationships/diagramData" Target="../diagrams/data1.xml" /><Relationship Id="rId7" Type="http://schemas.microsoft.com/office/2007/relationships/diagramDrawing" Target="../diagrams/drawing1.xml" /><Relationship Id="rId12" Type="http://schemas.microsoft.com/office/2007/relationships/diagramDrawing" Target="../diagrams/drawing2.xml" /><Relationship Id="rId17" Type="http://schemas.openxmlformats.org/officeDocument/2006/relationships/image" Target="../media/image45.jpeg" /><Relationship Id="rId2" Type="http://schemas.openxmlformats.org/officeDocument/2006/relationships/image" Target="../media/image1.jpeg" /><Relationship Id="rId16" Type="http://schemas.openxmlformats.org/officeDocument/2006/relationships/image" Target="../media/image44.jpeg" /><Relationship Id="rId1" Type="http://schemas.openxmlformats.org/officeDocument/2006/relationships/slideLayout" Target="../slideLayouts/slideLayout2.xml" /><Relationship Id="rId6" Type="http://schemas.openxmlformats.org/officeDocument/2006/relationships/diagramColors" Target="../diagrams/colors1.xml" /><Relationship Id="rId11" Type="http://schemas.openxmlformats.org/officeDocument/2006/relationships/diagramColors" Target="../diagrams/colors2.xml" /><Relationship Id="rId5" Type="http://schemas.openxmlformats.org/officeDocument/2006/relationships/diagramQuickStyle" Target="../diagrams/quickStyle1.xml" /><Relationship Id="rId15" Type="http://schemas.openxmlformats.org/officeDocument/2006/relationships/image" Target="../media/image43.tmp" /><Relationship Id="rId10" Type="http://schemas.openxmlformats.org/officeDocument/2006/relationships/diagramQuickStyle" Target="../diagrams/quickStyle2.xml" /><Relationship Id="rId4" Type="http://schemas.openxmlformats.org/officeDocument/2006/relationships/diagramLayout" Target="../diagrams/layout1.xml" /><Relationship Id="rId9" Type="http://schemas.openxmlformats.org/officeDocument/2006/relationships/diagramLayout" Target="../diagrams/layout2.xml" /><Relationship Id="rId14" Type="http://schemas.openxmlformats.org/officeDocument/2006/relationships/image" Target="../media/image42.tmp" /></Relationships>
</file>

<file path=ppt/slides/_rels/slide12.xml.rels><?xml version="1.0" encoding="UTF-8" standalone="yes"?>
<Relationships xmlns="http://schemas.openxmlformats.org/package/2006/relationships"><Relationship Id="rId3" Type="http://schemas.openxmlformats.org/officeDocument/2006/relationships/image" Target="../media/image46.tmp" /><Relationship Id="rId7" Type="http://schemas.openxmlformats.org/officeDocument/2006/relationships/image" Target="../media/image50.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49.tmp" /><Relationship Id="rId5" Type="http://schemas.openxmlformats.org/officeDocument/2006/relationships/image" Target="../media/image48.tmp" /><Relationship Id="rId4" Type="http://schemas.openxmlformats.org/officeDocument/2006/relationships/image" Target="../media/image47.tmp" /></Relationships>
</file>

<file path=ppt/slides/_rels/slide13.xml.rels><?xml version="1.0" encoding="UTF-8" standalone="yes"?>
<Relationships xmlns="http://schemas.openxmlformats.org/package/2006/relationships"><Relationship Id="rId3" Type="http://schemas.openxmlformats.org/officeDocument/2006/relationships/image" Target="../media/image51.tmp" /><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52.tmp"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53.tmp" /></Relationships>
</file>

<file path=ppt/slides/_rels/slide15.xml.rels><?xml version="1.0" encoding="UTF-8" standalone="yes"?>
<Relationships xmlns="http://schemas.openxmlformats.org/package/2006/relationships"><Relationship Id="rId3" Type="http://schemas.openxmlformats.org/officeDocument/2006/relationships/image" Target="../media/image54.tmp" /><Relationship Id="rId2" Type="http://schemas.openxmlformats.org/officeDocument/2006/relationships/image" Target="../media/image1.jpeg" /><Relationship Id="rId1" Type="http://schemas.openxmlformats.org/officeDocument/2006/relationships/slideLayout" Target="../slideLayouts/slideLayout2.xml" /><Relationship Id="rId4" Type="http://schemas.openxmlformats.org/officeDocument/2006/relationships/image" Target="../media/image55.tmp" /></Relationships>
</file>

<file path=ppt/slides/_rels/slide16.xml.rels><?xml version="1.0" encoding="UTF-8" standalone="yes"?>
<Relationships xmlns="http://schemas.openxmlformats.org/package/2006/relationships"><Relationship Id="rId8" Type="http://schemas.openxmlformats.org/officeDocument/2006/relationships/image" Target="../media/image62.jpeg" /><Relationship Id="rId3" Type="http://schemas.openxmlformats.org/officeDocument/2006/relationships/image" Target="../media/image57.jpeg" /><Relationship Id="rId7" Type="http://schemas.openxmlformats.org/officeDocument/2006/relationships/image" Target="../media/image61.jpeg" /><Relationship Id="rId2" Type="http://schemas.openxmlformats.org/officeDocument/2006/relationships/image" Target="../media/image56.jpeg" /><Relationship Id="rId1" Type="http://schemas.openxmlformats.org/officeDocument/2006/relationships/slideLayout" Target="../slideLayouts/slideLayout7.xml" /><Relationship Id="rId6" Type="http://schemas.openxmlformats.org/officeDocument/2006/relationships/image" Target="../media/image60.jpeg" /><Relationship Id="rId5" Type="http://schemas.openxmlformats.org/officeDocument/2006/relationships/image" Target="../media/image59.jpeg" /><Relationship Id="rId4" Type="http://schemas.openxmlformats.org/officeDocument/2006/relationships/image" Target="../media/image58.jpeg" /></Relationships>
</file>

<file path=ppt/slides/_rels/slide17.xml.rels><?xml version="1.0" encoding="UTF-8" standalone="yes"?>
<Relationships xmlns="http://schemas.openxmlformats.org/package/2006/relationships"><Relationship Id="rId3" Type="http://schemas.openxmlformats.org/officeDocument/2006/relationships/image" Target="../media/image64.jpeg" /><Relationship Id="rId2" Type="http://schemas.openxmlformats.org/officeDocument/2006/relationships/image" Target="../media/image63.jpeg" /><Relationship Id="rId1" Type="http://schemas.openxmlformats.org/officeDocument/2006/relationships/slideLayout" Target="../slideLayouts/slideLayout7.xml" /><Relationship Id="rId6" Type="http://schemas.openxmlformats.org/officeDocument/2006/relationships/image" Target="../media/image67.jpeg" /><Relationship Id="rId5" Type="http://schemas.openxmlformats.org/officeDocument/2006/relationships/image" Target="../media/image66.jpeg" /><Relationship Id="rId4" Type="http://schemas.openxmlformats.org/officeDocument/2006/relationships/image" Target="../media/image65.jpeg" /></Relationships>
</file>

<file path=ppt/slides/_rels/slide18.xml.rels><?xml version="1.0" encoding="UTF-8" standalone="yes"?>
<Relationships xmlns="http://schemas.openxmlformats.org/package/2006/relationships"><Relationship Id="rId3" Type="http://schemas.openxmlformats.org/officeDocument/2006/relationships/image" Target="../media/image69.jpeg" /><Relationship Id="rId2" Type="http://schemas.openxmlformats.org/officeDocument/2006/relationships/image" Target="../media/image68.jpeg" /><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3" Type="http://schemas.openxmlformats.org/officeDocument/2006/relationships/image" Target="../media/image71.png" /><Relationship Id="rId2" Type="http://schemas.openxmlformats.org/officeDocument/2006/relationships/image" Target="../media/image70.jpeg" /><Relationship Id="rId1" Type="http://schemas.openxmlformats.org/officeDocument/2006/relationships/slideLayout" Target="../slideLayouts/slideLayout2.xml" /><Relationship Id="rId4" Type="http://schemas.openxmlformats.org/officeDocument/2006/relationships/image" Target="../media/image72.jpeg" /></Relationships>
</file>

<file path=ppt/slides/_rels/slide2.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3" Type="http://schemas.openxmlformats.org/officeDocument/2006/relationships/image" Target="../media/image64.jpeg" /><Relationship Id="rId2" Type="http://schemas.openxmlformats.org/officeDocument/2006/relationships/image" Target="../media/image68.jpeg" /><Relationship Id="rId1" Type="http://schemas.openxmlformats.org/officeDocument/2006/relationships/slideLayout" Target="../slideLayouts/slideLayout2.xml" /><Relationship Id="rId5" Type="http://schemas.openxmlformats.org/officeDocument/2006/relationships/image" Target="../media/image74.jpeg" /><Relationship Id="rId4" Type="http://schemas.openxmlformats.org/officeDocument/2006/relationships/image" Target="../media/image73.jpeg" /></Relationships>
</file>

<file path=ppt/slides/_rels/slide21.xml.rels><?xml version="1.0" encoding="UTF-8" standalone="yes"?>
<Relationships xmlns="http://schemas.openxmlformats.org/package/2006/relationships"><Relationship Id="rId2" Type="http://schemas.openxmlformats.org/officeDocument/2006/relationships/image" Target="../media/image75.jpeg" /><Relationship Id="rId1" Type="http://schemas.openxmlformats.org/officeDocument/2006/relationships/slideLayout" Target="../slideLayouts/slideLayout7.xml" /></Relationships>
</file>

<file path=ppt/slides/_rels/slide22.xml.rels><?xml version="1.0" encoding="UTF-8" standalone="yes"?>
<Relationships xmlns="http://schemas.openxmlformats.org/package/2006/relationships"><Relationship Id="rId3" Type="http://schemas.openxmlformats.org/officeDocument/2006/relationships/image" Target="../media/image77.jpeg" /><Relationship Id="rId2" Type="http://schemas.openxmlformats.org/officeDocument/2006/relationships/image" Target="../media/image76.jpe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3" Type="http://schemas.openxmlformats.org/officeDocument/2006/relationships/image" Target="../media/image79.jpeg" /><Relationship Id="rId2" Type="http://schemas.openxmlformats.org/officeDocument/2006/relationships/image" Target="../media/image78.jpeg" /><Relationship Id="rId1" Type="http://schemas.openxmlformats.org/officeDocument/2006/relationships/slideLayout" Target="../slideLayouts/slideLayout7.xml" /><Relationship Id="rId5" Type="http://schemas.openxmlformats.org/officeDocument/2006/relationships/image" Target="../media/image81.jpeg" /><Relationship Id="rId4" Type="http://schemas.openxmlformats.org/officeDocument/2006/relationships/image" Target="../media/image80.jpeg" /></Relationships>
</file>

<file path=ppt/slides/_rels/slide24.xml.rels><?xml version="1.0" encoding="UTF-8" standalone="yes"?>
<Relationships xmlns="http://schemas.openxmlformats.org/package/2006/relationships"><Relationship Id="rId3" Type="http://schemas.openxmlformats.org/officeDocument/2006/relationships/image" Target="../media/image83.jpeg" /><Relationship Id="rId2" Type="http://schemas.openxmlformats.org/officeDocument/2006/relationships/image" Target="../media/image82.jpe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3" Type="http://schemas.openxmlformats.org/officeDocument/2006/relationships/image" Target="../media/image85.jpeg" /><Relationship Id="rId2" Type="http://schemas.openxmlformats.org/officeDocument/2006/relationships/image" Target="../media/image84.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87.jpeg" /><Relationship Id="rId2" Type="http://schemas.openxmlformats.org/officeDocument/2006/relationships/image" Target="../media/image86.jpeg" /><Relationship Id="rId1" Type="http://schemas.openxmlformats.org/officeDocument/2006/relationships/slideLayout" Target="../slideLayouts/slideLayout2.xml" /><Relationship Id="rId6" Type="http://schemas.openxmlformats.org/officeDocument/2006/relationships/image" Target="../media/image90.jpeg" /><Relationship Id="rId5" Type="http://schemas.openxmlformats.org/officeDocument/2006/relationships/image" Target="../media/image89.jpeg" /><Relationship Id="rId4" Type="http://schemas.openxmlformats.org/officeDocument/2006/relationships/image" Target="../media/image88.jpeg" /></Relationships>
</file>

<file path=ppt/slides/_rels/slide3.xml.rels><?xml version="1.0" encoding="UTF-8" standalone="yes"?>
<Relationships xmlns="http://schemas.openxmlformats.org/package/2006/relationships"><Relationship Id="rId3" Type="http://schemas.openxmlformats.org/officeDocument/2006/relationships/image" Target="../media/image7.tmp" /><Relationship Id="rId7" Type="http://schemas.openxmlformats.org/officeDocument/2006/relationships/image" Target="../media/image11.tmp"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10.tmp" /><Relationship Id="rId5" Type="http://schemas.openxmlformats.org/officeDocument/2006/relationships/image" Target="../media/image9.tmp" /><Relationship Id="rId4" Type="http://schemas.openxmlformats.org/officeDocument/2006/relationships/image" Target="../media/image8.tmp" /></Relationships>
</file>

<file path=ppt/slides/_rels/slide4.xml.rels><?xml version="1.0" encoding="UTF-8" standalone="yes"?>
<Relationships xmlns="http://schemas.openxmlformats.org/package/2006/relationships"><Relationship Id="rId3" Type="http://schemas.openxmlformats.org/officeDocument/2006/relationships/image" Target="../media/image12.tmp" /><Relationship Id="rId7" Type="http://schemas.openxmlformats.org/officeDocument/2006/relationships/image" Target="../media/image16.tmp"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15.tmp" /><Relationship Id="rId5" Type="http://schemas.openxmlformats.org/officeDocument/2006/relationships/image" Target="../media/image14.tmp" /><Relationship Id="rId4" Type="http://schemas.openxmlformats.org/officeDocument/2006/relationships/image" Target="../media/image13.tmp" /></Relationships>
</file>

<file path=ppt/slides/_rels/slide5.xml.rels><?xml version="1.0" encoding="UTF-8" standalone="yes"?>
<Relationships xmlns="http://schemas.openxmlformats.org/package/2006/relationships"><Relationship Id="rId8" Type="http://schemas.openxmlformats.org/officeDocument/2006/relationships/image" Target="../media/image22.jpeg" /><Relationship Id="rId3" Type="http://schemas.openxmlformats.org/officeDocument/2006/relationships/image" Target="../media/image17.jpeg" /><Relationship Id="rId7" Type="http://schemas.openxmlformats.org/officeDocument/2006/relationships/image" Target="../media/image21.tmp"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20.tmp" /><Relationship Id="rId5" Type="http://schemas.openxmlformats.org/officeDocument/2006/relationships/image" Target="../media/image19.tmp" /><Relationship Id="rId4" Type="http://schemas.openxmlformats.org/officeDocument/2006/relationships/image" Target="../media/image18.jpeg" /></Relationships>
</file>

<file path=ppt/slides/_rels/slide6.xml.rels><?xml version="1.0" encoding="UTF-8" standalone="yes"?>
<Relationships xmlns="http://schemas.openxmlformats.org/package/2006/relationships"><Relationship Id="rId3" Type="http://schemas.openxmlformats.org/officeDocument/2006/relationships/image" Target="../media/image23.tmp" /><Relationship Id="rId2" Type="http://schemas.openxmlformats.org/officeDocument/2006/relationships/image" Target="../media/image1.jpeg" /><Relationship Id="rId1" Type="http://schemas.openxmlformats.org/officeDocument/2006/relationships/slideLayout" Target="../slideLayouts/slideLayout8.xml" /><Relationship Id="rId6" Type="http://schemas.openxmlformats.org/officeDocument/2006/relationships/image" Target="../media/image26.tmp" /><Relationship Id="rId5" Type="http://schemas.openxmlformats.org/officeDocument/2006/relationships/image" Target="../media/image25.tmp" /><Relationship Id="rId4" Type="http://schemas.openxmlformats.org/officeDocument/2006/relationships/image" Target="../media/image24.tmp" /></Relationships>
</file>

<file path=ppt/slides/_rels/slide7.xml.rels><?xml version="1.0" encoding="UTF-8" standalone="yes"?>
<Relationships xmlns="http://schemas.openxmlformats.org/package/2006/relationships"><Relationship Id="rId3" Type="http://schemas.openxmlformats.org/officeDocument/2006/relationships/image" Target="../media/image27.tmp"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30.jpeg" /><Relationship Id="rId5" Type="http://schemas.openxmlformats.org/officeDocument/2006/relationships/image" Target="../media/image29.tmp" /><Relationship Id="rId4" Type="http://schemas.openxmlformats.org/officeDocument/2006/relationships/image" Target="../media/image28.tmp" /></Relationships>
</file>

<file path=ppt/slides/_rels/slide8.xml.rels><?xml version="1.0" encoding="UTF-8" standalone="yes"?>
<Relationships xmlns="http://schemas.openxmlformats.org/package/2006/relationships"><Relationship Id="rId3" Type="http://schemas.openxmlformats.org/officeDocument/2006/relationships/image" Target="../media/image31.tmp" /><Relationship Id="rId7" Type="http://schemas.openxmlformats.org/officeDocument/2006/relationships/image" Target="../media/image35.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34.tmp" /><Relationship Id="rId5" Type="http://schemas.openxmlformats.org/officeDocument/2006/relationships/image" Target="../media/image33.tmp" /><Relationship Id="rId4" Type="http://schemas.openxmlformats.org/officeDocument/2006/relationships/image" Target="../media/image32.tmp" /></Relationships>
</file>

<file path=ppt/slides/_rels/slide9.xml.rels><?xml version="1.0" encoding="UTF-8" standalone="yes"?>
<Relationships xmlns="http://schemas.openxmlformats.org/package/2006/relationships"><Relationship Id="rId3" Type="http://schemas.openxmlformats.org/officeDocument/2006/relationships/image" Target="../media/image36.jpeg" /><Relationship Id="rId2" Type="http://schemas.openxmlformats.org/officeDocument/2006/relationships/image" Target="../media/image1.jpeg" /><Relationship Id="rId1" Type="http://schemas.openxmlformats.org/officeDocument/2006/relationships/slideLayout" Target="../slideLayouts/slideLayout2.xml" /><Relationship Id="rId6" Type="http://schemas.openxmlformats.org/officeDocument/2006/relationships/image" Target="../media/image39.tmp" /><Relationship Id="rId5" Type="http://schemas.openxmlformats.org/officeDocument/2006/relationships/image" Target="../media/image38.jpeg" /><Relationship Id="rId4" Type="http://schemas.openxmlformats.org/officeDocument/2006/relationships/image" Target="../media/image37.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cikartmalar-floral-pattern-sinir-cerceve.jpg.jpg"/>
          <p:cNvPicPr>
            <a:picLocks noChangeAspect="1"/>
          </p:cNvPicPr>
          <p:nvPr/>
        </p:nvPicPr>
        <p:blipFill>
          <a:blip r:embed="rId2"/>
          <a:stretch>
            <a:fillRect/>
          </a:stretch>
        </p:blipFill>
        <p:spPr>
          <a:xfrm>
            <a:off x="0" y="0"/>
            <a:ext cx="6858000" cy="9144000"/>
          </a:xfrm>
          <a:prstGeom prst="rect">
            <a:avLst/>
          </a:prstGeom>
        </p:spPr>
      </p:pic>
      <p:sp>
        <p:nvSpPr>
          <p:cNvPr id="7" name="6 İçerik Yer Tutucusu"/>
          <p:cNvSpPr>
            <a:spLocks noGrp="1"/>
          </p:cNvSpPr>
          <p:nvPr>
            <p:ph idx="1"/>
          </p:nvPr>
        </p:nvSpPr>
        <p:spPr>
          <a:xfrm>
            <a:off x="131944" y="975289"/>
            <a:ext cx="6172200" cy="2286016"/>
          </a:xfrm>
        </p:spPr>
        <p:txBody>
          <a:bodyPr>
            <a:normAutofit/>
          </a:bodyPr>
          <a:lstStyle/>
          <a:p>
            <a:pPr marL="0" indent="0">
              <a:buNone/>
            </a:pPr>
            <a:r>
              <a:rPr lang="tr-TR" sz="3600" dirty="0">
                <a:latin typeface="Arial Black" pitchFamily="34" charset="0"/>
              </a:rPr>
              <a:t>        </a:t>
            </a:r>
            <a:r>
              <a:rPr lang="tr-TR" sz="2800" dirty="0">
                <a:latin typeface="Arial Black" pitchFamily="34" charset="0"/>
              </a:rPr>
              <a:t>PAPATYALAR SINIFI</a:t>
            </a:r>
          </a:p>
          <a:p>
            <a:pPr marL="0" indent="0">
              <a:buNone/>
            </a:pPr>
            <a:r>
              <a:rPr lang="tr-TR" sz="2800" dirty="0">
                <a:latin typeface="Arial Black" pitchFamily="34" charset="0"/>
              </a:rPr>
              <a:t>           MART AYI BÜLTENİ</a:t>
            </a:r>
          </a:p>
        </p:txBody>
      </p:sp>
      <p:pic>
        <p:nvPicPr>
          <p:cNvPr id="5" name="4 Resim" descr="images (7).jpg"/>
          <p:cNvPicPr>
            <a:picLocks noChangeAspect="1"/>
          </p:cNvPicPr>
          <p:nvPr/>
        </p:nvPicPr>
        <p:blipFill>
          <a:blip r:embed="rId3"/>
          <a:stretch>
            <a:fillRect/>
          </a:stretch>
        </p:blipFill>
        <p:spPr>
          <a:xfrm>
            <a:off x="780843" y="6880568"/>
            <a:ext cx="1085850" cy="1052513"/>
          </a:xfrm>
          <a:prstGeom prst="rect">
            <a:avLst/>
          </a:prstGeom>
        </p:spPr>
      </p:pic>
      <p:pic>
        <p:nvPicPr>
          <p:cNvPr id="10" name="9 Resim"/>
          <p:cNvPicPr>
            <a:picLocks noChangeAspect="1"/>
          </p:cNvPicPr>
          <p:nvPr/>
        </p:nvPicPr>
        <p:blipFill>
          <a:blip r:embed="rId4"/>
          <a:srcRect/>
          <a:stretch/>
        </p:blipFill>
        <p:spPr>
          <a:xfrm>
            <a:off x="988376" y="2657028"/>
            <a:ext cx="4744540" cy="3534550"/>
          </a:xfrm>
          <a:prstGeom prst="rect">
            <a:avLst/>
          </a:prstGeom>
          <a:ln w="228600" cap="sq" cmpd="thickThin">
            <a:solidFill>
              <a:srgbClr val="000000"/>
            </a:solidFill>
            <a:prstDash val="solid"/>
            <a:miter lim="800000"/>
          </a:ln>
          <a:effectLst>
            <a:innerShdw blurRad="76200">
              <a:srgbClr val="000000"/>
            </a:innerShdw>
          </a:effectLst>
        </p:spPr>
      </p:pic>
      <p:sp>
        <p:nvSpPr>
          <p:cNvPr id="9" name="Metin kutusu 8">
            <a:extLst>
              <a:ext uri="{FF2B5EF4-FFF2-40B4-BE49-F238E27FC236}">
                <a16:creationId xmlns:a16="http://schemas.microsoft.com/office/drawing/2014/main" id="{11608EEF-599A-BFFF-64C1-84A749ACAD95}"/>
              </a:ext>
            </a:extLst>
          </p:cNvPr>
          <p:cNvSpPr txBox="1"/>
          <p:nvPr/>
        </p:nvSpPr>
        <p:spPr>
          <a:xfrm>
            <a:off x="2515112" y="3658282"/>
            <a:ext cx="1828800" cy="1828800"/>
          </a:xfrm>
          <a:prstGeom prst="rect">
            <a:avLst/>
          </a:prstGeom>
          <a:noFill/>
        </p:spPr>
        <p:txBody>
          <a:bodyPr wrap="square" rtlCol="0">
            <a:spAutoFit/>
          </a:bodyPr>
          <a:lstStyle/>
          <a:p>
            <a:pPr algn="l"/>
            <a:endParaRPr lang="tr-TR" dirty="0"/>
          </a:p>
        </p:txBody>
      </p:sp>
      <p:pic>
        <p:nvPicPr>
          <p:cNvPr id="13" name="10 Resim" descr="images (6).jpg">
            <a:extLst>
              <a:ext uri="{FF2B5EF4-FFF2-40B4-BE49-F238E27FC236}">
                <a16:creationId xmlns:a16="http://schemas.microsoft.com/office/drawing/2014/main" id="{105B8AC8-8E08-868E-F851-EC8B3AF9D6A4}"/>
              </a:ext>
            </a:extLst>
          </p:cNvPr>
          <p:cNvPicPr>
            <a:picLocks noChangeAspect="1"/>
          </p:cNvPicPr>
          <p:nvPr/>
        </p:nvPicPr>
        <p:blipFill>
          <a:blip r:embed="rId5"/>
          <a:stretch>
            <a:fillRect/>
          </a:stretch>
        </p:blipFill>
        <p:spPr>
          <a:xfrm>
            <a:off x="4598960" y="6592552"/>
            <a:ext cx="1295716" cy="1422865"/>
          </a:xfrm>
          <a:prstGeom prst="rect">
            <a:avLst/>
          </a:prstGeom>
        </p:spPr>
      </p:pic>
      <p:sp>
        <p:nvSpPr>
          <p:cNvPr id="3" name="Metin kutusu 2">
            <a:extLst>
              <a:ext uri="{FF2B5EF4-FFF2-40B4-BE49-F238E27FC236}">
                <a16:creationId xmlns:a16="http://schemas.microsoft.com/office/drawing/2014/main" id="{444F2568-C53B-F8F5-1B74-0433ACF7B7CF}"/>
              </a:ext>
            </a:extLst>
          </p:cNvPr>
          <p:cNvSpPr txBox="1"/>
          <p:nvPr/>
        </p:nvSpPr>
        <p:spPr>
          <a:xfrm>
            <a:off x="988376" y="6376754"/>
            <a:ext cx="1373736" cy="927231"/>
          </a:xfrm>
          <a:prstGeom prst="rect">
            <a:avLst/>
          </a:prstGeom>
          <a:noFill/>
        </p:spPr>
        <p:txBody>
          <a:bodyPr wrap="square" rtlCol="0">
            <a:spAutoFit/>
          </a:bodyPr>
          <a:lstStyle/>
          <a:p>
            <a:pPr algn="l"/>
            <a:endParaRPr lang="tr-TR" dirty="0"/>
          </a:p>
        </p:txBody>
      </p:sp>
      <p:pic>
        <p:nvPicPr>
          <p:cNvPr id="8" name="Resim 10">
            <a:extLst>
              <a:ext uri="{FF2B5EF4-FFF2-40B4-BE49-F238E27FC236}">
                <a16:creationId xmlns:a16="http://schemas.microsoft.com/office/drawing/2014/main" id="{3E15C978-20EE-4D21-ED2A-02BE5EE1875B}"/>
              </a:ext>
            </a:extLst>
          </p:cNvPr>
          <p:cNvPicPr>
            <a:picLocks noChangeAspect="1"/>
          </p:cNvPicPr>
          <p:nvPr/>
        </p:nvPicPr>
        <p:blipFill>
          <a:blip r:embed="rId6"/>
          <a:srcRect/>
          <a:stretch/>
        </p:blipFill>
        <p:spPr>
          <a:xfrm>
            <a:off x="889391" y="6497305"/>
            <a:ext cx="3606499" cy="16209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Resim" descr="cikartmalar-floral-pattern-sinir-cerceve.jpg.jpg"/>
          <p:cNvPicPr>
            <a:picLocks noChangeAspect="1"/>
          </p:cNvPicPr>
          <p:nvPr/>
        </p:nvPicPr>
        <p:blipFill>
          <a:blip r:embed="rId2"/>
          <a:stretch>
            <a:fillRect/>
          </a:stretch>
        </p:blipFill>
        <p:spPr>
          <a:xfrm>
            <a:off x="-77471" y="-68249"/>
            <a:ext cx="6858000" cy="9144000"/>
          </a:xfrm>
          <a:prstGeom prst="rect">
            <a:avLst/>
          </a:prstGeom>
        </p:spPr>
      </p:pic>
      <p:sp>
        <p:nvSpPr>
          <p:cNvPr id="3" name="2 Başlık"/>
          <p:cNvSpPr>
            <a:spLocks noGrp="1"/>
          </p:cNvSpPr>
          <p:nvPr>
            <p:ph type="title"/>
          </p:nvPr>
        </p:nvSpPr>
        <p:spPr>
          <a:xfrm>
            <a:off x="397500" y="412907"/>
            <a:ext cx="6172200" cy="1085160"/>
          </a:xfrm>
        </p:spPr>
        <p:txBody>
          <a:bodyPr>
            <a:normAutofit/>
          </a:bodyPr>
          <a:lstStyle/>
          <a:p>
            <a:br>
              <a:rPr lang="tr-TR" sz="2800" dirty="0">
                <a:latin typeface="Arial Black" pitchFamily="34" charset="0"/>
              </a:rPr>
            </a:br>
            <a:r>
              <a:rPr lang="tr-TR" sz="2800" dirty="0">
                <a:latin typeface="Arial Black" pitchFamily="34" charset="0"/>
              </a:rPr>
              <a:t>AYIN ÇOCUKLARI</a:t>
            </a:r>
          </a:p>
        </p:txBody>
      </p:sp>
      <p:sp>
        <p:nvSpPr>
          <p:cNvPr id="7" name="6 Metin kutusu"/>
          <p:cNvSpPr txBox="1"/>
          <p:nvPr/>
        </p:nvSpPr>
        <p:spPr>
          <a:xfrm>
            <a:off x="1178003" y="3837352"/>
            <a:ext cx="5143536" cy="369332"/>
          </a:xfrm>
          <a:prstGeom prst="rect">
            <a:avLst/>
          </a:prstGeom>
          <a:noFill/>
        </p:spPr>
        <p:txBody>
          <a:bodyPr wrap="square" rtlCol="0">
            <a:spAutoFit/>
          </a:bodyPr>
          <a:lstStyle/>
          <a:p>
            <a:endParaRPr lang="tr-TR" dirty="0"/>
          </a:p>
        </p:txBody>
      </p:sp>
      <p:sp>
        <p:nvSpPr>
          <p:cNvPr id="12" name="11 Metin kutusu"/>
          <p:cNvSpPr txBox="1"/>
          <p:nvPr/>
        </p:nvSpPr>
        <p:spPr>
          <a:xfrm>
            <a:off x="1844599" y="1693557"/>
            <a:ext cx="3145422" cy="338554"/>
          </a:xfrm>
          <a:prstGeom prst="rect">
            <a:avLst/>
          </a:prstGeom>
          <a:solidFill>
            <a:schemeClr val="tx2">
              <a:lumMod val="20000"/>
              <a:lumOff val="80000"/>
            </a:schemeClr>
          </a:solidFill>
        </p:spPr>
        <p:txBody>
          <a:bodyPr wrap="square" rtlCol="0">
            <a:spAutoFit/>
          </a:bodyPr>
          <a:lstStyle/>
          <a:p>
            <a:r>
              <a:rPr lang="tr-TR" sz="1600" b="1" dirty="0">
                <a:solidFill>
                  <a:schemeClr val="tx2">
                    <a:lumMod val="60000"/>
                    <a:lumOff val="40000"/>
                  </a:schemeClr>
                </a:solidFill>
                <a:latin typeface="Arial Black" pitchFamily="34" charset="0"/>
              </a:rPr>
              <a:t>                  Yiğit ALAN</a:t>
            </a:r>
          </a:p>
        </p:txBody>
      </p:sp>
      <p:pic>
        <p:nvPicPr>
          <p:cNvPr id="2" name="Resim 3">
            <a:extLst>
              <a:ext uri="{FF2B5EF4-FFF2-40B4-BE49-F238E27FC236}">
                <a16:creationId xmlns:a16="http://schemas.microsoft.com/office/drawing/2014/main" id="{41B85261-1791-8827-254E-E80ED4E2C06B}"/>
              </a:ext>
            </a:extLst>
          </p:cNvPr>
          <p:cNvPicPr>
            <a:picLocks noChangeAspect="1"/>
          </p:cNvPicPr>
          <p:nvPr/>
        </p:nvPicPr>
        <p:blipFill>
          <a:blip r:embed="rId3"/>
          <a:srcRect/>
          <a:stretch/>
        </p:blipFill>
        <p:spPr>
          <a:xfrm>
            <a:off x="2034504" y="2163493"/>
            <a:ext cx="3029255" cy="4148085"/>
          </a:xfrm>
          <a:prstGeom prst="rect">
            <a:avLst/>
          </a:prstGeom>
        </p:spPr>
      </p:pic>
      <p:sp>
        <p:nvSpPr>
          <p:cNvPr id="4" name="Metin kutusu 3">
            <a:extLst>
              <a:ext uri="{FF2B5EF4-FFF2-40B4-BE49-F238E27FC236}">
                <a16:creationId xmlns:a16="http://schemas.microsoft.com/office/drawing/2014/main" id="{6477D341-261D-F0BF-7F23-46411CEC2619}"/>
              </a:ext>
            </a:extLst>
          </p:cNvPr>
          <p:cNvSpPr txBox="1"/>
          <p:nvPr/>
        </p:nvSpPr>
        <p:spPr>
          <a:xfrm>
            <a:off x="1556935" y="6676345"/>
            <a:ext cx="3433086" cy="1200329"/>
          </a:xfrm>
          <a:prstGeom prst="rect">
            <a:avLst/>
          </a:prstGeom>
          <a:noFill/>
        </p:spPr>
        <p:txBody>
          <a:bodyPr wrap="square" rtlCol="0">
            <a:spAutoFit/>
          </a:bodyPr>
          <a:lstStyle/>
          <a:p>
            <a:pPr algn="l"/>
            <a:r>
              <a:rPr lang="tr-TR" b="1" dirty="0"/>
              <a:t>Haftanın çocuğu etkinligimizden bize kendilerini 1 hafta boyunca  tanıtan etkinlikler ile becerilerini gösteren  çocuklarımız </a:t>
            </a:r>
          </a:p>
        </p:txBody>
      </p:sp>
      <p:sp>
        <p:nvSpPr>
          <p:cNvPr id="5" name="Metin kutusu 4">
            <a:extLst>
              <a:ext uri="{FF2B5EF4-FFF2-40B4-BE49-F238E27FC236}">
                <a16:creationId xmlns:a16="http://schemas.microsoft.com/office/drawing/2014/main" id="{2BA819D3-329B-2D3B-37A2-D583823E72D6}"/>
              </a:ext>
            </a:extLst>
          </p:cNvPr>
          <p:cNvSpPr txBox="1"/>
          <p:nvPr/>
        </p:nvSpPr>
        <p:spPr>
          <a:xfrm>
            <a:off x="2034504" y="2224780"/>
            <a:ext cx="3029255" cy="1828800"/>
          </a:xfrm>
          <a:prstGeom prst="rect">
            <a:avLst/>
          </a:prstGeom>
          <a:noFill/>
        </p:spPr>
        <p:txBody>
          <a:bodyPr wrap="square" rtlCol="0">
            <a:spAutoFit/>
          </a:bodyPr>
          <a:lstStyle/>
          <a:p>
            <a:pPr algn="l"/>
            <a:endParaRPr lang="tr-T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Resim" descr="cikartmalar-floral-pattern-sinir-cerceve.jpg.jpg"/>
          <p:cNvPicPr>
            <a:picLocks noChangeAspect="1"/>
          </p:cNvPicPr>
          <p:nvPr/>
        </p:nvPicPr>
        <p:blipFill>
          <a:blip r:embed="rId2"/>
          <a:stretch>
            <a:fillRect/>
          </a:stretch>
        </p:blipFill>
        <p:spPr>
          <a:xfrm>
            <a:off x="32549" y="-30492"/>
            <a:ext cx="6858000" cy="9144000"/>
          </a:xfrm>
          <a:prstGeom prst="rect">
            <a:avLst/>
          </a:prstGeom>
        </p:spPr>
      </p:pic>
      <p:sp>
        <p:nvSpPr>
          <p:cNvPr id="3" name="2 Başlık"/>
          <p:cNvSpPr>
            <a:spLocks noGrp="1"/>
          </p:cNvSpPr>
          <p:nvPr>
            <p:ph type="title"/>
          </p:nvPr>
        </p:nvSpPr>
        <p:spPr>
          <a:xfrm>
            <a:off x="331713" y="778887"/>
            <a:ext cx="6172200" cy="642942"/>
          </a:xfrm>
        </p:spPr>
        <p:txBody>
          <a:bodyPr>
            <a:normAutofit/>
          </a:bodyPr>
          <a:lstStyle/>
          <a:p>
            <a:r>
              <a:rPr lang="tr-TR" sz="2400" dirty="0">
                <a:latin typeface="Arial Black" pitchFamily="34" charset="0"/>
              </a:rPr>
              <a:t>GRUP OYUNLARIMIZ</a:t>
            </a:r>
            <a:endParaRPr lang="tr-TR" sz="2400" dirty="0"/>
          </a:p>
        </p:txBody>
      </p:sp>
      <p:graphicFrame>
        <p:nvGraphicFramePr>
          <p:cNvPr id="16" name="15 Diyagram"/>
          <p:cNvGraphicFramePr/>
          <p:nvPr/>
        </p:nvGraphicFramePr>
        <p:xfrm>
          <a:off x="3286124" y="2571736"/>
          <a:ext cx="2428892" cy="6463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16 Diyagram"/>
          <p:cNvGraphicFramePr/>
          <p:nvPr/>
        </p:nvGraphicFramePr>
        <p:xfrm>
          <a:off x="2643182" y="4214810"/>
          <a:ext cx="1928826" cy="15696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 name="18 Resim"/>
          <p:cNvPicPr>
            <a:picLocks noChangeAspect="1"/>
          </p:cNvPicPr>
          <p:nvPr/>
        </p:nvPicPr>
        <p:blipFill>
          <a:blip r:embed="rId13"/>
          <a:srcRect/>
          <a:stretch/>
        </p:blipFill>
        <p:spPr>
          <a:xfrm rot="16200000">
            <a:off x="4018002" y="5310662"/>
            <a:ext cx="1107554" cy="1881917"/>
          </a:xfrm>
          <a:prstGeom prst="rect">
            <a:avLst/>
          </a:prstGeom>
        </p:spPr>
      </p:pic>
      <p:pic>
        <p:nvPicPr>
          <p:cNvPr id="10" name="9 Resim"/>
          <p:cNvPicPr>
            <a:picLocks noChangeAspect="1"/>
          </p:cNvPicPr>
          <p:nvPr/>
        </p:nvPicPr>
        <p:blipFill>
          <a:blip r:embed="rId14"/>
          <a:srcRect/>
          <a:stretch/>
        </p:blipFill>
        <p:spPr>
          <a:xfrm>
            <a:off x="928451" y="4004049"/>
            <a:ext cx="2298730" cy="1483034"/>
          </a:xfrm>
          <a:prstGeom prst="rect">
            <a:avLst/>
          </a:prstGeom>
        </p:spPr>
      </p:pic>
      <p:sp>
        <p:nvSpPr>
          <p:cNvPr id="2" name="Metin kutusu 1">
            <a:extLst>
              <a:ext uri="{FF2B5EF4-FFF2-40B4-BE49-F238E27FC236}">
                <a16:creationId xmlns:a16="http://schemas.microsoft.com/office/drawing/2014/main" id="{EF89D413-2BA7-04E5-FDFF-031C7CFDF6F3}"/>
              </a:ext>
            </a:extLst>
          </p:cNvPr>
          <p:cNvSpPr txBox="1"/>
          <p:nvPr/>
        </p:nvSpPr>
        <p:spPr>
          <a:xfrm>
            <a:off x="2515112" y="3658282"/>
            <a:ext cx="1828800" cy="1828800"/>
          </a:xfrm>
          <a:prstGeom prst="rect">
            <a:avLst/>
          </a:prstGeom>
          <a:noFill/>
        </p:spPr>
        <p:txBody>
          <a:bodyPr wrap="square" rtlCol="0">
            <a:spAutoFit/>
          </a:bodyPr>
          <a:lstStyle/>
          <a:p>
            <a:pPr algn="l"/>
            <a:endParaRPr lang="tr-TR" dirty="0"/>
          </a:p>
        </p:txBody>
      </p:sp>
      <p:sp>
        <p:nvSpPr>
          <p:cNvPr id="5" name="Google Shape;109;p4">
            <a:extLst>
              <a:ext uri="{FF2B5EF4-FFF2-40B4-BE49-F238E27FC236}">
                <a16:creationId xmlns:a16="http://schemas.microsoft.com/office/drawing/2014/main" id="{2080BA63-FDDB-41AE-6C19-351995326480}"/>
              </a:ext>
            </a:extLst>
          </p:cNvPr>
          <p:cNvSpPr txBox="1"/>
          <p:nvPr/>
        </p:nvSpPr>
        <p:spPr>
          <a:xfrm>
            <a:off x="3657609" y="7027863"/>
            <a:ext cx="1881916" cy="784800"/>
          </a:xfrm>
          <a:prstGeom prst="rect">
            <a:avLst/>
          </a:prstGeom>
          <a:solidFill>
            <a:schemeClr val="tx1">
              <a:lumMod val="10000"/>
              <a:lumOff val="90000"/>
            </a:scheme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sz="1300" dirty="0"/>
              <a:t>Sayı eşleştirme ve toplama oyunumuzu oynuyoruz</a:t>
            </a:r>
            <a:endParaRPr sz="1300" dirty="0"/>
          </a:p>
        </p:txBody>
      </p:sp>
      <p:sp>
        <p:nvSpPr>
          <p:cNvPr id="6" name="Metin kutusu 5">
            <a:extLst>
              <a:ext uri="{FF2B5EF4-FFF2-40B4-BE49-F238E27FC236}">
                <a16:creationId xmlns:a16="http://schemas.microsoft.com/office/drawing/2014/main" id="{CD947B4E-C3CD-20BB-28DF-93B5DDD68629}"/>
              </a:ext>
            </a:extLst>
          </p:cNvPr>
          <p:cNvSpPr txBox="1"/>
          <p:nvPr/>
        </p:nvSpPr>
        <p:spPr>
          <a:xfrm>
            <a:off x="4055121" y="2079324"/>
            <a:ext cx="1416618" cy="923330"/>
          </a:xfrm>
          <a:prstGeom prst="rect">
            <a:avLst/>
          </a:prstGeom>
          <a:solidFill>
            <a:srgbClr val="FF3399"/>
          </a:solidFill>
        </p:spPr>
        <p:txBody>
          <a:bodyPr wrap="square" rtlCol="0">
            <a:spAutoFit/>
          </a:bodyPr>
          <a:lstStyle/>
          <a:p>
            <a:pPr algn="l"/>
            <a:r>
              <a:rPr lang="tr-TR" dirty="0"/>
              <a:t>Dinozor oyunumuzu sergiliyoruz.</a:t>
            </a:r>
          </a:p>
        </p:txBody>
      </p:sp>
      <p:sp>
        <p:nvSpPr>
          <p:cNvPr id="4" name="Metin kutusu 3">
            <a:extLst>
              <a:ext uri="{FF2B5EF4-FFF2-40B4-BE49-F238E27FC236}">
                <a16:creationId xmlns:a16="http://schemas.microsoft.com/office/drawing/2014/main" id="{B9AE1B48-393D-484F-540B-5AC9438B2385}"/>
              </a:ext>
            </a:extLst>
          </p:cNvPr>
          <p:cNvSpPr txBox="1"/>
          <p:nvPr/>
        </p:nvSpPr>
        <p:spPr>
          <a:xfrm>
            <a:off x="3738423" y="2907234"/>
            <a:ext cx="1828800" cy="1828800"/>
          </a:xfrm>
          <a:prstGeom prst="rect">
            <a:avLst/>
          </a:prstGeom>
          <a:noFill/>
        </p:spPr>
        <p:txBody>
          <a:bodyPr wrap="square" rtlCol="0">
            <a:spAutoFit/>
          </a:bodyPr>
          <a:lstStyle/>
          <a:p>
            <a:pPr algn="l"/>
            <a:endParaRPr lang="tr-TR" dirty="0"/>
          </a:p>
        </p:txBody>
      </p:sp>
      <p:pic>
        <p:nvPicPr>
          <p:cNvPr id="7" name="Resim 7">
            <a:extLst>
              <a:ext uri="{FF2B5EF4-FFF2-40B4-BE49-F238E27FC236}">
                <a16:creationId xmlns:a16="http://schemas.microsoft.com/office/drawing/2014/main" id="{486C2367-530E-B31C-3570-ED2F7C7B0500}"/>
              </a:ext>
            </a:extLst>
          </p:cNvPr>
          <p:cNvPicPr>
            <a:picLocks noChangeAspect="1"/>
          </p:cNvPicPr>
          <p:nvPr/>
        </p:nvPicPr>
        <p:blipFill>
          <a:blip r:embed="rId15"/>
          <a:srcRect/>
          <a:stretch/>
        </p:blipFill>
        <p:spPr>
          <a:xfrm>
            <a:off x="1412140" y="1363290"/>
            <a:ext cx="2547497" cy="2478782"/>
          </a:xfrm>
          <a:prstGeom prst="rect">
            <a:avLst/>
          </a:prstGeom>
        </p:spPr>
      </p:pic>
      <p:sp>
        <p:nvSpPr>
          <p:cNvPr id="8" name="Metin kutusu 7">
            <a:extLst>
              <a:ext uri="{FF2B5EF4-FFF2-40B4-BE49-F238E27FC236}">
                <a16:creationId xmlns:a16="http://schemas.microsoft.com/office/drawing/2014/main" id="{8D5F8CB4-14E6-9658-590F-0482CA05AADF}"/>
              </a:ext>
            </a:extLst>
          </p:cNvPr>
          <p:cNvSpPr txBox="1"/>
          <p:nvPr/>
        </p:nvSpPr>
        <p:spPr>
          <a:xfrm rot="10800000" flipH="1" flipV="1">
            <a:off x="1195357" y="7255848"/>
            <a:ext cx="2222456" cy="646331"/>
          </a:xfrm>
          <a:prstGeom prst="rect">
            <a:avLst/>
          </a:prstGeom>
          <a:solidFill>
            <a:srgbClr val="FF0000"/>
          </a:solidFill>
        </p:spPr>
        <p:txBody>
          <a:bodyPr wrap="square" rtlCol="0">
            <a:spAutoFit/>
          </a:bodyPr>
          <a:lstStyle/>
          <a:p>
            <a:pPr algn="l"/>
            <a:r>
              <a:rPr lang="tr-TR" dirty="0">
                <a:solidFill>
                  <a:srgbClr val="008000"/>
                </a:solidFill>
              </a:rPr>
              <a:t>Taş </a:t>
            </a:r>
            <a:r>
              <a:rPr lang="tr-TR" dirty="0" err="1">
                <a:solidFill>
                  <a:srgbClr val="008000"/>
                </a:solidFill>
              </a:rPr>
              <a:t>kagıt</a:t>
            </a:r>
            <a:r>
              <a:rPr lang="tr-TR" dirty="0">
                <a:solidFill>
                  <a:srgbClr val="008000"/>
                </a:solidFill>
              </a:rPr>
              <a:t> makas oyununuzu oynadık</a:t>
            </a:r>
          </a:p>
        </p:txBody>
      </p:sp>
      <p:pic>
        <p:nvPicPr>
          <p:cNvPr id="9" name="Resim 10">
            <a:extLst>
              <a:ext uri="{FF2B5EF4-FFF2-40B4-BE49-F238E27FC236}">
                <a16:creationId xmlns:a16="http://schemas.microsoft.com/office/drawing/2014/main" id="{1C87C616-352F-91C9-502F-C08F3C1C630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0800000">
            <a:off x="3521510" y="3890725"/>
            <a:ext cx="2262625" cy="1673218"/>
          </a:xfrm>
          <a:prstGeom prst="rect">
            <a:avLst/>
          </a:prstGeom>
        </p:spPr>
      </p:pic>
      <p:pic>
        <p:nvPicPr>
          <p:cNvPr id="11" name="Resim 11">
            <a:extLst>
              <a:ext uri="{FF2B5EF4-FFF2-40B4-BE49-F238E27FC236}">
                <a16:creationId xmlns:a16="http://schemas.microsoft.com/office/drawing/2014/main" id="{1A067874-1F48-FA64-9C92-4417A7F5FF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95357" y="5649059"/>
            <a:ext cx="1881918" cy="156966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Resim" descr="cikartmalar-floral-pattern-sinir-cerceve.jpg.jpg"/>
          <p:cNvPicPr>
            <a:picLocks noChangeAspect="1"/>
          </p:cNvPicPr>
          <p:nvPr/>
        </p:nvPicPr>
        <p:blipFill>
          <a:blip r:embed="rId2"/>
          <a:stretch>
            <a:fillRect/>
          </a:stretch>
        </p:blipFill>
        <p:spPr>
          <a:xfrm>
            <a:off x="-95534" y="0"/>
            <a:ext cx="6858000" cy="9144000"/>
          </a:xfrm>
          <a:prstGeom prst="rect">
            <a:avLst/>
          </a:prstGeom>
        </p:spPr>
      </p:pic>
      <p:sp>
        <p:nvSpPr>
          <p:cNvPr id="5" name="4 Metin kutusu"/>
          <p:cNvSpPr txBox="1"/>
          <p:nvPr/>
        </p:nvSpPr>
        <p:spPr>
          <a:xfrm>
            <a:off x="785794" y="928662"/>
            <a:ext cx="5715040" cy="523220"/>
          </a:xfrm>
          <a:prstGeom prst="rect">
            <a:avLst/>
          </a:prstGeom>
          <a:noFill/>
        </p:spPr>
        <p:txBody>
          <a:bodyPr wrap="square" rtlCol="0">
            <a:spAutoFit/>
          </a:bodyPr>
          <a:lstStyle/>
          <a:p>
            <a:r>
              <a:rPr lang="tr-TR" sz="2800" dirty="0">
                <a:solidFill>
                  <a:srgbClr val="FF0000"/>
                </a:solidFill>
                <a:latin typeface="Arial Black" pitchFamily="34" charset="0"/>
              </a:rPr>
              <a:t>GEZİ VE AKTİVİTELERİMİZ</a:t>
            </a:r>
          </a:p>
        </p:txBody>
      </p:sp>
      <p:sp>
        <p:nvSpPr>
          <p:cNvPr id="12" name="11 Metin kutusu"/>
          <p:cNvSpPr txBox="1"/>
          <p:nvPr/>
        </p:nvSpPr>
        <p:spPr>
          <a:xfrm>
            <a:off x="802442" y="1329249"/>
            <a:ext cx="2249013" cy="1169551"/>
          </a:xfrm>
          <a:prstGeom prst="rect">
            <a:avLst/>
          </a:prstGeom>
          <a:noFill/>
        </p:spPr>
        <p:txBody>
          <a:bodyPr wrap="square" rtlCol="0">
            <a:spAutoFit/>
          </a:bodyPr>
          <a:lstStyle/>
          <a:p>
            <a:r>
              <a:rPr lang="tr-TR" sz="1400" b="1" dirty="0">
                <a:solidFill>
                  <a:srgbClr val="FF0000"/>
                </a:solidFill>
              </a:rPr>
              <a:t>İLK BAHAR PARTİSİ</a:t>
            </a:r>
          </a:p>
          <a:p>
            <a:r>
              <a:rPr lang="tr-TR" sz="1400" b="1" dirty="0"/>
              <a:t>Baharın gelişini bostanımızda parti eşliginle kutladık</a:t>
            </a:r>
            <a:endParaRPr lang="tr-TR" sz="1400" dirty="0"/>
          </a:p>
          <a:p>
            <a:endParaRPr lang="tr-TR" sz="1400" b="1" dirty="0"/>
          </a:p>
        </p:txBody>
      </p:sp>
      <p:pic>
        <p:nvPicPr>
          <p:cNvPr id="16" name="15 Resim"/>
          <p:cNvPicPr>
            <a:picLocks noChangeAspect="1"/>
          </p:cNvPicPr>
          <p:nvPr/>
        </p:nvPicPr>
        <p:blipFill>
          <a:blip r:embed="rId3"/>
          <a:srcRect/>
          <a:stretch/>
        </p:blipFill>
        <p:spPr>
          <a:xfrm>
            <a:off x="3333466" y="1329400"/>
            <a:ext cx="1913272" cy="1343701"/>
          </a:xfrm>
          <a:prstGeom prst="rect">
            <a:avLst/>
          </a:prstGeom>
        </p:spPr>
      </p:pic>
      <p:sp>
        <p:nvSpPr>
          <p:cNvPr id="2" name="Metin kutusu 1">
            <a:extLst>
              <a:ext uri="{FF2B5EF4-FFF2-40B4-BE49-F238E27FC236}">
                <a16:creationId xmlns:a16="http://schemas.microsoft.com/office/drawing/2014/main" id="{A60AC1B4-B0E4-C185-0B42-DCC0F60300AC}"/>
              </a:ext>
            </a:extLst>
          </p:cNvPr>
          <p:cNvSpPr txBox="1"/>
          <p:nvPr/>
        </p:nvSpPr>
        <p:spPr>
          <a:xfrm>
            <a:off x="2515112" y="3276088"/>
            <a:ext cx="1828800" cy="1828800"/>
          </a:xfrm>
          <a:prstGeom prst="rect">
            <a:avLst/>
          </a:prstGeom>
          <a:noFill/>
        </p:spPr>
        <p:txBody>
          <a:bodyPr wrap="square" rtlCol="0">
            <a:spAutoFit/>
          </a:bodyPr>
          <a:lstStyle/>
          <a:p>
            <a:pPr algn="l"/>
            <a:endParaRPr lang="tr-TR" dirty="0"/>
          </a:p>
        </p:txBody>
      </p:sp>
      <p:sp>
        <p:nvSpPr>
          <p:cNvPr id="4" name="Metin kutusu 3">
            <a:extLst>
              <a:ext uri="{FF2B5EF4-FFF2-40B4-BE49-F238E27FC236}">
                <a16:creationId xmlns:a16="http://schemas.microsoft.com/office/drawing/2014/main" id="{B400DC59-3516-C5C4-53C4-E86E5AF82039}"/>
              </a:ext>
            </a:extLst>
          </p:cNvPr>
          <p:cNvSpPr txBox="1"/>
          <p:nvPr/>
        </p:nvSpPr>
        <p:spPr>
          <a:xfrm>
            <a:off x="2515112" y="3276088"/>
            <a:ext cx="1828800" cy="1828800"/>
          </a:xfrm>
          <a:prstGeom prst="rect">
            <a:avLst/>
          </a:prstGeom>
          <a:noFill/>
        </p:spPr>
        <p:txBody>
          <a:bodyPr wrap="square" rtlCol="0">
            <a:spAutoFit/>
          </a:bodyPr>
          <a:lstStyle/>
          <a:p>
            <a:pPr algn="l"/>
            <a:endParaRPr lang="tr-TR" dirty="0"/>
          </a:p>
        </p:txBody>
      </p:sp>
      <p:sp>
        <p:nvSpPr>
          <p:cNvPr id="6" name="Metin kutusu 5">
            <a:extLst>
              <a:ext uri="{FF2B5EF4-FFF2-40B4-BE49-F238E27FC236}">
                <a16:creationId xmlns:a16="http://schemas.microsoft.com/office/drawing/2014/main" id="{76176803-BD16-D052-185E-EE7A89870F9C}"/>
              </a:ext>
            </a:extLst>
          </p:cNvPr>
          <p:cNvSpPr txBox="1"/>
          <p:nvPr/>
        </p:nvSpPr>
        <p:spPr>
          <a:xfrm>
            <a:off x="2353120" y="3527181"/>
            <a:ext cx="1828800" cy="1828800"/>
          </a:xfrm>
          <a:prstGeom prst="rect">
            <a:avLst/>
          </a:prstGeom>
          <a:noFill/>
        </p:spPr>
        <p:txBody>
          <a:bodyPr wrap="square" rtlCol="0">
            <a:spAutoFit/>
          </a:bodyPr>
          <a:lstStyle/>
          <a:p>
            <a:pPr algn="l"/>
            <a:endParaRPr lang="tr-TR" dirty="0"/>
          </a:p>
        </p:txBody>
      </p:sp>
      <p:sp>
        <p:nvSpPr>
          <p:cNvPr id="8" name="13 Metin kutusu">
            <a:extLst>
              <a:ext uri="{FF2B5EF4-FFF2-40B4-BE49-F238E27FC236}">
                <a16:creationId xmlns:a16="http://schemas.microsoft.com/office/drawing/2014/main" id="{2652E8B8-B8D6-1DAD-BD40-4CEF12043F71}"/>
              </a:ext>
            </a:extLst>
          </p:cNvPr>
          <p:cNvSpPr txBox="1"/>
          <p:nvPr/>
        </p:nvSpPr>
        <p:spPr>
          <a:xfrm>
            <a:off x="890894" y="4857549"/>
            <a:ext cx="2127226" cy="1754326"/>
          </a:xfrm>
          <a:prstGeom prst="rect">
            <a:avLst/>
          </a:prstGeom>
          <a:noFill/>
        </p:spPr>
        <p:txBody>
          <a:bodyPr wrap="square" rtlCol="0">
            <a:spAutoFit/>
          </a:bodyPr>
          <a:lstStyle/>
          <a:p>
            <a:endParaRPr lang="tr-TR" b="1" dirty="0">
              <a:solidFill>
                <a:srgbClr val="FF0000"/>
              </a:solidFill>
            </a:endParaRPr>
          </a:p>
          <a:p>
            <a:r>
              <a:rPr lang="tr-TR" b="1" dirty="0">
                <a:solidFill>
                  <a:srgbClr val="FF0000"/>
                </a:solidFill>
              </a:rPr>
              <a:t>ÇİĞ KÖFTE PARTIMIZ </a:t>
            </a:r>
          </a:p>
          <a:p>
            <a:r>
              <a:rPr lang="tr-TR" b="1" dirty="0"/>
              <a:t>Çiğ köftelerimizi yapıp sıra gecesi eşliğinde yedik</a:t>
            </a:r>
          </a:p>
        </p:txBody>
      </p:sp>
      <p:sp>
        <p:nvSpPr>
          <p:cNvPr id="7" name="Metin kutusu 6">
            <a:extLst>
              <a:ext uri="{FF2B5EF4-FFF2-40B4-BE49-F238E27FC236}">
                <a16:creationId xmlns:a16="http://schemas.microsoft.com/office/drawing/2014/main" id="{BBA65BCD-7B22-1378-BBD2-4520312A2B60}"/>
              </a:ext>
            </a:extLst>
          </p:cNvPr>
          <p:cNvSpPr txBox="1"/>
          <p:nvPr/>
        </p:nvSpPr>
        <p:spPr>
          <a:xfrm>
            <a:off x="3112154" y="3825053"/>
            <a:ext cx="3146278" cy="909518"/>
          </a:xfrm>
          <a:prstGeom prst="rect">
            <a:avLst/>
          </a:prstGeom>
          <a:noFill/>
        </p:spPr>
        <p:txBody>
          <a:bodyPr wrap="square" rtlCol="0">
            <a:spAutoFit/>
          </a:bodyPr>
          <a:lstStyle/>
          <a:p>
            <a:pPr algn="l"/>
            <a:endParaRPr lang="tr-TR" dirty="0"/>
          </a:p>
        </p:txBody>
      </p:sp>
      <p:pic>
        <p:nvPicPr>
          <p:cNvPr id="9" name="Resim 12">
            <a:extLst>
              <a:ext uri="{FF2B5EF4-FFF2-40B4-BE49-F238E27FC236}">
                <a16:creationId xmlns:a16="http://schemas.microsoft.com/office/drawing/2014/main" id="{CEB755EA-F982-9B5B-7141-C25936349515}"/>
              </a:ext>
            </a:extLst>
          </p:cNvPr>
          <p:cNvPicPr>
            <a:picLocks noChangeAspect="1"/>
          </p:cNvPicPr>
          <p:nvPr/>
        </p:nvPicPr>
        <p:blipFill>
          <a:blip r:embed="rId4"/>
          <a:srcRect/>
          <a:stretch/>
        </p:blipFill>
        <p:spPr>
          <a:xfrm>
            <a:off x="841145" y="2608851"/>
            <a:ext cx="1905640" cy="1998396"/>
          </a:xfrm>
          <a:prstGeom prst="rect">
            <a:avLst/>
          </a:prstGeom>
        </p:spPr>
      </p:pic>
      <p:pic>
        <p:nvPicPr>
          <p:cNvPr id="3" name="Resim 13">
            <a:extLst>
              <a:ext uri="{FF2B5EF4-FFF2-40B4-BE49-F238E27FC236}">
                <a16:creationId xmlns:a16="http://schemas.microsoft.com/office/drawing/2014/main" id="{438D1573-14D8-456D-F0A4-6C6611FFCC1B}"/>
              </a:ext>
            </a:extLst>
          </p:cNvPr>
          <p:cNvPicPr>
            <a:picLocks noChangeAspect="1"/>
          </p:cNvPicPr>
          <p:nvPr/>
        </p:nvPicPr>
        <p:blipFill>
          <a:blip r:embed="rId5"/>
          <a:srcRect/>
          <a:stretch/>
        </p:blipFill>
        <p:spPr>
          <a:xfrm>
            <a:off x="2559589" y="5283536"/>
            <a:ext cx="2687149" cy="1790944"/>
          </a:xfrm>
          <a:prstGeom prst="rect">
            <a:avLst/>
          </a:prstGeom>
        </p:spPr>
      </p:pic>
      <p:sp>
        <p:nvSpPr>
          <p:cNvPr id="11" name="Metin kutusu 10">
            <a:extLst>
              <a:ext uri="{FF2B5EF4-FFF2-40B4-BE49-F238E27FC236}">
                <a16:creationId xmlns:a16="http://schemas.microsoft.com/office/drawing/2014/main" id="{2886EC26-FFB9-BA0C-AF6D-2241B3B35D59}"/>
              </a:ext>
            </a:extLst>
          </p:cNvPr>
          <p:cNvSpPr txBox="1"/>
          <p:nvPr/>
        </p:nvSpPr>
        <p:spPr>
          <a:xfrm>
            <a:off x="2419563" y="3276088"/>
            <a:ext cx="1828800" cy="1828800"/>
          </a:xfrm>
          <a:prstGeom prst="rect">
            <a:avLst/>
          </a:prstGeom>
          <a:noFill/>
        </p:spPr>
        <p:txBody>
          <a:bodyPr wrap="square" rtlCol="0">
            <a:spAutoFit/>
          </a:bodyPr>
          <a:lstStyle/>
          <a:p>
            <a:pPr algn="l"/>
            <a:endParaRPr lang="tr-TR" dirty="0"/>
          </a:p>
        </p:txBody>
      </p:sp>
      <p:sp>
        <p:nvSpPr>
          <p:cNvPr id="14" name="Metin kutusu 13">
            <a:extLst>
              <a:ext uri="{FF2B5EF4-FFF2-40B4-BE49-F238E27FC236}">
                <a16:creationId xmlns:a16="http://schemas.microsoft.com/office/drawing/2014/main" id="{F8FB8271-7CA5-27E2-E4F9-7E82C7B1D855}"/>
              </a:ext>
            </a:extLst>
          </p:cNvPr>
          <p:cNvSpPr txBox="1"/>
          <p:nvPr/>
        </p:nvSpPr>
        <p:spPr>
          <a:xfrm>
            <a:off x="5848568" y="2926484"/>
            <a:ext cx="1244759" cy="1335790"/>
          </a:xfrm>
          <a:prstGeom prst="rect">
            <a:avLst/>
          </a:prstGeom>
          <a:noFill/>
        </p:spPr>
        <p:txBody>
          <a:bodyPr wrap="square" rtlCol="0">
            <a:spAutoFit/>
          </a:bodyPr>
          <a:lstStyle/>
          <a:p>
            <a:pPr algn="l"/>
            <a:endParaRPr lang="tr-TR" dirty="0"/>
          </a:p>
        </p:txBody>
      </p:sp>
      <p:pic>
        <p:nvPicPr>
          <p:cNvPr id="15" name="Resim 16">
            <a:extLst>
              <a:ext uri="{FF2B5EF4-FFF2-40B4-BE49-F238E27FC236}">
                <a16:creationId xmlns:a16="http://schemas.microsoft.com/office/drawing/2014/main" id="{721D3436-30BA-70C2-870B-AA8536F624A1}"/>
              </a:ext>
            </a:extLst>
          </p:cNvPr>
          <p:cNvPicPr>
            <a:picLocks noChangeAspect="1"/>
          </p:cNvPicPr>
          <p:nvPr/>
        </p:nvPicPr>
        <p:blipFill>
          <a:blip r:embed="rId6"/>
          <a:srcRect/>
          <a:stretch/>
        </p:blipFill>
        <p:spPr>
          <a:xfrm>
            <a:off x="1026771" y="6868428"/>
            <a:ext cx="1488384" cy="1346910"/>
          </a:xfrm>
          <a:prstGeom prst="rect">
            <a:avLst/>
          </a:prstGeom>
        </p:spPr>
      </p:pic>
      <p:sp>
        <p:nvSpPr>
          <p:cNvPr id="17" name="Metin kutusu 16">
            <a:extLst>
              <a:ext uri="{FF2B5EF4-FFF2-40B4-BE49-F238E27FC236}">
                <a16:creationId xmlns:a16="http://schemas.microsoft.com/office/drawing/2014/main" id="{4D55F210-D2EF-6BFB-FBF1-13B7B5920060}"/>
              </a:ext>
            </a:extLst>
          </p:cNvPr>
          <p:cNvSpPr txBox="1"/>
          <p:nvPr/>
        </p:nvSpPr>
        <p:spPr>
          <a:xfrm>
            <a:off x="2446767" y="7206270"/>
            <a:ext cx="2866807" cy="923330"/>
          </a:xfrm>
          <a:prstGeom prst="rect">
            <a:avLst/>
          </a:prstGeom>
          <a:noFill/>
        </p:spPr>
        <p:txBody>
          <a:bodyPr wrap="square" rtlCol="0">
            <a:spAutoFit/>
          </a:bodyPr>
          <a:lstStyle/>
          <a:p>
            <a:pPr algn="l"/>
            <a:r>
              <a:rPr lang="tr-TR" dirty="0">
                <a:solidFill>
                  <a:srgbClr val="FF0000"/>
                </a:solidFill>
              </a:rPr>
              <a:t>AĞAÇ VE ORMAN SEVGISI </a:t>
            </a:r>
          </a:p>
          <a:p>
            <a:pPr algn="l"/>
            <a:r>
              <a:rPr lang="tr-TR" dirty="0"/>
              <a:t>Ağaç ve orman konulu tiyatro gösterimizi yaptık. </a:t>
            </a:r>
          </a:p>
        </p:txBody>
      </p:sp>
      <p:pic>
        <p:nvPicPr>
          <p:cNvPr id="18" name="Resim 18">
            <a:extLst>
              <a:ext uri="{FF2B5EF4-FFF2-40B4-BE49-F238E27FC236}">
                <a16:creationId xmlns:a16="http://schemas.microsoft.com/office/drawing/2014/main" id="{2575F67B-7654-AE69-9836-0EEF3ACCA6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4572" y="2814587"/>
            <a:ext cx="2014423" cy="1586923"/>
          </a:xfrm>
          <a:prstGeom prst="rect">
            <a:avLst/>
          </a:prstGeom>
        </p:spPr>
      </p:pic>
      <p:sp>
        <p:nvSpPr>
          <p:cNvPr id="19" name="Metin kutusu 18">
            <a:extLst>
              <a:ext uri="{FF2B5EF4-FFF2-40B4-BE49-F238E27FC236}">
                <a16:creationId xmlns:a16="http://schemas.microsoft.com/office/drawing/2014/main" id="{4373482D-32B0-996A-7C04-AD70D29EEF1A}"/>
              </a:ext>
            </a:extLst>
          </p:cNvPr>
          <p:cNvSpPr txBox="1"/>
          <p:nvPr/>
        </p:nvSpPr>
        <p:spPr>
          <a:xfrm>
            <a:off x="2954572" y="4318441"/>
            <a:ext cx="2274259" cy="923330"/>
          </a:xfrm>
          <a:prstGeom prst="rect">
            <a:avLst/>
          </a:prstGeom>
          <a:noFill/>
        </p:spPr>
        <p:txBody>
          <a:bodyPr wrap="square" rtlCol="0">
            <a:spAutoFit/>
          </a:bodyPr>
          <a:lstStyle/>
          <a:p>
            <a:pPr algn="l"/>
            <a:r>
              <a:rPr lang="tr-TR" b="1" dirty="0">
                <a:solidFill>
                  <a:srgbClr val="FF0000"/>
                </a:solidFill>
              </a:rPr>
              <a:t>ÇILGIN ŞAPKA VE ÇİLGİN ÇORAPLAR PARTİLERIMIZI YAPTIK</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cikartmalar-floral-pattern-sinir-cerceve.jpg.jpg"/>
          <p:cNvPicPr>
            <a:picLocks noChangeAspect="1"/>
          </p:cNvPicPr>
          <p:nvPr/>
        </p:nvPicPr>
        <p:blipFill>
          <a:blip r:embed="rId2"/>
          <a:stretch>
            <a:fillRect/>
          </a:stretch>
        </p:blipFill>
        <p:spPr>
          <a:xfrm>
            <a:off x="0" y="0"/>
            <a:ext cx="6858000" cy="9144000"/>
          </a:xfrm>
          <a:prstGeom prst="rect">
            <a:avLst/>
          </a:prstGeom>
        </p:spPr>
      </p:pic>
      <p:sp>
        <p:nvSpPr>
          <p:cNvPr id="5" name="Metin kutusu 4">
            <a:extLst>
              <a:ext uri="{FF2B5EF4-FFF2-40B4-BE49-F238E27FC236}">
                <a16:creationId xmlns:a16="http://schemas.microsoft.com/office/drawing/2014/main" id="{5AADD140-1FA7-C5E8-5FAC-2233D1B4EDF2}"/>
              </a:ext>
            </a:extLst>
          </p:cNvPr>
          <p:cNvSpPr txBox="1"/>
          <p:nvPr/>
        </p:nvSpPr>
        <p:spPr>
          <a:xfrm>
            <a:off x="2515112" y="3658282"/>
            <a:ext cx="1828800" cy="1828800"/>
          </a:xfrm>
          <a:prstGeom prst="rect">
            <a:avLst/>
          </a:prstGeom>
          <a:noFill/>
        </p:spPr>
        <p:txBody>
          <a:bodyPr wrap="square" rtlCol="0">
            <a:spAutoFit/>
          </a:bodyPr>
          <a:lstStyle/>
          <a:p>
            <a:pPr algn="l"/>
            <a:endParaRPr lang="tr-TR" dirty="0"/>
          </a:p>
        </p:txBody>
      </p:sp>
      <p:sp>
        <p:nvSpPr>
          <p:cNvPr id="2" name="Metin kutusu 1">
            <a:extLst>
              <a:ext uri="{FF2B5EF4-FFF2-40B4-BE49-F238E27FC236}">
                <a16:creationId xmlns:a16="http://schemas.microsoft.com/office/drawing/2014/main" id="{C97DEE5C-3A57-2FF9-363F-1679F952879B}"/>
              </a:ext>
            </a:extLst>
          </p:cNvPr>
          <p:cNvSpPr txBox="1"/>
          <p:nvPr/>
        </p:nvSpPr>
        <p:spPr>
          <a:xfrm>
            <a:off x="3670460" y="5487082"/>
            <a:ext cx="2098365" cy="369332"/>
          </a:xfrm>
          <a:prstGeom prst="rect">
            <a:avLst/>
          </a:prstGeom>
          <a:noFill/>
        </p:spPr>
        <p:txBody>
          <a:bodyPr wrap="square" rtlCol="0">
            <a:spAutoFit/>
          </a:bodyPr>
          <a:lstStyle/>
          <a:p>
            <a:pPr algn="l"/>
            <a:r>
              <a:rPr lang="tr-TR" dirty="0"/>
              <a:t>Kevser AKGÜL</a:t>
            </a:r>
          </a:p>
        </p:txBody>
      </p:sp>
      <p:pic>
        <p:nvPicPr>
          <p:cNvPr id="3" name="Resim 6">
            <a:extLst>
              <a:ext uri="{FF2B5EF4-FFF2-40B4-BE49-F238E27FC236}">
                <a16:creationId xmlns:a16="http://schemas.microsoft.com/office/drawing/2014/main" id="{57829B54-E861-0A68-A457-794180AA1FC6}"/>
              </a:ext>
            </a:extLst>
          </p:cNvPr>
          <p:cNvPicPr>
            <a:picLocks noChangeAspect="1"/>
          </p:cNvPicPr>
          <p:nvPr/>
        </p:nvPicPr>
        <p:blipFill>
          <a:blip r:embed="rId3"/>
          <a:srcRect/>
          <a:stretch/>
        </p:blipFill>
        <p:spPr>
          <a:xfrm>
            <a:off x="1964608" y="6028861"/>
            <a:ext cx="2702644" cy="2105568"/>
          </a:xfrm>
          <a:prstGeom prst="rect">
            <a:avLst/>
          </a:prstGeom>
        </p:spPr>
      </p:pic>
      <p:sp>
        <p:nvSpPr>
          <p:cNvPr id="10" name="4 Metin kutusu">
            <a:extLst>
              <a:ext uri="{FF2B5EF4-FFF2-40B4-BE49-F238E27FC236}">
                <a16:creationId xmlns:a16="http://schemas.microsoft.com/office/drawing/2014/main" id="{1CF3C233-AD8C-209E-40CC-35AB6A8816FA}"/>
              </a:ext>
            </a:extLst>
          </p:cNvPr>
          <p:cNvSpPr txBox="1"/>
          <p:nvPr/>
        </p:nvSpPr>
        <p:spPr>
          <a:xfrm>
            <a:off x="1126954" y="903261"/>
            <a:ext cx="4641871" cy="3231654"/>
          </a:xfrm>
          <a:prstGeom prst="rect">
            <a:avLst/>
          </a:prstGeom>
          <a:noFill/>
        </p:spPr>
        <p:txBody>
          <a:bodyPr wrap="square" rtlCol="0">
            <a:spAutoFit/>
          </a:bodyPr>
          <a:lstStyle/>
          <a:p>
            <a:endParaRPr lang="tr-TR" sz="1600" dirty="0">
              <a:latin typeface="Times New Roman" pitchFamily="18" charset="0"/>
              <a:cs typeface="Times New Roman" pitchFamily="18" charset="0"/>
            </a:endParaRPr>
          </a:p>
          <a:p>
            <a:pPr>
              <a:lnSpc>
                <a:spcPct val="150000"/>
              </a:lnSpc>
            </a:pPr>
            <a:endParaRPr lang="tr-TR" sz="2000" dirty="0">
              <a:latin typeface="Times New Roman" pitchFamily="18" charset="0"/>
              <a:cs typeface="Times New Roman" pitchFamily="18" charset="0"/>
            </a:endParaRPr>
          </a:p>
          <a:p>
            <a:pPr>
              <a:lnSpc>
                <a:spcPct val="150000"/>
              </a:lnSpc>
              <a:buFont typeface="Wingdings" pitchFamily="2" charset="2"/>
              <a:buChar char="§"/>
            </a:pPr>
            <a:endParaRPr lang="tr-TR" sz="2000" dirty="0">
              <a:latin typeface="Times New Roman" pitchFamily="18" charset="0"/>
              <a:cs typeface="Times New Roman" pitchFamily="18" charset="0"/>
            </a:endParaRPr>
          </a:p>
          <a:p>
            <a:pPr>
              <a:lnSpc>
                <a:spcPct val="150000"/>
              </a:lnSpc>
            </a:pPr>
            <a:endParaRPr lang="tr-TR" sz="2000" dirty="0">
              <a:latin typeface="Times New Roman" pitchFamily="18" charset="0"/>
              <a:cs typeface="Times New Roman" pitchFamily="18" charset="0"/>
            </a:endParaRPr>
          </a:p>
          <a:p>
            <a:pPr>
              <a:lnSpc>
                <a:spcPct val="150000"/>
              </a:lnSpc>
            </a:pPr>
            <a:endParaRPr lang="tr-TR" sz="2000" dirty="0">
              <a:latin typeface="Times New Roman" pitchFamily="18" charset="0"/>
              <a:cs typeface="Times New Roman" pitchFamily="18" charset="0"/>
            </a:endParaRPr>
          </a:p>
          <a:p>
            <a:pPr>
              <a:lnSpc>
                <a:spcPct val="150000"/>
              </a:lnSpc>
              <a:buFont typeface="Wingdings" pitchFamily="2" charset="2"/>
              <a:buChar char="§"/>
            </a:pPr>
            <a:endParaRPr lang="tr-TR" sz="2000" dirty="0">
              <a:latin typeface="Times New Roman" pitchFamily="18" charset="0"/>
              <a:cs typeface="Times New Roman" pitchFamily="18" charset="0"/>
            </a:endParaRPr>
          </a:p>
          <a:p>
            <a:pPr>
              <a:buFont typeface="Arial" pitchFamily="34" charset="0"/>
              <a:buChar char="•"/>
            </a:pPr>
            <a:endParaRPr lang="tr-TR" sz="2000" dirty="0">
              <a:latin typeface="Times New Roman" pitchFamily="18" charset="0"/>
              <a:cs typeface="Times New Roman" pitchFamily="18" charset="0"/>
            </a:endParaRPr>
          </a:p>
          <a:p>
            <a:pPr>
              <a:buFont typeface="Arial" pitchFamily="34" charset="0"/>
              <a:buChar char="•"/>
            </a:pPr>
            <a:endParaRPr lang="tr-TR" dirty="0"/>
          </a:p>
        </p:txBody>
      </p:sp>
      <p:sp>
        <p:nvSpPr>
          <p:cNvPr id="7" name="4 Metin kutusu">
            <a:extLst>
              <a:ext uri="{FF2B5EF4-FFF2-40B4-BE49-F238E27FC236}">
                <a16:creationId xmlns:a16="http://schemas.microsoft.com/office/drawing/2014/main" id="{13B12FB0-F51A-4541-8D57-C8A8489693DB}"/>
              </a:ext>
            </a:extLst>
          </p:cNvPr>
          <p:cNvSpPr txBox="1"/>
          <p:nvPr/>
        </p:nvSpPr>
        <p:spPr>
          <a:xfrm>
            <a:off x="1039156" y="1254211"/>
            <a:ext cx="4994055" cy="3354765"/>
          </a:xfrm>
          <a:prstGeom prst="rect">
            <a:avLst/>
          </a:prstGeom>
          <a:noFill/>
        </p:spPr>
        <p:txBody>
          <a:bodyPr wrap="square" rtlCol="0">
            <a:spAutoFit/>
          </a:bodyPr>
          <a:lstStyle/>
          <a:p>
            <a:endParaRPr lang="tr-TR" sz="2000" dirty="0">
              <a:latin typeface="Times New Roman" pitchFamily="18" charset="0"/>
              <a:cs typeface="Times New Roman" pitchFamily="18" charset="0"/>
            </a:endParaRPr>
          </a:p>
          <a:p>
            <a:pPr>
              <a:lnSpc>
                <a:spcPct val="150000"/>
              </a:lnSpc>
            </a:pPr>
            <a:endParaRPr lang="tr-TR" sz="2000" dirty="0">
              <a:latin typeface="Times New Roman" pitchFamily="18" charset="0"/>
              <a:cs typeface="Times New Roman" pitchFamily="18" charset="0"/>
            </a:endParaRPr>
          </a:p>
          <a:p>
            <a:pPr>
              <a:lnSpc>
                <a:spcPct val="150000"/>
              </a:lnSpc>
              <a:buFont typeface="Wingdings" pitchFamily="2" charset="2"/>
              <a:buChar char="§"/>
            </a:pPr>
            <a:endParaRPr lang="tr-TR" sz="2000" dirty="0">
              <a:latin typeface="Times New Roman" pitchFamily="18" charset="0"/>
              <a:cs typeface="Times New Roman" pitchFamily="18" charset="0"/>
            </a:endParaRPr>
          </a:p>
          <a:p>
            <a:pPr>
              <a:lnSpc>
                <a:spcPct val="150000"/>
              </a:lnSpc>
            </a:pPr>
            <a:endParaRPr lang="tr-TR" sz="2000" dirty="0">
              <a:latin typeface="Times New Roman" pitchFamily="18" charset="0"/>
              <a:cs typeface="Times New Roman" pitchFamily="18" charset="0"/>
            </a:endParaRPr>
          </a:p>
          <a:p>
            <a:pPr>
              <a:lnSpc>
                <a:spcPct val="150000"/>
              </a:lnSpc>
            </a:pPr>
            <a:endParaRPr lang="tr-TR" sz="2000" dirty="0">
              <a:latin typeface="Times New Roman" pitchFamily="18" charset="0"/>
              <a:cs typeface="Times New Roman" pitchFamily="18" charset="0"/>
            </a:endParaRPr>
          </a:p>
          <a:p>
            <a:pPr>
              <a:lnSpc>
                <a:spcPct val="150000"/>
              </a:lnSpc>
              <a:buFont typeface="Wingdings" pitchFamily="2" charset="2"/>
              <a:buChar char="§"/>
            </a:pPr>
            <a:endParaRPr lang="tr-TR" sz="2000" dirty="0">
              <a:latin typeface="Times New Roman" pitchFamily="18" charset="0"/>
              <a:cs typeface="Times New Roman" pitchFamily="18" charset="0"/>
            </a:endParaRPr>
          </a:p>
          <a:p>
            <a:pPr>
              <a:buFont typeface="Arial" pitchFamily="34" charset="0"/>
              <a:buChar char="•"/>
            </a:pPr>
            <a:endParaRPr lang="tr-TR" sz="2000" dirty="0">
              <a:latin typeface="Times New Roman" pitchFamily="18" charset="0"/>
              <a:cs typeface="Times New Roman" pitchFamily="18" charset="0"/>
            </a:endParaRPr>
          </a:p>
          <a:p>
            <a:pPr>
              <a:buFont typeface="Arial" pitchFamily="34" charset="0"/>
              <a:buChar char="•"/>
            </a:pPr>
            <a:endParaRPr lang="tr-TR" dirty="0"/>
          </a:p>
        </p:txBody>
      </p:sp>
      <p:sp>
        <p:nvSpPr>
          <p:cNvPr id="13" name="4 Metin kutusu">
            <a:extLst>
              <a:ext uri="{FF2B5EF4-FFF2-40B4-BE49-F238E27FC236}">
                <a16:creationId xmlns:a16="http://schemas.microsoft.com/office/drawing/2014/main" id="{00F98497-872C-4FEE-C93D-C16EF1EC0272}"/>
              </a:ext>
            </a:extLst>
          </p:cNvPr>
          <p:cNvSpPr txBox="1"/>
          <p:nvPr/>
        </p:nvSpPr>
        <p:spPr>
          <a:xfrm>
            <a:off x="1019810" y="903261"/>
            <a:ext cx="5197673" cy="7632859"/>
          </a:xfrm>
          <a:prstGeom prst="rect">
            <a:avLst/>
          </a:prstGeom>
          <a:noFill/>
        </p:spPr>
        <p:txBody>
          <a:bodyPr wrap="square" rtlCol="0">
            <a:spAutoFit/>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tr-TR" sz="2400" dirty="0"/>
              <a:t>BEDEN EĞİTİMİ : CİMNASTİK</a:t>
            </a:r>
          </a:p>
          <a:p>
            <a:endParaRPr lang="tr-TR" dirty="0"/>
          </a:p>
          <a:p>
            <a:r>
              <a:rPr lang="tr-TR" sz="2000" dirty="0"/>
              <a:t>MERHABALAR ;</a:t>
            </a:r>
          </a:p>
          <a:p>
            <a:endParaRPr lang="tr-TR" sz="2000" dirty="0">
              <a:latin typeface="Times New Roman" pitchFamily="18" charset="0"/>
              <a:cs typeface="Times New Roman" pitchFamily="18" charset="0"/>
            </a:endParaRPr>
          </a:p>
          <a:p>
            <a:r>
              <a:rPr lang="tr-TR" sz="2000" dirty="0">
                <a:latin typeface="Times New Roman" pitchFamily="18" charset="0"/>
                <a:cs typeface="Times New Roman" pitchFamily="18" charset="0"/>
              </a:rPr>
              <a:t> Mart Ayı dersi içerisinde neler yaptık hep beraber analiz yapalım.</a:t>
            </a:r>
          </a:p>
          <a:p>
            <a:pPr marL="342900" indent="-342900">
              <a:buFont typeface="Arial" panose="020B0604020202020204" pitchFamily="34" charset="0"/>
              <a:buChar char="•"/>
            </a:pPr>
            <a:endParaRPr lang="tr-TR" sz="2000" dirty="0">
              <a:latin typeface="Times New Roman" pitchFamily="18" charset="0"/>
              <a:cs typeface="Times New Roman" pitchFamily="18" charset="0"/>
            </a:endParaRPr>
          </a:p>
          <a:p>
            <a:pPr marL="342900" indent="-342900">
              <a:buFont typeface="Arial" panose="020B0604020202020204" pitchFamily="34" charset="0"/>
              <a:buChar char="•"/>
            </a:pPr>
            <a:endParaRPr lang="tr-TR" sz="2000" dirty="0">
              <a:latin typeface="Times New Roman" pitchFamily="18" charset="0"/>
              <a:cs typeface="Times New Roman" pitchFamily="18" charset="0"/>
            </a:endParaRPr>
          </a:p>
          <a:p>
            <a:pPr marL="342900" indent="-342900">
              <a:buFont typeface="Arial" panose="020B0604020202020204" pitchFamily="34" charset="0"/>
              <a:buChar char="•"/>
            </a:pPr>
            <a:r>
              <a:rPr lang="tr-TR" sz="2000" dirty="0">
                <a:latin typeface="Times New Roman" pitchFamily="18" charset="0"/>
                <a:cs typeface="Times New Roman" pitchFamily="18" charset="0"/>
              </a:rPr>
              <a:t>
Koşu ile başlayıp esnetme hareketlerini yapıyoruz 
Temel kuvvet ve dayanıklım için istasyon çalışması yaptık
Ters mekik ve düz mekik çekerek karnımızı ve belimizi güçlendirdik</a:t>
            </a:r>
          </a:p>
          <a:p>
            <a:pPr>
              <a:lnSpc>
                <a:spcPct val="150000"/>
              </a:lnSpc>
            </a:pPr>
            <a:endParaRPr lang="tr-TR" sz="2000" dirty="0">
              <a:latin typeface="Times New Roman" pitchFamily="18" charset="0"/>
              <a:cs typeface="Times New Roman" pitchFamily="18" charset="0"/>
            </a:endParaRPr>
          </a:p>
          <a:p>
            <a:pPr>
              <a:lnSpc>
                <a:spcPct val="150000"/>
              </a:lnSpc>
              <a:buFont typeface="Wingdings" pitchFamily="2" charset="2"/>
              <a:buChar char="§"/>
            </a:pPr>
            <a:endParaRPr lang="tr-TR" sz="2000" dirty="0">
              <a:latin typeface="Times New Roman" pitchFamily="18" charset="0"/>
              <a:cs typeface="Times New Roman" pitchFamily="18" charset="0"/>
            </a:endParaRPr>
          </a:p>
          <a:p>
            <a:pPr>
              <a:lnSpc>
                <a:spcPct val="150000"/>
              </a:lnSpc>
            </a:pPr>
            <a:endParaRPr lang="tr-TR" sz="2000" dirty="0">
              <a:latin typeface="Times New Roman" pitchFamily="18" charset="0"/>
              <a:cs typeface="Times New Roman" pitchFamily="18" charset="0"/>
            </a:endParaRPr>
          </a:p>
          <a:p>
            <a:pPr>
              <a:lnSpc>
                <a:spcPct val="150000"/>
              </a:lnSpc>
            </a:pPr>
            <a:endParaRPr lang="tr-TR" sz="2000" dirty="0">
              <a:latin typeface="Times New Roman" pitchFamily="18" charset="0"/>
              <a:cs typeface="Times New Roman" pitchFamily="18" charset="0"/>
            </a:endParaRPr>
          </a:p>
          <a:p>
            <a:pPr>
              <a:lnSpc>
                <a:spcPct val="150000"/>
              </a:lnSpc>
              <a:buFont typeface="Wingdings" pitchFamily="2" charset="2"/>
              <a:buChar char="§"/>
            </a:pPr>
            <a:endParaRPr lang="tr-TR" sz="2000" dirty="0">
              <a:latin typeface="Times New Roman" pitchFamily="18" charset="0"/>
              <a:cs typeface="Times New Roman" pitchFamily="18" charset="0"/>
            </a:endParaRPr>
          </a:p>
          <a:p>
            <a:pPr>
              <a:buFont typeface="Arial" pitchFamily="34" charset="0"/>
              <a:buChar char="•"/>
            </a:pPr>
            <a:endParaRPr lang="tr-TR" sz="2000" dirty="0">
              <a:latin typeface="Times New Roman" pitchFamily="18" charset="0"/>
              <a:cs typeface="Times New Roman" pitchFamily="18" charset="0"/>
            </a:endParaRPr>
          </a:p>
          <a:p>
            <a:pPr>
              <a:buFont typeface="Arial" pitchFamily="34" charset="0"/>
              <a:buChar char="•"/>
            </a:pPr>
            <a:endParaRPr lang="tr-T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cikartmalar-floral-pattern-sinir-cerceve.jpg.jpg"/>
          <p:cNvPicPr>
            <a:picLocks noChangeAspect="1"/>
          </p:cNvPicPr>
          <p:nvPr/>
        </p:nvPicPr>
        <p:blipFill>
          <a:blip r:embed="rId2"/>
          <a:stretch>
            <a:fillRect/>
          </a:stretch>
        </p:blipFill>
        <p:spPr>
          <a:xfrm>
            <a:off x="-86362" y="-484214"/>
            <a:ext cx="7245038" cy="9628214"/>
          </a:xfrm>
          <a:prstGeom prst="rect">
            <a:avLst/>
          </a:prstGeom>
        </p:spPr>
      </p:pic>
      <p:sp>
        <p:nvSpPr>
          <p:cNvPr id="5" name="4 Metin kutusu"/>
          <p:cNvSpPr txBox="1"/>
          <p:nvPr/>
        </p:nvSpPr>
        <p:spPr>
          <a:xfrm>
            <a:off x="2000240" y="785786"/>
            <a:ext cx="3071834" cy="461665"/>
          </a:xfrm>
          <a:prstGeom prst="rect">
            <a:avLst/>
          </a:prstGeom>
          <a:noFill/>
        </p:spPr>
        <p:txBody>
          <a:bodyPr wrap="square" rtlCol="0">
            <a:spAutoFit/>
          </a:bodyPr>
          <a:lstStyle/>
          <a:p>
            <a:r>
              <a:rPr lang="tr-TR" sz="2400">
                <a:solidFill>
                  <a:srgbClr val="FF0000"/>
                </a:solidFill>
              </a:rPr>
              <a:t>   </a:t>
            </a:r>
            <a:endParaRPr lang="tr-TR" sz="2400" dirty="0">
              <a:solidFill>
                <a:srgbClr val="FF0000"/>
              </a:solidFill>
            </a:endParaRPr>
          </a:p>
        </p:txBody>
      </p:sp>
      <p:sp>
        <p:nvSpPr>
          <p:cNvPr id="7" name="6 Metin kutusu"/>
          <p:cNvSpPr txBox="1"/>
          <p:nvPr/>
        </p:nvSpPr>
        <p:spPr>
          <a:xfrm>
            <a:off x="4479202" y="5719681"/>
            <a:ext cx="1360065" cy="276999"/>
          </a:xfrm>
          <a:prstGeom prst="rect">
            <a:avLst/>
          </a:prstGeom>
          <a:noFill/>
        </p:spPr>
        <p:txBody>
          <a:bodyPr wrap="square" rtlCol="0">
            <a:spAutoFit/>
          </a:bodyPr>
          <a:lstStyle/>
          <a:p>
            <a:r>
              <a:rPr lang="tr-TR" sz="1200" b="1" dirty="0"/>
              <a:t>Ebru ERASLAN</a:t>
            </a:r>
          </a:p>
        </p:txBody>
      </p:sp>
      <p:sp>
        <p:nvSpPr>
          <p:cNvPr id="2" name="Metin kutusu 1">
            <a:extLst>
              <a:ext uri="{FF2B5EF4-FFF2-40B4-BE49-F238E27FC236}">
                <a16:creationId xmlns:a16="http://schemas.microsoft.com/office/drawing/2014/main" id="{78059179-5AD4-AA1E-2A07-CC5D705E838F}"/>
              </a:ext>
            </a:extLst>
          </p:cNvPr>
          <p:cNvSpPr txBox="1"/>
          <p:nvPr/>
        </p:nvSpPr>
        <p:spPr>
          <a:xfrm>
            <a:off x="-3261565" y="-36306041"/>
            <a:ext cx="13522547" cy="9233297"/>
          </a:xfrm>
          <a:prstGeom prst="rect">
            <a:avLst/>
          </a:prstGeom>
          <a:noFill/>
        </p:spPr>
        <p:txBody>
          <a:bodyPr wrap="square" rtlCol="0">
            <a:spAutoFit/>
          </a:bodyPr>
          <a:lstStyle/>
          <a:p>
            <a:r>
              <a:rPr lang="tr-TR" sz="1800" b="1" dirty="0">
                <a:solidFill>
                  <a:srgbClr val="632423"/>
                </a:solidFill>
                <a:effectLst/>
                <a:latin typeface="Times New Roman" panose="02020603050405020304" pitchFamily="18" charset="0"/>
                <a:ea typeface="Times New Roman" panose="02020603050405020304" pitchFamily="18" charset="0"/>
                <a:cs typeface="Times New Roman" panose="02020603050405020304" pitchFamily="18" charset="0"/>
              </a:rPr>
              <a:t>Bilim Dersi - Eğlenceli Bilim At</a:t>
            </a:r>
            <a:r>
              <a:rPr lang="en-US" sz="1800" b="1" dirty="0">
                <a:solidFill>
                  <a:srgbClr val="632423"/>
                </a:solidFill>
                <a:effectLst/>
                <a:latin typeface="Times New Roman" panose="02020603050405020304" pitchFamily="18" charset="0"/>
                <a:ea typeface="Times New Roman" panose="02020603050405020304" pitchFamily="18" charset="0"/>
                <a:cs typeface="Times New Roman" panose="02020603050405020304" pitchFamily="18" charset="0"/>
              </a:rPr>
              <a:t>ölyeleri 03 – 07 Ekim Uygulama Bülteni</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b="1"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03/ 07 Ekim: Denizlerdeki Gizli Yaşam</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1800" b="1" dirty="0">
                <a:solidFill>
                  <a:srgbClr val="990000"/>
                </a:solidFill>
                <a:effectLst/>
                <a:latin typeface="Calibri" panose="020F0502020204030204" pitchFamily="34" charset="0"/>
                <a:ea typeface="Times New Roman" panose="02020603050405020304" pitchFamily="18" charset="0"/>
                <a:cs typeface="Calibri" panose="020F0502020204030204" pitchFamily="34" charset="0"/>
              </a:rPr>
              <a:t>Denizaltını Keşfedelim</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Calibri" panose="020F0502020204030204" pitchFamily="34" charset="0"/>
              </a:rPr>
              <a:t>Öğrencilerle çevremizdeki hayvanlar hakkında sohbet edildi.”Deniz altında hangi canlılar yaşar ?” Sorusuna yanıt arandı.Öğrenci cevaplarından yola çıkarak ;balık,ahtapot,yengeç gibi denizde yaşayan hayvanların taklitleri yapıldı.Uygulama bölümüne geçiş yapmak için öğrencilerimize el feneri görseli ,siyah fon karton,denizaltı görseli asetat baskısı,keçeli kalem dağıtıldı.Denizaltının karanlık olduğu vurgulandı ve el feneri sarı renge boyandı.Asetat siyah fon karton üzerine ataçla sabitlendi.Hayvanlar rengarenk boyandı.Üzerindeki hayvan görsellerinin görülemediği fark edildi.Boyanan el feneri ile denizaltının gizemli dünyası keşfedildi</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b="1"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 </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b="1" dirty="0">
                <a:solidFill>
                  <a:srgbClr val="244061"/>
                </a:solidFill>
                <a:effectLst/>
                <a:latin typeface="Calibri" panose="020F0502020204030204" pitchFamily="34" charset="0"/>
                <a:ea typeface="Times New Roman" panose="02020603050405020304" pitchFamily="18" charset="0"/>
                <a:cs typeface="Calibri" panose="020F0502020204030204" pitchFamily="34" charset="0"/>
              </a:rPr>
              <a:t>10 – 14 Ekim: </a:t>
            </a:r>
            <a:r>
              <a:rPr lang="tr-TR" sz="1800" b="1"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Köpüren Şeyler</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1800" b="1" dirty="0">
                <a:solidFill>
                  <a:srgbClr val="990000"/>
                </a:solidFill>
                <a:effectLst/>
                <a:latin typeface="Calibri" panose="020F0502020204030204" pitchFamily="34" charset="0"/>
                <a:ea typeface="Times New Roman" panose="02020603050405020304" pitchFamily="18" charset="0"/>
                <a:cs typeface="Calibri" panose="020F0502020204030204" pitchFamily="34" charset="0"/>
              </a:rPr>
              <a:t>Isı Alan / Isı Veren Reaksiyonlar : </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1800" b="1" dirty="0">
                <a:solidFill>
                  <a:srgbClr val="990000"/>
                </a:solidFill>
                <a:effectLst/>
                <a:latin typeface="Calibri" panose="020F0502020204030204" pitchFamily="34" charset="0"/>
                <a:ea typeface="Times New Roman" panose="02020603050405020304" pitchFamily="18" charset="0"/>
                <a:cs typeface="Calibri" panose="020F0502020204030204" pitchFamily="34" charset="0"/>
              </a:rPr>
              <a:t>Kabarık Gökkuşağı : </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cs typeface="Calibri" panose="020F0502020204030204" pitchFamily="34" charset="0"/>
              </a:rPr>
              <a:t>Öğrencilerle maddeler ve özellikleri hakkında sohbet edildi. Öğrencilere  köpük stant,1 bardak , karabonat,yeşil gıda boyası,sitrik asit ve Pasteur pipeti dağıtıldı.Karbonat köpük stantın içine döküldü.sitrik asit su içinde çözüldü.Yeşil gıda boyası ile sitrik asit su çözeltisi reklendirildi.Pasteur pipetiyle karnonat üzerine damlalar bırakıldı.Oluşan kabarcıklar (tepkime sonucu karbondioksit gazı oluşur) gözlemlendi.Daha çok kaparcık oluşturarak</a:t>
            </a:r>
            <a:r>
              <a:rPr lang="en-US" sz="1800" i="1" dirty="0">
                <a:effectLst/>
                <a:latin typeface="Calibri" panose="020F0502020204030204" pitchFamily="34" charset="0"/>
                <a:ea typeface="Times New Roman" panose="02020603050405020304" pitchFamily="18" charset="0"/>
                <a:cs typeface="Calibri" panose="020F0502020204030204" pitchFamily="34" charset="0"/>
              </a:rPr>
              <a:t> reaksiyon</a:t>
            </a:r>
            <a:r>
              <a:rPr lang="en-US" sz="1800" dirty="0">
                <a:effectLst/>
                <a:latin typeface="Calibri" panose="020F0502020204030204" pitchFamily="34" charset="0"/>
                <a:ea typeface="Times New Roman" panose="02020603050405020304" pitchFamily="18" charset="0"/>
                <a:cs typeface="Calibri" panose="020F0502020204030204" pitchFamily="34" charset="0"/>
              </a:rPr>
              <a:t> kavramı Eğlenceli Bilim deneyimizle keşfedildi.</a:t>
            </a:r>
            <a:r>
              <a:rPr lang="en-US" sz="1800" dirty="0">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b="1"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17 – 21 Ekim: Ses Bilimi</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tr-TR" sz="1800" b="1" dirty="0">
                <a:solidFill>
                  <a:srgbClr val="632423"/>
                </a:solidFill>
                <a:effectLst/>
                <a:latin typeface="Calibri" panose="020F0502020204030204" pitchFamily="34" charset="0"/>
                <a:ea typeface="Times New Roman" panose="02020603050405020304" pitchFamily="18" charset="0"/>
                <a:cs typeface="Calibri" panose="020F0502020204030204" pitchFamily="34" charset="0"/>
              </a:rPr>
              <a:t>Ses Topları</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tr-TR" sz="1800" b="1" dirty="0">
                <a:solidFill>
                  <a:srgbClr val="632423"/>
                </a:solidFill>
                <a:effectLst/>
                <a:latin typeface="Calibri" panose="020F0502020204030204" pitchFamily="34" charset="0"/>
                <a:ea typeface="Times New Roman" panose="02020603050405020304" pitchFamily="18" charset="0"/>
                <a:cs typeface="Calibri" panose="020F0502020204030204" pitchFamily="34" charset="0"/>
              </a:rPr>
              <a:t>Dönen Davul</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dirty="0">
                <a:effectLst/>
                <a:latin typeface="Calibri" panose="020F0502020204030204" pitchFamily="34" charset="0"/>
                <a:ea typeface="Times New Roman" panose="02020603050405020304" pitchFamily="18" charset="0"/>
                <a:cs typeface="Calibri" panose="020F0502020204030204" pitchFamily="34" charset="0"/>
              </a:rPr>
              <a:t>Öğrencilerle ses kaynakları hakkında sohbet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edildi.İnsan</a:t>
            </a:r>
            <a:r>
              <a:rPr lang="tr-TR" sz="1800" dirty="0">
                <a:effectLst/>
                <a:latin typeface="Calibri" panose="020F0502020204030204" pitchFamily="34" charset="0"/>
                <a:ea typeface="Times New Roman" panose="02020603050405020304" pitchFamily="18" charset="0"/>
                <a:cs typeface="Calibri" panose="020F0502020204030204" pitchFamily="34" charset="0"/>
              </a:rPr>
              <a:t> kulak modeli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incelendi.Öğrencilerden</a:t>
            </a:r>
            <a:r>
              <a:rPr lang="tr-TR" sz="1800" dirty="0">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masadan,elleriyle,sudan,metalden</a:t>
            </a:r>
            <a:r>
              <a:rPr lang="tr-TR" sz="1800" dirty="0">
                <a:effectLst/>
                <a:latin typeface="Calibri" panose="020F0502020204030204" pitchFamily="34" charset="0"/>
                <a:ea typeface="Times New Roman" panose="02020603050405020304" pitchFamily="18" charset="0"/>
                <a:cs typeface="Calibri" panose="020F0502020204030204" pitchFamily="34" charset="0"/>
              </a:rPr>
              <a:t> sesler çıkarması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istendi.Farklı</a:t>
            </a:r>
            <a:r>
              <a:rPr lang="tr-TR" sz="1800" dirty="0">
                <a:effectLst/>
                <a:latin typeface="Calibri" panose="020F0502020204030204" pitchFamily="34" charset="0"/>
                <a:ea typeface="Times New Roman" panose="02020603050405020304" pitchFamily="18" charset="0"/>
                <a:cs typeface="Calibri" panose="020F0502020204030204" pitchFamily="34" charset="0"/>
              </a:rPr>
              <a:t> kaynaklardan çıkan farklı sesler dinlendi. 2 özdeş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vazalin</a:t>
            </a:r>
            <a:r>
              <a:rPr lang="tr-TR" sz="1800" dirty="0">
                <a:effectLst/>
                <a:latin typeface="Calibri" panose="020F0502020204030204" pitchFamily="34" charset="0"/>
                <a:ea typeface="Times New Roman" panose="02020603050405020304" pitchFamily="18" charset="0"/>
                <a:cs typeface="Calibri" panose="020F0502020204030204" pitchFamily="34" charset="0"/>
              </a:rPr>
              <a:t> kaplarının içine sırayla bulgur ve leblebi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konuldu.Sallayınca</a:t>
            </a:r>
            <a:r>
              <a:rPr lang="tr-TR" sz="1800" dirty="0">
                <a:effectLst/>
                <a:latin typeface="Calibri" panose="020F0502020204030204" pitchFamily="34" charset="0"/>
                <a:ea typeface="Times New Roman" panose="02020603050405020304" pitchFamily="18" charset="0"/>
                <a:cs typeface="Calibri" panose="020F0502020204030204" pitchFamily="34" charset="0"/>
              </a:rPr>
              <a:t> çıkan sesleri dinleyerek hangi kabın içinde bulgur olduğunun bulunması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istendi.Deve</a:t>
            </a:r>
            <a:r>
              <a:rPr lang="tr-TR" sz="1800" dirty="0">
                <a:effectLst/>
                <a:latin typeface="Calibri" panose="020F0502020204030204" pitchFamily="34" charset="0"/>
                <a:ea typeface="Times New Roman" panose="02020603050405020304" pitchFamily="18" charset="0"/>
                <a:cs typeface="Calibri" panose="020F0502020204030204" pitchFamily="34" charset="0"/>
              </a:rPr>
              <a:t> –Cüce oyunundan esinlenerek bulgurun ve leblebinin sesini ayırt edeceğimiz eğlenceli oyunumuz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oynandı.Öğrencilere</a:t>
            </a:r>
            <a:r>
              <a:rPr lang="tr-TR" sz="1800" dirty="0">
                <a:effectLst/>
                <a:latin typeface="Calibri" panose="020F0502020204030204" pitchFamily="34" charset="0"/>
                <a:ea typeface="Times New Roman" panose="02020603050405020304" pitchFamily="18" charset="0"/>
                <a:cs typeface="Calibri" panose="020F0502020204030204" pitchFamily="34" charset="0"/>
              </a:rPr>
              <a:t> plastik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bardak,kesik</a:t>
            </a:r>
            <a:r>
              <a:rPr lang="tr-TR" sz="1800" dirty="0">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balon,yapışkanlı</a:t>
            </a:r>
            <a:r>
              <a:rPr lang="tr-TR" sz="1800" dirty="0">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eva</a:t>
            </a:r>
            <a:r>
              <a:rPr lang="tr-TR" sz="1800" dirty="0">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kağıdı,boncuk</a:t>
            </a:r>
            <a:r>
              <a:rPr lang="tr-TR" sz="1800" dirty="0">
                <a:effectLst/>
                <a:latin typeface="Calibri" panose="020F0502020204030204" pitchFamily="34" charset="0"/>
                <a:ea typeface="Times New Roman" panose="02020603050405020304" pitchFamily="18" charset="0"/>
                <a:cs typeface="Calibri" panose="020F0502020204030204" pitchFamily="34" charset="0"/>
              </a:rPr>
              <a:t> ve ip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dağıtıldı.Dönen</a:t>
            </a:r>
            <a:r>
              <a:rPr lang="tr-TR" sz="1800" dirty="0">
                <a:effectLst/>
                <a:latin typeface="Calibri" panose="020F0502020204030204" pitchFamily="34" charset="0"/>
                <a:ea typeface="Times New Roman" panose="02020603050405020304" pitchFamily="18" charset="0"/>
                <a:cs typeface="Calibri" panose="020F0502020204030204" pitchFamily="34" charset="0"/>
              </a:rPr>
              <a:t> davul yapıldı.</a:t>
            </a:r>
            <a:r>
              <a:rPr lang="tr-TR" sz="1800" dirty="0">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dirty="0">
                <a:effectLst/>
                <a:latin typeface="Calibri" panose="020F0502020204030204" pitchFamily="34" charset="0"/>
                <a:ea typeface="Times New Roman" panose="02020603050405020304" pitchFamily="18" charset="0"/>
                <a:cs typeface="Calibri" panose="020F0502020204030204" pitchFamily="34" charset="0"/>
              </a:rPr>
              <a:t> </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b="1" dirty="0">
                <a:solidFill>
                  <a:srgbClr val="1F497D"/>
                </a:solidFill>
                <a:effectLst/>
                <a:latin typeface="Calibri" panose="020F0502020204030204" pitchFamily="34" charset="0"/>
                <a:ea typeface="Times New Roman" panose="02020603050405020304" pitchFamily="18" charset="0"/>
                <a:cs typeface="Calibri" panose="020F0502020204030204" pitchFamily="34" charset="0"/>
              </a:rPr>
              <a:t>24– 29 Ekim: Dev Sabun Baloncukları</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1800" b="1" dirty="0">
                <a:solidFill>
                  <a:srgbClr val="632423"/>
                </a:solidFill>
                <a:effectLst/>
                <a:latin typeface="Calibri" panose="020F0502020204030204" pitchFamily="34" charset="0"/>
                <a:ea typeface="Times New Roman" panose="02020603050405020304" pitchFamily="18" charset="0"/>
                <a:cs typeface="Calibri" panose="020F0502020204030204" pitchFamily="34" charset="0"/>
              </a:rPr>
              <a:t>Eğlenceli Köpükler</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dirty="0">
                <a:effectLst/>
                <a:latin typeface="Calibri" panose="020F0502020204030204" pitchFamily="34" charset="0"/>
                <a:ea typeface="Times New Roman" panose="02020603050405020304" pitchFamily="18" charset="0"/>
                <a:cs typeface="Calibri" panose="020F0502020204030204" pitchFamily="34" charset="0"/>
              </a:rPr>
              <a:t>Öğrencilere mini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bardak,toz</a:t>
            </a:r>
            <a:r>
              <a:rPr lang="tr-TR" sz="1800" dirty="0">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şeker,Pasteur</a:t>
            </a:r>
            <a:r>
              <a:rPr lang="tr-TR" sz="1800" dirty="0">
                <a:effectLst/>
                <a:latin typeface="Calibri" panose="020F0502020204030204" pitchFamily="34" charset="0"/>
                <a:ea typeface="Times New Roman" panose="02020603050405020304" pitchFamily="18" charset="0"/>
                <a:cs typeface="Calibri" panose="020F0502020204030204" pitchFamily="34" charset="0"/>
              </a:rPr>
              <a:t> pipeti ,su ve sıvı sabun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dağıtıldı.Bardak</a:t>
            </a:r>
            <a:r>
              <a:rPr lang="tr-TR" sz="1800" dirty="0">
                <a:effectLst/>
                <a:latin typeface="Calibri" panose="020F0502020204030204" pitchFamily="34" charset="0"/>
                <a:ea typeface="Times New Roman" panose="02020603050405020304" pitchFamily="18" charset="0"/>
                <a:cs typeface="Calibri" panose="020F0502020204030204" pitchFamily="34" charset="0"/>
              </a:rPr>
              <a:t> içerisinde ölçülerine uygun olarak baloncuk solüsyonu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hazırlandı.Pasteur</a:t>
            </a:r>
            <a:r>
              <a:rPr lang="tr-TR" sz="1800" dirty="0">
                <a:effectLst/>
                <a:latin typeface="Calibri" panose="020F0502020204030204" pitchFamily="34" charset="0"/>
                <a:ea typeface="Times New Roman" panose="02020603050405020304" pitchFamily="18" charset="0"/>
                <a:cs typeface="Calibri" panose="020F0502020204030204" pitchFamily="34" charset="0"/>
              </a:rPr>
              <a:t> pipetinin baş kısmı makasla kesildi ve üflediğimiz havanın diğer ucundan çıktığı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keşfedildi.Masa</a:t>
            </a:r>
            <a:r>
              <a:rPr lang="tr-TR" sz="1800" dirty="0">
                <a:effectLst/>
                <a:latin typeface="Calibri" panose="020F0502020204030204" pitchFamily="34" charset="0"/>
                <a:ea typeface="Times New Roman" panose="02020603050405020304" pitchFamily="18" charset="0"/>
                <a:cs typeface="Calibri" panose="020F0502020204030204" pitchFamily="34" charset="0"/>
              </a:rPr>
              <a:t> üzerine damlattığımız  solüsyonun içerisine pipetle üfleyerek baloncuklar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yapıldı.Baloncukların</a:t>
            </a:r>
            <a:r>
              <a:rPr lang="tr-TR" sz="1800" dirty="0">
                <a:effectLst/>
                <a:latin typeface="Calibri" panose="020F0502020204030204" pitchFamily="34" charset="0"/>
                <a:ea typeface="Times New Roman" panose="02020603050405020304" pitchFamily="18" charset="0"/>
                <a:cs typeface="Calibri" panose="020F0502020204030204" pitchFamily="34" charset="0"/>
              </a:rPr>
              <a:t> içinde nefesimizden çıkan gazın ( </a:t>
            </a:r>
            <a:r>
              <a:rPr lang="tr-TR" sz="1800" dirty="0" err="1">
                <a:effectLst/>
                <a:latin typeface="Calibri" panose="020F0502020204030204" pitchFamily="34" charset="0"/>
                <a:ea typeface="Times New Roman" panose="02020603050405020304" pitchFamily="18" charset="0"/>
                <a:cs typeface="Calibri" panose="020F0502020204030204" pitchFamily="34" charset="0"/>
              </a:rPr>
              <a:t>Karbondiosit</a:t>
            </a:r>
            <a:r>
              <a:rPr lang="tr-TR" sz="1800" dirty="0">
                <a:effectLst/>
                <a:latin typeface="Calibri" panose="020F0502020204030204" pitchFamily="34" charset="0"/>
                <a:ea typeface="Times New Roman" panose="02020603050405020304" pitchFamily="18" charset="0"/>
                <a:cs typeface="Calibri" panose="020F0502020204030204" pitchFamily="34" charset="0"/>
              </a:rPr>
              <a:t> Gazı) olduğu vurgulandı</a:t>
            </a:r>
            <a:r>
              <a:rPr lang="tr-TR" sz="1800" dirty="0">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dirty="0">
                <a:effectLst/>
                <a:latin typeface="Calibri" panose="020F0502020204030204" pitchFamily="34" charset="0"/>
                <a:ea typeface="Times New Roman" panose="02020603050405020304" pitchFamily="18" charset="0"/>
                <a:cs typeface="Calibri" panose="020F0502020204030204" pitchFamily="34" charset="0"/>
              </a:rPr>
              <a:t> </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l"/>
            <a:endParaRPr lang="tr-TR" dirty="0"/>
          </a:p>
        </p:txBody>
      </p:sp>
      <p:sp>
        <p:nvSpPr>
          <p:cNvPr id="3" name="Metin kutusu 2">
            <a:extLst>
              <a:ext uri="{FF2B5EF4-FFF2-40B4-BE49-F238E27FC236}">
                <a16:creationId xmlns:a16="http://schemas.microsoft.com/office/drawing/2014/main" id="{F6CD5B5D-0789-A3F1-DCDC-B4EACE325659}"/>
              </a:ext>
            </a:extLst>
          </p:cNvPr>
          <p:cNvSpPr txBox="1"/>
          <p:nvPr/>
        </p:nvSpPr>
        <p:spPr>
          <a:xfrm>
            <a:off x="2593598" y="0"/>
            <a:ext cx="1828800" cy="1828800"/>
          </a:xfrm>
          <a:prstGeom prst="rect">
            <a:avLst/>
          </a:prstGeom>
          <a:noFill/>
        </p:spPr>
        <p:txBody>
          <a:bodyPr wrap="square" rtlCol="0">
            <a:spAutoFit/>
          </a:bodyPr>
          <a:lstStyle/>
          <a:p>
            <a:pPr algn="l"/>
            <a:endParaRPr lang="tr-TR" dirty="0"/>
          </a:p>
        </p:txBody>
      </p:sp>
      <p:sp>
        <p:nvSpPr>
          <p:cNvPr id="8" name="Metin kutusu 7">
            <a:extLst>
              <a:ext uri="{FF2B5EF4-FFF2-40B4-BE49-F238E27FC236}">
                <a16:creationId xmlns:a16="http://schemas.microsoft.com/office/drawing/2014/main" id="{401AE3B1-8FB6-58DF-C06F-5F203A54DCF5}"/>
              </a:ext>
            </a:extLst>
          </p:cNvPr>
          <p:cNvSpPr txBox="1"/>
          <p:nvPr/>
        </p:nvSpPr>
        <p:spPr>
          <a:xfrm>
            <a:off x="2593598" y="0"/>
            <a:ext cx="1828800" cy="1828800"/>
          </a:xfrm>
          <a:prstGeom prst="rect">
            <a:avLst/>
          </a:prstGeom>
          <a:noFill/>
        </p:spPr>
        <p:txBody>
          <a:bodyPr wrap="square" rtlCol="0">
            <a:spAutoFit/>
          </a:bodyPr>
          <a:lstStyle/>
          <a:p>
            <a:pPr algn="l"/>
            <a:endParaRPr lang="tr-TR" dirty="0"/>
          </a:p>
        </p:txBody>
      </p:sp>
      <p:sp>
        <p:nvSpPr>
          <p:cNvPr id="10" name="Metin kutusu 9">
            <a:extLst>
              <a:ext uri="{FF2B5EF4-FFF2-40B4-BE49-F238E27FC236}">
                <a16:creationId xmlns:a16="http://schemas.microsoft.com/office/drawing/2014/main" id="{D72C6A0B-254D-5B7B-32DF-E39FECC461BB}"/>
              </a:ext>
            </a:extLst>
          </p:cNvPr>
          <p:cNvSpPr txBox="1"/>
          <p:nvPr/>
        </p:nvSpPr>
        <p:spPr>
          <a:xfrm>
            <a:off x="2593598" y="0"/>
            <a:ext cx="1828800" cy="1828800"/>
          </a:xfrm>
          <a:prstGeom prst="rect">
            <a:avLst/>
          </a:prstGeom>
          <a:noFill/>
        </p:spPr>
        <p:txBody>
          <a:bodyPr wrap="square" rtlCol="0">
            <a:spAutoFit/>
          </a:bodyPr>
          <a:lstStyle/>
          <a:p>
            <a:pPr algn="l"/>
            <a:endParaRPr lang="tr-TR" dirty="0"/>
          </a:p>
        </p:txBody>
      </p:sp>
      <p:sp>
        <p:nvSpPr>
          <p:cNvPr id="11" name="Metin kutusu 10">
            <a:extLst>
              <a:ext uri="{FF2B5EF4-FFF2-40B4-BE49-F238E27FC236}">
                <a16:creationId xmlns:a16="http://schemas.microsoft.com/office/drawing/2014/main" id="{27BBFDE3-03E9-4668-DA54-C93EDF8B843F}"/>
              </a:ext>
            </a:extLst>
          </p:cNvPr>
          <p:cNvSpPr txBox="1"/>
          <p:nvPr/>
        </p:nvSpPr>
        <p:spPr>
          <a:xfrm flipH="1">
            <a:off x="845210" y="949120"/>
            <a:ext cx="5325576" cy="5493812"/>
          </a:xfrm>
          <a:prstGeom prst="rect">
            <a:avLst/>
          </a:prstGeom>
          <a:noFill/>
        </p:spPr>
        <p:txBody>
          <a:bodyPr wrap="square" rtlCol="0">
            <a:spAutoFit/>
          </a:bodyPr>
          <a:lstStyle/>
          <a:p>
            <a:r>
              <a:rPr lang="tr-TR" sz="900" b="1" dirty="0">
                <a:solidFill>
                  <a:srgbClr val="632423"/>
                </a:solidFill>
                <a:effectLst/>
                <a:latin typeface="Cambria" panose="02040503050406030204" pitchFamily="18" charset="0"/>
                <a:ea typeface="Times New Roman" panose="02020603050405020304" pitchFamily="18" charset="0"/>
                <a:cs typeface="Times New Roman" panose="02020603050405020304" pitchFamily="18" charset="0"/>
              </a:rPr>
              <a:t>Bilim Dersi - Eğlenceli Bilim At</a:t>
            </a:r>
            <a:r>
              <a:rPr lang="en-US" sz="900" b="1" dirty="0">
                <a:solidFill>
                  <a:srgbClr val="632423"/>
                </a:solidFill>
                <a:effectLst/>
                <a:latin typeface="Cambria" panose="02040503050406030204" pitchFamily="18" charset="0"/>
                <a:ea typeface="Times New Roman" panose="02020603050405020304" pitchFamily="18" charset="0"/>
                <a:cs typeface="Times New Roman" panose="02020603050405020304" pitchFamily="18" charset="0"/>
              </a:rPr>
              <a:t>ölyeleri Mart Ayı Uygulama Bülteni</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900" b="1" dirty="0">
                <a:solidFill>
                  <a:srgbClr val="1F497D"/>
                </a:solidFill>
                <a:effectLst/>
                <a:latin typeface="Cambria" panose="02040503050406030204" pitchFamily="18" charset="0"/>
                <a:ea typeface="Times New Roman" panose="02020603050405020304" pitchFamily="18" charset="0"/>
                <a:cs typeface="Calibri" panose="020F0502020204030204" pitchFamily="34" charset="0"/>
              </a:rPr>
              <a:t>01 – 03 Mart : Hayvanların Değişen Dünyası</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900" b="1" dirty="0">
                <a:solidFill>
                  <a:srgbClr val="632423"/>
                </a:solidFill>
                <a:effectLst/>
                <a:latin typeface="Cambria" panose="02040503050406030204" pitchFamily="18" charset="0"/>
                <a:ea typeface="Times New Roman" panose="02020603050405020304" pitchFamily="18" charset="0"/>
                <a:cs typeface="Calibri" panose="020F0502020204030204" pitchFamily="34" charset="0"/>
              </a:rPr>
              <a:t>Kış Uykusuna Yatan Yılan</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900" dirty="0">
                <a:effectLst/>
                <a:latin typeface="Cambria" panose="02040503050406030204" pitchFamily="18" charset="0"/>
                <a:ea typeface="Times New Roman" panose="02020603050405020304" pitchFamily="18" charset="0"/>
                <a:cs typeface="Calibri" panose="020F0502020204030204" pitchFamily="34" charset="0"/>
              </a:rPr>
              <a:t>Öğrencilerden kış uykusuna yatan ve yatmayan hayvanlara örnek verilmesi </a:t>
            </a:r>
            <a:r>
              <a:rPr lang="tr-TR" sz="900" dirty="0" err="1">
                <a:effectLst/>
                <a:latin typeface="Cambria" panose="02040503050406030204" pitchFamily="18" charset="0"/>
                <a:ea typeface="Times New Roman" panose="02020603050405020304" pitchFamily="18" charset="0"/>
                <a:cs typeface="Calibri" panose="020F0502020204030204" pitchFamily="34" charset="0"/>
              </a:rPr>
              <a:t>istendi.Laboratuara</a:t>
            </a:r>
            <a:r>
              <a:rPr lang="tr-TR" sz="900" dirty="0">
                <a:effectLst/>
                <a:latin typeface="Cambria" panose="02040503050406030204" pitchFamily="18" charset="0"/>
                <a:ea typeface="Times New Roman" panose="02020603050405020304" pitchFamily="18" charset="0"/>
                <a:cs typeface="Calibri" panose="020F0502020204030204" pitchFamily="34" charset="0"/>
              </a:rPr>
              <a:t> getirilen oyuncak hayvanlar </a:t>
            </a:r>
            <a:r>
              <a:rPr lang="tr-TR" sz="900" dirty="0" err="1">
                <a:effectLst/>
                <a:latin typeface="Cambria" panose="02040503050406030204" pitchFamily="18" charset="0"/>
                <a:ea typeface="Times New Roman" panose="02020603050405020304" pitchFamily="18" charset="0"/>
                <a:cs typeface="Calibri" panose="020F0502020204030204" pitchFamily="34" charset="0"/>
              </a:rPr>
              <a:t>sınıflandırıldı.Öğrencilere</a:t>
            </a:r>
            <a:r>
              <a:rPr lang="tr-TR" sz="900" dirty="0">
                <a:effectLst/>
                <a:latin typeface="Cambria" panose="02040503050406030204" pitchFamily="18" charset="0"/>
                <a:ea typeface="Times New Roman" panose="02020603050405020304" pitchFamily="18" charset="0"/>
                <a:cs typeface="Calibri" panose="020F0502020204030204" pitchFamily="34" charset="0"/>
              </a:rPr>
              <a:t>  kar tozu, </a:t>
            </a:r>
            <a:r>
              <a:rPr lang="en-US" sz="900" dirty="0">
                <a:effectLst/>
                <a:latin typeface="Cambria" panose="02040503050406030204" pitchFamily="18" charset="0"/>
                <a:ea typeface="Times New Roman" panose="02020603050405020304" pitchFamily="18" charset="0"/>
                <a:cs typeface="Calibri" panose="020F0502020204030204" pitchFamily="34" charset="0"/>
              </a:rPr>
              <a:t>Pasteur pipeti ,su, köpük stant ,oyun hamuru </a:t>
            </a:r>
            <a:r>
              <a:rPr lang="tr-TR" sz="900" dirty="0" err="1">
                <a:effectLst/>
                <a:latin typeface="Cambria" panose="02040503050406030204" pitchFamily="18" charset="0"/>
                <a:ea typeface="Times New Roman" panose="02020603050405020304" pitchFamily="18" charset="0"/>
                <a:cs typeface="Calibri" panose="020F0502020204030204" pitchFamily="34" charset="0"/>
              </a:rPr>
              <a:t>dağıtıldı.oyun</a:t>
            </a:r>
            <a:r>
              <a:rPr lang="tr-TR" sz="900" dirty="0">
                <a:effectLst/>
                <a:latin typeface="Cambria" panose="02040503050406030204" pitchFamily="18" charset="0"/>
                <a:ea typeface="Times New Roman" panose="02020603050405020304" pitchFamily="18" charset="0"/>
                <a:cs typeface="Calibri" panose="020F0502020204030204" pitchFamily="34" charset="0"/>
              </a:rPr>
              <a:t> hamuruna avuç içimizle silindir şekli </a:t>
            </a:r>
            <a:r>
              <a:rPr lang="tr-TR" sz="900" dirty="0" err="1">
                <a:effectLst/>
                <a:latin typeface="Cambria" panose="02040503050406030204" pitchFamily="18" charset="0"/>
                <a:ea typeface="Times New Roman" panose="02020603050405020304" pitchFamily="18" charset="0"/>
                <a:cs typeface="Calibri" panose="020F0502020204030204" pitchFamily="34" charset="0"/>
              </a:rPr>
              <a:t>verildi.yılan</a:t>
            </a:r>
            <a:r>
              <a:rPr lang="tr-TR" sz="900" dirty="0">
                <a:effectLst/>
                <a:latin typeface="Cambria" panose="02040503050406030204" pitchFamily="18" charset="0"/>
                <a:ea typeface="Times New Roman" panose="02020603050405020304" pitchFamily="18" charset="0"/>
                <a:cs typeface="Calibri" panose="020F0502020204030204" pitchFamily="34" charset="0"/>
              </a:rPr>
              <a:t> şekli </a:t>
            </a:r>
            <a:r>
              <a:rPr lang="tr-TR" sz="900" dirty="0" err="1">
                <a:effectLst/>
                <a:latin typeface="Cambria" panose="02040503050406030204" pitchFamily="18" charset="0"/>
                <a:ea typeface="Times New Roman" panose="02020603050405020304" pitchFamily="18" charset="0"/>
                <a:cs typeface="Calibri" panose="020F0502020204030204" pitchFamily="34" charset="0"/>
              </a:rPr>
              <a:t>verildi.Yılan</a:t>
            </a:r>
            <a:r>
              <a:rPr lang="tr-TR" sz="900" dirty="0">
                <a:effectLst/>
                <a:latin typeface="Cambria" panose="02040503050406030204" pitchFamily="18" charset="0"/>
                <a:ea typeface="Times New Roman" panose="02020603050405020304" pitchFamily="18" charset="0"/>
                <a:cs typeface="Calibri" panose="020F0502020204030204" pitchFamily="34" charset="0"/>
              </a:rPr>
              <a:t> </a:t>
            </a:r>
            <a:r>
              <a:rPr lang="tr-TR" sz="900" dirty="0" err="1">
                <a:effectLst/>
                <a:latin typeface="Cambria" panose="02040503050406030204" pitchFamily="18" charset="0"/>
                <a:ea typeface="Times New Roman" panose="02020603050405020304" pitchFamily="18" charset="0"/>
                <a:cs typeface="Calibri" panose="020F0502020204030204" pitchFamily="34" charset="0"/>
              </a:rPr>
              <a:t>sprial</a:t>
            </a:r>
            <a:r>
              <a:rPr lang="tr-TR" sz="900" dirty="0">
                <a:effectLst/>
                <a:latin typeface="Cambria" panose="02040503050406030204" pitchFamily="18" charset="0"/>
                <a:ea typeface="Times New Roman" panose="02020603050405020304" pitchFamily="18" charset="0"/>
                <a:cs typeface="Calibri" panose="020F0502020204030204" pitchFamily="34" charset="0"/>
              </a:rPr>
              <a:t> şeklinde </a:t>
            </a:r>
            <a:r>
              <a:rPr lang="tr-TR" sz="900" dirty="0" err="1">
                <a:effectLst/>
                <a:latin typeface="Cambria" panose="02040503050406030204" pitchFamily="18" charset="0"/>
                <a:ea typeface="Times New Roman" panose="02020603050405020304" pitchFamily="18" charset="0"/>
                <a:cs typeface="Calibri" panose="020F0502020204030204" pitchFamily="34" charset="0"/>
              </a:rPr>
              <a:t>vuvarlanarak</a:t>
            </a:r>
            <a:r>
              <a:rPr lang="tr-TR" sz="900" dirty="0">
                <a:effectLst/>
                <a:latin typeface="Cambria" panose="02040503050406030204" pitchFamily="18" charset="0"/>
                <a:ea typeface="Times New Roman" panose="02020603050405020304" pitchFamily="18" charset="0"/>
                <a:cs typeface="Calibri" panose="020F0502020204030204" pitchFamily="34" charset="0"/>
              </a:rPr>
              <a:t> stant içine </a:t>
            </a:r>
            <a:r>
              <a:rPr lang="tr-TR" sz="900" dirty="0" err="1">
                <a:effectLst/>
                <a:latin typeface="Cambria" panose="02040503050406030204" pitchFamily="18" charset="0"/>
                <a:ea typeface="Times New Roman" panose="02020603050405020304" pitchFamily="18" charset="0"/>
                <a:cs typeface="Calibri" panose="020F0502020204030204" pitchFamily="34" charset="0"/>
              </a:rPr>
              <a:t>yerleştirildi.Üzerine</a:t>
            </a:r>
            <a:r>
              <a:rPr lang="tr-TR" sz="900" dirty="0">
                <a:effectLst/>
                <a:latin typeface="Cambria" panose="02040503050406030204" pitchFamily="18" charset="0"/>
                <a:ea typeface="Times New Roman" panose="02020603050405020304" pitchFamily="18" charset="0"/>
                <a:cs typeface="Calibri" panose="020F0502020204030204" pitchFamily="34" charset="0"/>
              </a:rPr>
              <a:t> kar tozu </a:t>
            </a:r>
            <a:r>
              <a:rPr lang="tr-TR" sz="900" dirty="0" err="1">
                <a:effectLst/>
                <a:latin typeface="Cambria" panose="02040503050406030204" pitchFamily="18" charset="0"/>
                <a:ea typeface="Times New Roman" panose="02020603050405020304" pitchFamily="18" charset="0"/>
                <a:cs typeface="Calibri" panose="020F0502020204030204" pitchFamily="34" charset="0"/>
              </a:rPr>
              <a:t>serpildi.Kar</a:t>
            </a:r>
            <a:r>
              <a:rPr lang="tr-TR" sz="900" dirty="0">
                <a:effectLst/>
                <a:latin typeface="Cambria" panose="02040503050406030204" pitchFamily="18" charset="0"/>
                <a:ea typeface="Times New Roman" panose="02020603050405020304" pitchFamily="18" charset="0"/>
                <a:cs typeface="Calibri" panose="020F0502020204030204" pitchFamily="34" charset="0"/>
              </a:rPr>
              <a:t> tozuna su eklenerek şişmesi </a:t>
            </a:r>
            <a:r>
              <a:rPr lang="tr-TR" sz="900" dirty="0" err="1">
                <a:effectLst/>
                <a:latin typeface="Cambria" panose="02040503050406030204" pitchFamily="18" charset="0"/>
                <a:ea typeface="Times New Roman" panose="02020603050405020304" pitchFamily="18" charset="0"/>
                <a:cs typeface="Calibri" panose="020F0502020204030204" pitchFamily="34" charset="0"/>
              </a:rPr>
              <a:t>sağlandı.yılanımızı</a:t>
            </a:r>
            <a:r>
              <a:rPr lang="tr-TR" sz="900" dirty="0">
                <a:effectLst/>
                <a:latin typeface="Cambria" panose="02040503050406030204" pitchFamily="18" charset="0"/>
                <a:ea typeface="Times New Roman" panose="02020603050405020304" pitchFamily="18" charset="0"/>
                <a:cs typeface="Calibri" panose="020F0502020204030204" pitchFamily="34" charset="0"/>
              </a:rPr>
              <a:t> kar taneleri şişerken gözlemlemek çok keyif vericiydi</a:t>
            </a:r>
            <a:r>
              <a:rPr lang="tr-TR" sz="900" dirty="0">
                <a:effectLst/>
                <a:latin typeface="Cambria" panose="02040503050406030204" pitchFamily="18" charset="0"/>
                <a:ea typeface="Times New Roman" panose="02020603050405020304" pitchFamily="18" charset="0"/>
                <a:cs typeface="Calibri" panose="020F0502020204030204" pitchFamily="34" charset="0"/>
                <a:sym typeface="Wingdings" pitchFamily="2" charset="2"/>
              </a:rPr>
              <a:t></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900" b="1" dirty="0">
                <a:solidFill>
                  <a:srgbClr val="632423"/>
                </a:solidFill>
                <a:effectLst/>
                <a:latin typeface="Cambria" panose="02040503050406030204" pitchFamily="18" charset="0"/>
                <a:ea typeface="Times New Roman" panose="02020603050405020304" pitchFamily="18" charset="0"/>
                <a:cs typeface="Times New Roman" panose="02020603050405020304" pitchFamily="18" charset="0"/>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900" b="1" dirty="0">
                <a:solidFill>
                  <a:srgbClr val="1F497D"/>
                </a:solidFill>
                <a:effectLst/>
                <a:latin typeface="Cambria" panose="02040503050406030204" pitchFamily="18" charset="0"/>
                <a:ea typeface="Times New Roman" panose="02020603050405020304" pitchFamily="18" charset="0"/>
                <a:cs typeface="Calibri" panose="020F0502020204030204" pitchFamily="34" charset="0"/>
              </a:rPr>
              <a:t>08 - 10 Mart : Bitkilerin Dünyası</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900" b="1" dirty="0">
                <a:solidFill>
                  <a:srgbClr val="990000"/>
                </a:solidFill>
                <a:effectLst/>
                <a:latin typeface="Cambria" panose="02040503050406030204" pitchFamily="18" charset="0"/>
                <a:ea typeface="Times New Roman" panose="02020603050405020304" pitchFamily="18" charset="0"/>
                <a:cs typeface="Calibri" panose="020F0502020204030204" pitchFamily="34" charset="0"/>
              </a:rPr>
              <a:t>Susamış kuru Üzüm</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900" b="1" dirty="0">
                <a:solidFill>
                  <a:srgbClr val="990000"/>
                </a:solidFill>
                <a:effectLst/>
                <a:latin typeface="Cambria" panose="02040503050406030204" pitchFamily="18" charset="0"/>
                <a:ea typeface="Times New Roman" panose="02020603050405020304" pitchFamily="18" charset="0"/>
                <a:cs typeface="Calibri" panose="020F0502020204030204" pitchFamily="34" charset="0"/>
              </a:rPr>
              <a:t>Kokulu Resimler</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900" dirty="0">
                <a:effectLst/>
                <a:latin typeface="Cambria" panose="02040503050406030204" pitchFamily="18" charset="0"/>
                <a:ea typeface="Times New Roman" panose="02020603050405020304" pitchFamily="18" charset="0"/>
                <a:cs typeface="Calibri" panose="020F0502020204030204" pitchFamily="34" charset="0"/>
              </a:rPr>
              <a:t>Öğrencilerle bitkiler hakkında sohbet edildi. Öğrencilere  köpük stant,mini bardak , makas,kuru boya,su,kuru üzüm,çilek görseli  ve Pasteur pipeti dağıtıldı. Kuru üzümlerle yazın bağdaki üzümler arasındaki fark tartışıldı.Su kaybetip kuruduğu sonucunu test etmek için kuru üzümlere su eklendi ve seviyesi işaretlendi,bir hafta gözlem yapılması istendi.Çilek görseli şarkılarla ve meyve hakkında sobetlerle boyandı.Koku yayması için çilek kokusu siyah noktalara sürüldü.Bitklilerin özellikleri Eğlenceli Bilim deneyimizle keşfedildi.</a:t>
            </a:r>
            <a:r>
              <a:rPr lang="en-US" sz="900" dirty="0">
                <a:effectLst/>
                <a:latin typeface="Cambria" panose="02040503050406030204" pitchFamily="18" charset="0"/>
                <a:ea typeface="Times New Roman" panose="02020603050405020304" pitchFamily="18" charset="0"/>
                <a:cs typeface="Calibri" panose="020F0502020204030204" pitchFamily="34" charset="0"/>
                <a:sym typeface="Wingdings" pitchFamily="2" charset="2"/>
              </a:rPr>
              <a:t></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900" b="1" dirty="0">
                <a:solidFill>
                  <a:srgbClr val="1F497D"/>
                </a:solidFill>
                <a:effectLst/>
                <a:latin typeface="Cambria" panose="02040503050406030204" pitchFamily="18" charset="0"/>
                <a:ea typeface="Times New Roman" panose="02020603050405020304" pitchFamily="18" charset="0"/>
                <a:cs typeface="Calibri" panose="020F0502020204030204" pitchFamily="34" charset="0"/>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900" b="1" dirty="0">
                <a:solidFill>
                  <a:srgbClr val="244061"/>
                </a:solidFill>
                <a:effectLst/>
                <a:latin typeface="Cambria" panose="02040503050406030204" pitchFamily="18" charset="0"/>
                <a:ea typeface="Times New Roman" panose="02020603050405020304" pitchFamily="18" charset="0"/>
                <a:cs typeface="Calibri" panose="020F0502020204030204" pitchFamily="34" charset="0"/>
              </a:rPr>
              <a:t>15– 17 Mart : </a:t>
            </a:r>
            <a:r>
              <a:rPr lang="tr-TR" sz="900" b="1" dirty="0">
                <a:solidFill>
                  <a:srgbClr val="1F497D"/>
                </a:solidFill>
                <a:effectLst/>
                <a:latin typeface="Cambria" panose="02040503050406030204" pitchFamily="18" charset="0"/>
                <a:ea typeface="Times New Roman" panose="02020603050405020304" pitchFamily="18" charset="0"/>
                <a:cs typeface="Calibri" panose="020F0502020204030204" pitchFamily="34" charset="0"/>
              </a:rPr>
              <a:t>Bitkilerin Dünyası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900" b="1" dirty="0">
                <a:solidFill>
                  <a:srgbClr val="632423"/>
                </a:solidFill>
                <a:effectLst/>
                <a:latin typeface="Cambria" panose="02040503050406030204" pitchFamily="18" charset="0"/>
                <a:ea typeface="Times New Roman" panose="02020603050405020304" pitchFamily="18" charset="0"/>
                <a:cs typeface="Calibri" panose="020F0502020204030204" pitchFamily="34" charset="0"/>
              </a:rPr>
              <a:t>Kendi Bahçemizi Yapalım</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900" dirty="0">
                <a:effectLst/>
                <a:latin typeface="Cambria" panose="02040503050406030204" pitchFamily="18" charset="0"/>
                <a:ea typeface="Times New Roman" panose="02020603050405020304" pitchFamily="18" charset="0"/>
                <a:cs typeface="Calibri" panose="020F0502020204030204" pitchFamily="34" charset="0"/>
              </a:rPr>
              <a:t>Öğrencilerle bitkilerin gelişimi hakkında sohbet edildi.Yaşam döngüsü kavramı insanlar ve hayvanlar üzerinden anlatıldı.Bitkilerin yaşam döngüsünün , tohum, çimlenme, fidan, ağaç olduğu bulundu.</a:t>
            </a:r>
            <a:r>
              <a:rPr lang="en-US" sz="9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tr-TR" sz="9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Öğrencilere humuslu </a:t>
            </a:r>
            <a:r>
              <a:rPr lang="tr-TR" sz="9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toprak,tohum</a:t>
            </a:r>
            <a:r>
              <a:rPr lang="tr-TR" sz="9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köpük stant </a:t>
            </a:r>
            <a:r>
              <a:rPr lang="tr-TR" sz="9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dağıtıldı.Kendi</a:t>
            </a:r>
            <a:r>
              <a:rPr lang="tr-TR" sz="9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bahçelerini oluşturmaları </a:t>
            </a:r>
            <a:r>
              <a:rPr lang="tr-TR" sz="9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sağlandı.Tohumlara</a:t>
            </a:r>
            <a:r>
              <a:rPr lang="tr-TR" sz="9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a:t>
            </a:r>
            <a:r>
              <a:rPr lang="tr-TR" sz="900" dirty="0" err="1">
                <a:solidFill>
                  <a:srgbClr val="000000"/>
                </a:solidFill>
                <a:effectLst/>
                <a:latin typeface="Cambria" panose="02040503050406030204" pitchFamily="18" charset="0"/>
                <a:ea typeface="Times New Roman" panose="02020603050405020304" pitchFamily="18" charset="0"/>
                <a:cs typeface="Arial" panose="020B0604020202020204" pitchFamily="34" charset="0"/>
              </a:rPr>
              <a:t>cansuyu</a:t>
            </a:r>
            <a:r>
              <a:rPr lang="tr-TR" sz="9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rPr>
              <a:t> verildi</a:t>
            </a:r>
            <a:r>
              <a:rPr lang="tr-TR" sz="900" dirty="0">
                <a:solidFill>
                  <a:srgbClr val="000000"/>
                </a:solidFill>
                <a:effectLst/>
                <a:latin typeface="Cambria" panose="02040503050406030204" pitchFamily="18" charset="0"/>
                <a:ea typeface="Times New Roman" panose="02020603050405020304" pitchFamily="18" charset="0"/>
                <a:cs typeface="Arial" panose="020B0604020202020204" pitchFamily="34" charset="0"/>
                <a:sym typeface="Wingdings" pitchFamily="2" charset="2"/>
              </a:rPr>
              <a:t></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900" b="1" dirty="0">
                <a:solidFill>
                  <a:srgbClr val="1F497D"/>
                </a:solidFill>
                <a:effectLst/>
                <a:latin typeface="Cambria" panose="02040503050406030204" pitchFamily="18" charset="0"/>
                <a:ea typeface="Times New Roman" panose="02020603050405020304" pitchFamily="18" charset="0"/>
                <a:cs typeface="Calibri" panose="020F0502020204030204" pitchFamily="34" charset="0"/>
              </a:rPr>
              <a:t>22– 24 Mart: Geometriyi Tanıyalım</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900" b="1" dirty="0">
                <a:solidFill>
                  <a:srgbClr val="632423"/>
                </a:solidFill>
                <a:effectLst/>
                <a:latin typeface="Cambria" panose="02040503050406030204" pitchFamily="18" charset="0"/>
                <a:ea typeface="Times New Roman" panose="02020603050405020304" pitchFamily="18" charset="0"/>
                <a:cs typeface="Calibri" panose="020F0502020204030204" pitchFamily="34" charset="0"/>
              </a:rPr>
              <a:t>Şekilleri Tamamlayalım</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pPr lvl="0"/>
            <a:r>
              <a:rPr lang="en-US" sz="900" b="1" dirty="0">
                <a:solidFill>
                  <a:srgbClr val="632423"/>
                </a:solidFill>
                <a:effectLst/>
                <a:latin typeface="Cambria" panose="02040503050406030204" pitchFamily="18" charset="0"/>
                <a:ea typeface="Times New Roman" panose="02020603050405020304" pitchFamily="18" charset="0"/>
                <a:cs typeface="Calibri" panose="020F0502020204030204" pitchFamily="34" charset="0"/>
              </a:rPr>
              <a:t>Kendi Geometrik Taşımızı Yapalım</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900" dirty="0">
                <a:effectLst/>
                <a:latin typeface="Cambria" panose="02040503050406030204" pitchFamily="18" charset="0"/>
                <a:ea typeface="Times New Roman" panose="02020603050405020304" pitchFamily="18" charset="0"/>
                <a:cs typeface="Calibri" panose="020F0502020204030204" pitchFamily="34" charset="0"/>
              </a:rPr>
              <a:t>Öğrencilerle geometri hakkında sohbet edildi.Geometrik şekiller sayıldı.Öğrencilere yarımı simetrik eksik geometr ik şekiller ,düzlem ayna,dil çubuğu ,mini bardakta su,yuvarlak kalıp ve taş tozu dağıtıldı.Düzlem ayna simetrisinden faydalanarak geometrik şekiller tamamlandı.Yuvarlak kalıba taş tozu ve su ölçüm yaparak karıştırıldı.Kuruması beklendi.Geometri dünyasına yolculuk keyif vericiydi</a:t>
            </a:r>
            <a:r>
              <a:rPr lang="en-US" sz="900" dirty="0">
                <a:effectLst/>
                <a:latin typeface="Cambria" panose="02040503050406030204" pitchFamily="18" charset="0"/>
                <a:ea typeface="Times New Roman" panose="02020603050405020304" pitchFamily="18" charset="0"/>
                <a:cs typeface="Calibri" panose="020F0502020204030204" pitchFamily="34" charset="0"/>
                <a:sym typeface="Wingdings" pitchFamily="2" charset="2"/>
              </a:rPr>
              <a:t></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900" dirty="0">
                <a:effectLst/>
                <a:latin typeface="Cambria" panose="02040503050406030204" pitchFamily="18" charset="0"/>
                <a:ea typeface="Times New Roman" panose="02020603050405020304" pitchFamily="18" charset="0"/>
                <a:cs typeface="Calibri" panose="020F0502020204030204" pitchFamily="34" charset="0"/>
              </a:rPr>
              <a:t> </a:t>
            </a:r>
            <a:endParaRPr lang="tr-TR" sz="9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dirty="0">
                <a:effectLst/>
                <a:latin typeface="Cambria" panose="02040503050406030204" pitchFamily="18" charset="0"/>
                <a:ea typeface="Times New Roman" panose="02020603050405020304" pitchFamily="18" charset="0"/>
                <a:cs typeface="Calibri" panose="020F0502020204030204" pitchFamily="34" charset="0"/>
              </a:rPr>
              <a:t> </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dirty="0">
                <a:effectLst/>
                <a:highlight>
                  <a:srgbClr val="FFFFFF"/>
                </a:highlight>
                <a:latin typeface="Cambria" panose="02040503050406030204" pitchFamily="18" charset="0"/>
                <a:ea typeface="Times New Roman" panose="02020603050405020304" pitchFamily="18" charset="0"/>
                <a:cs typeface="Calibri" panose="020F0502020204030204" pitchFamily="34" charset="0"/>
              </a:rPr>
              <a:t> </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tr-TR" sz="1800" dirty="0">
                <a:effectLst/>
                <a:latin typeface="Calibri" panose="020F0502020204030204" pitchFamily="34" charset="0"/>
                <a:ea typeface="Times New Roman" panose="02020603050405020304" pitchFamily="18" charset="0"/>
                <a:cs typeface="Calibri" panose="020F0502020204030204" pitchFamily="34" charset="0"/>
              </a:rPr>
              <a:t> </a:t>
            </a:r>
            <a:endParaRPr lang="tr-TR"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Metin kutusu 5">
            <a:extLst>
              <a:ext uri="{FF2B5EF4-FFF2-40B4-BE49-F238E27FC236}">
                <a16:creationId xmlns:a16="http://schemas.microsoft.com/office/drawing/2014/main" id="{B3155673-5A5E-F7C1-FFE9-6E6B07B88148}"/>
              </a:ext>
            </a:extLst>
          </p:cNvPr>
          <p:cNvSpPr txBox="1"/>
          <p:nvPr/>
        </p:nvSpPr>
        <p:spPr>
          <a:xfrm>
            <a:off x="1866360" y="324779"/>
            <a:ext cx="3613644" cy="369332"/>
          </a:xfrm>
          <a:prstGeom prst="rect">
            <a:avLst/>
          </a:prstGeom>
          <a:noFill/>
        </p:spPr>
        <p:txBody>
          <a:bodyPr wrap="square" rtlCol="0">
            <a:spAutoFit/>
          </a:bodyPr>
          <a:lstStyle/>
          <a:p>
            <a:pPr algn="l"/>
            <a:r>
              <a:rPr lang="tr-TR" b="1" dirty="0">
                <a:solidFill>
                  <a:srgbClr val="FF0000"/>
                </a:solidFill>
              </a:rPr>
              <a:t>BİLIM DERSİ EĞLENCELİ BİLİM</a:t>
            </a:r>
          </a:p>
        </p:txBody>
      </p:sp>
      <p:pic>
        <p:nvPicPr>
          <p:cNvPr id="9" name="Resim 11">
            <a:extLst>
              <a:ext uri="{FF2B5EF4-FFF2-40B4-BE49-F238E27FC236}">
                <a16:creationId xmlns:a16="http://schemas.microsoft.com/office/drawing/2014/main" id="{5282F638-3E63-1D7A-936C-BB0755322A46}"/>
              </a:ext>
            </a:extLst>
          </p:cNvPr>
          <p:cNvPicPr>
            <a:picLocks noChangeAspect="1"/>
          </p:cNvPicPr>
          <p:nvPr/>
        </p:nvPicPr>
        <p:blipFill>
          <a:blip r:embed="rId3"/>
          <a:srcRect/>
          <a:stretch/>
        </p:blipFill>
        <p:spPr>
          <a:xfrm>
            <a:off x="375369" y="6289666"/>
            <a:ext cx="3226867" cy="1662307"/>
          </a:xfrm>
          <a:prstGeom prst="rect">
            <a:avLst/>
          </a:prstGeom>
        </p:spPr>
      </p:pic>
      <p:pic>
        <p:nvPicPr>
          <p:cNvPr id="12" name="Resim 12">
            <a:extLst>
              <a:ext uri="{FF2B5EF4-FFF2-40B4-BE49-F238E27FC236}">
                <a16:creationId xmlns:a16="http://schemas.microsoft.com/office/drawing/2014/main" id="{90E052AD-BBB1-F8A4-5A53-4EACDD03888D}"/>
              </a:ext>
            </a:extLst>
          </p:cNvPr>
          <p:cNvPicPr>
            <a:picLocks noChangeAspect="1"/>
          </p:cNvPicPr>
          <p:nvPr/>
        </p:nvPicPr>
        <p:blipFill>
          <a:blip r:embed="rId4"/>
          <a:srcRect/>
          <a:stretch/>
        </p:blipFill>
        <p:spPr>
          <a:xfrm>
            <a:off x="3834782" y="6381282"/>
            <a:ext cx="2270978" cy="157069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cikartmalar-floral-pattern-sinir-cerceve.jpg.jpg"/>
          <p:cNvPicPr>
            <a:picLocks noChangeAspect="1"/>
          </p:cNvPicPr>
          <p:nvPr/>
        </p:nvPicPr>
        <p:blipFill>
          <a:blip r:embed="rId2"/>
          <a:stretch>
            <a:fillRect/>
          </a:stretch>
        </p:blipFill>
        <p:spPr>
          <a:xfrm>
            <a:off x="-64326" y="0"/>
            <a:ext cx="6858000" cy="9144000"/>
          </a:xfrm>
          <a:prstGeom prst="rect">
            <a:avLst/>
          </a:prstGeom>
        </p:spPr>
      </p:pic>
      <p:sp>
        <p:nvSpPr>
          <p:cNvPr id="4" name="Metin kutusu 3">
            <a:extLst>
              <a:ext uri="{FF2B5EF4-FFF2-40B4-BE49-F238E27FC236}">
                <a16:creationId xmlns:a16="http://schemas.microsoft.com/office/drawing/2014/main" id="{135E4828-CE81-5E17-8C8C-2BBF4A7BAD5D}"/>
              </a:ext>
            </a:extLst>
          </p:cNvPr>
          <p:cNvSpPr txBox="1"/>
          <p:nvPr/>
        </p:nvSpPr>
        <p:spPr>
          <a:xfrm flipH="1">
            <a:off x="3364675" y="5964816"/>
            <a:ext cx="2497913" cy="369332"/>
          </a:xfrm>
          <a:prstGeom prst="rect">
            <a:avLst/>
          </a:prstGeom>
          <a:noFill/>
        </p:spPr>
        <p:txBody>
          <a:bodyPr wrap="square" rtlCol="0">
            <a:spAutoFit/>
          </a:bodyPr>
          <a:lstStyle/>
          <a:p>
            <a:pPr algn="l"/>
            <a:r>
              <a:rPr lang="tr-TR" dirty="0"/>
              <a:t>Ahmet TEPEKUYU</a:t>
            </a:r>
          </a:p>
        </p:txBody>
      </p:sp>
      <p:pic>
        <p:nvPicPr>
          <p:cNvPr id="3" name="Resim 6">
            <a:extLst>
              <a:ext uri="{FF2B5EF4-FFF2-40B4-BE49-F238E27FC236}">
                <a16:creationId xmlns:a16="http://schemas.microsoft.com/office/drawing/2014/main" id="{469D5CFC-20D2-AD4F-B064-A7A8D37F977E}"/>
              </a:ext>
            </a:extLst>
          </p:cNvPr>
          <p:cNvPicPr>
            <a:picLocks noChangeAspect="1"/>
          </p:cNvPicPr>
          <p:nvPr/>
        </p:nvPicPr>
        <p:blipFill>
          <a:blip r:embed="rId3"/>
          <a:srcRect/>
          <a:stretch/>
        </p:blipFill>
        <p:spPr>
          <a:xfrm>
            <a:off x="2218092" y="6396828"/>
            <a:ext cx="1446879" cy="1641924"/>
          </a:xfrm>
          <a:prstGeom prst="rect">
            <a:avLst/>
          </a:prstGeom>
        </p:spPr>
      </p:pic>
      <p:pic>
        <p:nvPicPr>
          <p:cNvPr id="7" name="Resim 7">
            <a:extLst>
              <a:ext uri="{FF2B5EF4-FFF2-40B4-BE49-F238E27FC236}">
                <a16:creationId xmlns:a16="http://schemas.microsoft.com/office/drawing/2014/main" id="{3CE45A1A-8337-B731-2DBC-A9192572EB24}"/>
              </a:ext>
            </a:extLst>
          </p:cNvPr>
          <p:cNvPicPr>
            <a:picLocks noChangeAspect="1"/>
          </p:cNvPicPr>
          <p:nvPr/>
        </p:nvPicPr>
        <p:blipFill>
          <a:blip r:embed="rId4"/>
          <a:srcRect/>
          <a:stretch/>
        </p:blipFill>
        <p:spPr>
          <a:xfrm>
            <a:off x="3745510" y="6562928"/>
            <a:ext cx="1918444" cy="1121392"/>
          </a:xfrm>
          <a:prstGeom prst="rect">
            <a:avLst/>
          </a:prstGeom>
        </p:spPr>
      </p:pic>
      <p:sp>
        <p:nvSpPr>
          <p:cNvPr id="15" name="Metin kutusu 14">
            <a:extLst>
              <a:ext uri="{FF2B5EF4-FFF2-40B4-BE49-F238E27FC236}">
                <a16:creationId xmlns:a16="http://schemas.microsoft.com/office/drawing/2014/main" id="{4CDC5D9F-1D7C-A20C-0025-3A5D35CE3313}"/>
              </a:ext>
            </a:extLst>
          </p:cNvPr>
          <p:cNvSpPr txBox="1"/>
          <p:nvPr/>
        </p:nvSpPr>
        <p:spPr>
          <a:xfrm>
            <a:off x="621583" y="885605"/>
            <a:ext cx="5486181" cy="5263877"/>
          </a:xfrm>
          <a:prstGeom prst="rect">
            <a:avLst/>
          </a:prstGeom>
          <a:noFill/>
        </p:spPr>
        <p:txBody>
          <a:bodyPr wrap="square">
            <a:spAutoFit/>
          </a:bodyPr>
          <a:lstStyle/>
          <a:p>
            <a:r>
              <a:rPr lang="tr-TR" sz="800" b="1" dirty="0">
                <a:effectLst/>
                <a:latin typeface="Calibri" panose="020F0502020204030204" pitchFamily="34" charset="0"/>
                <a:ea typeface="Calibri" panose="020F0502020204030204" pitchFamily="34" charset="0"/>
                <a:cs typeface="Times New Roman" panose="02020603050405020304" pitchFamily="18" charset="0"/>
              </a:rPr>
              <a:t>ROBOTİK KODLAMA &amp; AKIL OYUNLARI &amp; STEM</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MARTÖZEL YENİ UFUKLAR ANAOKULU</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ROBOTİK KODLAMA &amp; AKIL OYUNLARI &amp; STEM</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MART AYI FAALİYET RAPORU</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03 Mart 2023 (KODLAMA)</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MAKEY </a:t>
            </a:r>
            <a:r>
              <a:rPr lang="tr-TR" sz="800" b="1" dirty="0" err="1">
                <a:effectLst/>
                <a:latin typeface="Calibri" panose="020F0502020204030204" pitchFamily="34" charset="0"/>
                <a:ea typeface="Calibri" panose="020F0502020204030204" pitchFamily="34" charset="0"/>
                <a:cs typeface="Times New Roman" panose="02020603050405020304" pitchFamily="18" charset="0"/>
              </a:rPr>
              <a:t>MAKEY</a:t>
            </a:r>
            <a:r>
              <a:rPr lang="tr-TR" sz="800" b="1" dirty="0">
                <a:effectLst/>
                <a:latin typeface="Calibri" panose="020F0502020204030204" pitchFamily="34" charset="0"/>
                <a:ea typeface="Calibri" panose="020F0502020204030204" pitchFamily="34" charset="0"/>
                <a:cs typeface="Times New Roman" panose="02020603050405020304" pitchFamily="18" charset="0"/>
              </a:rPr>
              <a:t> İLE HAYVANLARIN YARIŞI</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dirty="0" err="1">
                <a:effectLst/>
                <a:latin typeface="Calibri" panose="020F0502020204030204" pitchFamily="34" charset="0"/>
                <a:ea typeface="Calibri" panose="020F0502020204030204" pitchFamily="34" charset="0"/>
                <a:cs typeface="Times New Roman" panose="02020603050405020304" pitchFamily="18" charset="0"/>
              </a:rPr>
              <a:t>Makey</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Makey</a:t>
            </a:r>
            <a:r>
              <a:rPr lang="tr-TR" sz="800" dirty="0">
                <a:effectLst/>
                <a:latin typeface="Calibri" panose="020F0502020204030204" pitchFamily="34" charset="0"/>
                <a:ea typeface="Calibri" panose="020F0502020204030204" pitchFamily="34" charset="0"/>
                <a:cs typeface="Times New Roman" panose="02020603050405020304" pitchFamily="18" charset="0"/>
              </a:rPr>
              <a:t> kartı ile tanıştık. Kartın bilgisayar bağlantısını yaptık ve hayvanları yarıştırdık.</a:t>
            </a:r>
          </a:p>
          <a:p>
            <a:r>
              <a:rPr lang="tr-TR" sz="800" dirty="0">
                <a:effectLst/>
                <a:latin typeface="Calibri" panose="020F0502020204030204" pitchFamily="34" charset="0"/>
                <a:ea typeface="Calibri" panose="020F0502020204030204" pitchFamily="34" charset="0"/>
                <a:cs typeface="Times New Roman" panose="02020603050405020304" pitchFamily="18" charset="0"/>
              </a:rPr>
              <a:t>Basit bir şekilde hazırlanan düzeneğin en can alıcı noktası devreyi tamamlamak için vücudumuzu kullanmış olmamızdı. Kablonun bir ucunu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makey</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makey'e</a:t>
            </a:r>
            <a:r>
              <a:rPr lang="tr-TR" sz="800" dirty="0">
                <a:effectLst/>
                <a:latin typeface="Calibri" panose="020F0502020204030204" pitchFamily="34" charset="0"/>
                <a:ea typeface="Calibri" panose="020F0502020204030204" pitchFamily="34" charset="0"/>
                <a:cs typeface="Times New Roman" panose="02020603050405020304" pitchFamily="18" charset="0"/>
              </a:rPr>
              <a:t> bağladıktan sonra diğer ucunu bir elimize aldık. Diğer elimizle karttan gelen diğer zemine dokunduk ve sistem çalıştı.</a:t>
            </a:r>
          </a:p>
          <a:p>
            <a:r>
              <a:rPr lang="tr-TR" sz="800" dirty="0">
                <a:effectLst/>
                <a:latin typeface="Calibri" panose="020F0502020204030204" pitchFamily="34" charset="0"/>
                <a:ea typeface="Calibri" panose="020F0502020204030204" pitchFamily="34" charset="0"/>
                <a:cs typeface="Times New Roman" panose="02020603050405020304" pitchFamily="18" charset="0"/>
              </a:rPr>
              <a:t>Çok eğlenceli bir etkinlik oldu</a:t>
            </a:r>
            <a:r>
              <a:rPr lang="tr-TR" sz="800" b="1" dirty="0">
                <a:effectLst/>
                <a:latin typeface="Calibri" panose="020F0502020204030204" pitchFamily="34" charset="0"/>
                <a:ea typeface="Calibri" panose="020F0502020204030204" pitchFamily="34" charset="0"/>
                <a:cs typeface="Times New Roman" panose="02020603050405020304" pitchFamily="18" charset="0"/>
              </a:rPr>
              <a:t>.</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10 Mart 2023 (KODLAMA)</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GRUP 1 KUBO DÜZ İLERLEME</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dirty="0" err="1">
                <a:effectLst/>
                <a:latin typeface="Calibri" panose="020F0502020204030204" pitchFamily="34" charset="0"/>
                <a:ea typeface="Calibri" panose="020F0502020204030204" pitchFamily="34" charset="0"/>
                <a:cs typeface="Times New Roman" panose="02020603050405020304" pitchFamily="18" charset="0"/>
              </a:rPr>
              <a:t>Kubo'nun</a:t>
            </a:r>
            <a:r>
              <a:rPr lang="tr-TR" sz="800" dirty="0">
                <a:effectLst/>
                <a:latin typeface="Calibri" panose="020F0502020204030204" pitchFamily="34" charset="0"/>
                <a:ea typeface="Calibri" panose="020F0502020204030204" pitchFamily="34" charset="0"/>
                <a:cs typeface="Times New Roman" panose="02020603050405020304" pitchFamily="18" charset="0"/>
              </a:rPr>
              <a:t> dünyasında küçük gezintiler yaptık. Düz ilerle kod bloklarını kullanarak markete, fırına, parka, spor salonuna, okula, kütüphaneye gittik.</a:t>
            </a:r>
          </a:p>
          <a:p>
            <a:r>
              <a:rPr lang="tr-TR" sz="800" dirty="0">
                <a:effectLst/>
                <a:latin typeface="Calibri" panose="020F0502020204030204" pitchFamily="34" charset="0"/>
                <a:ea typeface="Calibri" panose="020F0502020204030204" pitchFamily="34" charset="0"/>
                <a:cs typeface="Times New Roman" panose="02020603050405020304" pitchFamily="18" charset="0"/>
              </a:rPr>
              <a:t> </a:t>
            </a: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GRUP 2 MAX TUTOBO LEVEL 1 ve LEVEL 2</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dirty="0" err="1">
                <a:effectLst/>
                <a:latin typeface="Calibri" panose="020F0502020204030204" pitchFamily="34" charset="0"/>
                <a:ea typeface="Calibri" panose="020F0502020204030204" pitchFamily="34" charset="0"/>
                <a:cs typeface="Times New Roman" panose="02020603050405020304" pitchFamily="18" charset="0"/>
              </a:rPr>
              <a:t>Max</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Tobo</a:t>
            </a:r>
            <a:r>
              <a:rPr lang="tr-TR" sz="800" dirty="0">
                <a:effectLst/>
                <a:latin typeface="Calibri" panose="020F0502020204030204" pitchFamily="34" charset="0"/>
                <a:ea typeface="Calibri" panose="020F0502020204030204" pitchFamily="34" charset="0"/>
                <a:cs typeface="Times New Roman" panose="02020603050405020304" pitchFamily="18" charset="0"/>
              </a:rPr>
              <a:t> uzay yolculuğuna başladı. Dürbünü ile uzaydaki çöpleri keşfetti ve ileri okları kullanarak çöplere ulaştı.</a:t>
            </a:r>
          </a:p>
          <a:p>
            <a:r>
              <a:rPr lang="tr-TR" sz="800" dirty="0" err="1">
                <a:effectLst/>
                <a:latin typeface="Calibri" panose="020F0502020204030204" pitchFamily="34" charset="0"/>
                <a:ea typeface="Calibri" panose="020F0502020204030204" pitchFamily="34" charset="0"/>
                <a:cs typeface="Times New Roman" panose="02020603050405020304" pitchFamily="18" charset="0"/>
              </a:rPr>
              <a:t>Max</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Tobo</a:t>
            </a:r>
            <a:r>
              <a:rPr lang="tr-TR" sz="800" dirty="0">
                <a:effectLst/>
                <a:latin typeface="Calibri" panose="020F0502020204030204" pitchFamily="34" charset="0"/>
                <a:ea typeface="Calibri" panose="020F0502020204030204" pitchFamily="34" charset="0"/>
                <a:cs typeface="Times New Roman" panose="02020603050405020304" pitchFamily="18" charset="0"/>
              </a:rPr>
              <a:t> çöplerden gerekli malzemeleri alıp sönük gezegeni tamir edecek. Fakat önünde engeller var. Sönük gezegene ulaşmak için önüne gelen engelleri sağa dön kodunu kullanarak aştı.</a:t>
            </a: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17 Mart 2023(KODLAMA)</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GRUP 1 KUBO SAĞ SOL KOD BLOKLARI</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dirty="0" err="1">
                <a:effectLst/>
                <a:latin typeface="Calibri" panose="020F0502020204030204" pitchFamily="34" charset="0"/>
                <a:ea typeface="Calibri" panose="020F0502020204030204" pitchFamily="34" charset="0"/>
                <a:cs typeface="Times New Roman" panose="02020603050405020304" pitchFamily="18" charset="0"/>
              </a:rPr>
              <a:t>Kubo'un</a:t>
            </a:r>
            <a:r>
              <a:rPr lang="tr-TR" sz="800" dirty="0">
                <a:effectLst/>
                <a:latin typeface="Calibri" panose="020F0502020204030204" pitchFamily="34" charset="0"/>
                <a:ea typeface="Calibri" panose="020F0502020204030204" pitchFamily="34" charset="0"/>
                <a:cs typeface="Times New Roman" panose="02020603050405020304" pitchFamily="18" charset="0"/>
              </a:rPr>
              <a:t> hareketlerini kısıtlayan bazı engeller vardı. Onları aşmak için etrafından dolaşmak zorunda kaldık. Bunun için de SAĞ-SOL kod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buloklarını</a:t>
            </a:r>
            <a:r>
              <a:rPr lang="tr-TR" sz="800" dirty="0">
                <a:effectLst/>
                <a:latin typeface="Calibri" panose="020F0502020204030204" pitchFamily="34" charset="0"/>
                <a:ea typeface="Calibri" panose="020F0502020204030204" pitchFamily="34" charset="0"/>
                <a:cs typeface="Times New Roman" panose="02020603050405020304" pitchFamily="18" charset="0"/>
              </a:rPr>
              <a:t> kullandık.</a:t>
            </a: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GRUP 2 MAX TUTOBO  LEVEL 3 ve LEVEL 4</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dirty="0" err="1">
                <a:effectLst/>
                <a:latin typeface="Calibri" panose="020F0502020204030204" pitchFamily="34" charset="0"/>
                <a:ea typeface="Calibri" panose="020F0502020204030204" pitchFamily="34" charset="0"/>
                <a:cs typeface="Times New Roman" panose="02020603050405020304" pitchFamily="18" charset="0"/>
              </a:rPr>
              <a:t>Max</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Tobo</a:t>
            </a:r>
            <a:r>
              <a:rPr lang="tr-TR" sz="800" dirty="0">
                <a:effectLst/>
                <a:latin typeface="Calibri" panose="020F0502020204030204" pitchFamily="34" charset="0"/>
                <a:ea typeface="Calibri" panose="020F0502020204030204" pitchFamily="34" charset="0"/>
                <a:cs typeface="Times New Roman" panose="02020603050405020304" pitchFamily="18" charset="0"/>
              </a:rPr>
              <a:t> Sönük gezegeni tamir işinde ustalaştı. Önüne çıkan engelleri bu sefer sola dön kodlarıyla aştı. Engellerden kaçarken Uzay Balonu ile tanıştı.</a:t>
            </a:r>
          </a:p>
          <a:p>
            <a:r>
              <a:rPr lang="tr-TR" sz="800" dirty="0">
                <a:effectLst/>
                <a:latin typeface="Calibri" panose="020F0502020204030204" pitchFamily="34" charset="0"/>
                <a:ea typeface="Calibri" panose="020F0502020204030204" pitchFamily="34" charset="0"/>
                <a:cs typeface="Times New Roman" panose="02020603050405020304" pitchFamily="18" charset="0"/>
              </a:rPr>
              <a:t>Uzay Balonu ile gezegenler arası yolculuğa çıktı. Yolu uzun olduğu için hedefe kadar git kodunu kullanarak daha az kod ile daha uzun yolculuk yaptı</a:t>
            </a: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24 Mart 2023(KODLAMA) </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GRUP 1 KUBO KODLARI HAFIZAYA AL</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dirty="0" err="1">
                <a:effectLst/>
                <a:latin typeface="Calibri" panose="020F0502020204030204" pitchFamily="34" charset="0"/>
                <a:ea typeface="Calibri" panose="020F0502020204030204" pitchFamily="34" charset="0"/>
                <a:cs typeface="Times New Roman" panose="02020603050405020304" pitchFamily="18" charset="0"/>
              </a:rPr>
              <a:t>Kubo</a:t>
            </a:r>
            <a:r>
              <a:rPr lang="tr-TR" sz="800" dirty="0">
                <a:effectLst/>
                <a:latin typeface="Calibri" panose="020F0502020204030204" pitchFamily="34" charset="0"/>
                <a:ea typeface="Calibri" panose="020F0502020204030204" pitchFamily="34" charset="0"/>
                <a:cs typeface="Times New Roman" panose="02020603050405020304" pitchFamily="18" charset="0"/>
              </a:rPr>
              <a:t> bu çalışmada gideceği yerleri hafızasına aldı ve başlangıç yerine gelerek tüm yolları hatasız gitti.</a:t>
            </a: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GRUP 2 MAX TUTOBO LEVEL 5 ve LEVEL 6</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dirty="0" err="1">
                <a:effectLst/>
                <a:latin typeface="Calibri" panose="020F0502020204030204" pitchFamily="34" charset="0"/>
                <a:ea typeface="Calibri" panose="020F0502020204030204" pitchFamily="34" charset="0"/>
                <a:cs typeface="Times New Roman" panose="02020603050405020304" pitchFamily="18" charset="0"/>
              </a:rPr>
              <a:t>Max</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Tobo</a:t>
            </a:r>
            <a:r>
              <a:rPr lang="tr-TR" sz="800" dirty="0">
                <a:effectLst/>
                <a:latin typeface="Calibri" panose="020F0502020204030204" pitchFamily="34" charset="0"/>
                <a:ea typeface="Calibri" panose="020F0502020204030204" pitchFamily="34" charset="0"/>
                <a:cs typeface="Times New Roman" panose="02020603050405020304" pitchFamily="18" charset="0"/>
              </a:rPr>
              <a:t> uzay balonu ile Cüce Gezegen ve elmasları keşfe çıktı. Giderken kaç kere tekrar etmesi gerektiğini hesaplayıp tekrar et kodunu kullandı.</a:t>
            </a:r>
          </a:p>
          <a:p>
            <a:r>
              <a:rPr lang="tr-TR" sz="800" dirty="0" err="1">
                <a:effectLst/>
                <a:latin typeface="Calibri" panose="020F0502020204030204" pitchFamily="34" charset="0"/>
                <a:ea typeface="Calibri" panose="020F0502020204030204" pitchFamily="34" charset="0"/>
                <a:cs typeface="Times New Roman" panose="02020603050405020304" pitchFamily="18" charset="0"/>
              </a:rPr>
              <a:t>Max</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and</a:t>
            </a:r>
            <a:r>
              <a:rPr lang="tr-TR" sz="800" dirty="0">
                <a:effectLst/>
                <a:latin typeface="Calibri" panose="020F0502020204030204" pitchFamily="34" charset="0"/>
                <a:ea typeface="Calibri" panose="020F0502020204030204" pitchFamily="34" charset="0"/>
                <a:cs typeface="Times New Roman" panose="02020603050405020304" pitchFamily="18" charset="0"/>
              </a:rPr>
              <a:t> </a:t>
            </a:r>
            <a:r>
              <a:rPr lang="tr-TR" sz="800" dirty="0" err="1">
                <a:effectLst/>
                <a:latin typeface="Calibri" panose="020F0502020204030204" pitchFamily="34" charset="0"/>
                <a:ea typeface="Calibri" panose="020F0502020204030204" pitchFamily="34" charset="0"/>
                <a:cs typeface="Times New Roman" panose="02020603050405020304" pitchFamily="18" charset="0"/>
              </a:rPr>
              <a:t>Tobo</a:t>
            </a:r>
            <a:r>
              <a:rPr lang="tr-TR" sz="800" dirty="0">
                <a:effectLst/>
                <a:latin typeface="Calibri" panose="020F0502020204030204" pitchFamily="34" charset="0"/>
                <a:ea typeface="Calibri" panose="020F0502020204030204" pitchFamily="34" charset="0"/>
                <a:cs typeface="Times New Roman" panose="02020603050405020304" pitchFamily="18" charset="0"/>
              </a:rPr>
              <a:t> gezegen keşfinde şart gerektiren kodları kullanmaya başladı. Eğer yolda karadelik yoksa yola devam et.</a:t>
            </a: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31 Mart 2023(STEM-AKIL OYUNLARI)</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b="1" dirty="0">
                <a:effectLst/>
                <a:latin typeface="Calibri" panose="020F0502020204030204" pitchFamily="34" charset="0"/>
                <a:ea typeface="Calibri" panose="020F0502020204030204" pitchFamily="34" charset="0"/>
                <a:cs typeface="Times New Roman" panose="02020603050405020304" pitchFamily="18" charset="0"/>
              </a:rPr>
              <a:t>5 YAŞLAR DİKKAT BOOM </a:t>
            </a: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a:p>
            <a:r>
              <a:rPr lang="tr-TR" sz="800" dirty="0">
                <a:effectLst/>
                <a:latin typeface="Calibri" panose="020F0502020204030204" pitchFamily="34" charset="0"/>
                <a:ea typeface="Calibri" panose="020F0502020204030204" pitchFamily="34" charset="0"/>
                <a:cs typeface="Times New Roman" panose="02020603050405020304" pitchFamily="18" charset="0"/>
              </a:rPr>
              <a:t>Bu oyunda oyuncu karttaki resimle ilgili bir kelime söylemelidir. Eğer karttaki konu ''kumsalda'' ise kumdan kale, deniz kabuğu, kova ve kürek gibi kelimeler söylenebilir. Patlamadan bir an önce bombayı sıradaki oyuncuya vermek herkesi çok eğlendirir. Patlama süresinin değişken oluşu oyuna ayrı bir heyecan katar. Bu oyun hızlı düşünme, görsel algı ve kelime dağarcığını geliştirir.</a:t>
            </a:r>
          </a:p>
          <a:p>
            <a:pPr>
              <a:lnSpc>
                <a:spcPct val="105000"/>
              </a:lnSpc>
              <a:spcAft>
                <a:spcPts val="800"/>
              </a:spcAft>
            </a:pPr>
            <a:endParaRPr lang="tr-TR"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Metin kutusu 1">
            <a:extLst>
              <a:ext uri="{FF2B5EF4-FFF2-40B4-BE49-F238E27FC236}">
                <a16:creationId xmlns:a16="http://schemas.microsoft.com/office/drawing/2014/main" id="{7CBC4830-096C-0288-B1A5-4A76387B6D19}"/>
              </a:ext>
            </a:extLst>
          </p:cNvPr>
          <p:cNvSpPr txBox="1"/>
          <p:nvPr/>
        </p:nvSpPr>
        <p:spPr>
          <a:xfrm>
            <a:off x="2375201" y="3102053"/>
            <a:ext cx="1828800" cy="1828800"/>
          </a:xfrm>
          <a:prstGeom prst="rect">
            <a:avLst/>
          </a:prstGeom>
          <a:noFill/>
        </p:spPr>
        <p:txBody>
          <a:bodyPr wrap="square" rtlCol="0">
            <a:spAutoFit/>
          </a:bodyPr>
          <a:lstStyle/>
          <a:p>
            <a:pPr algn="l"/>
            <a:endParaRPr lang="tr-T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9" name="Picture 19" descr="C:\Users\User\Downloads\indir (18).jpg"/>
          <p:cNvPicPr>
            <a:picLocks noChangeAspect="1" noChangeArrowheads="1"/>
          </p:cNvPicPr>
          <p:nvPr/>
        </p:nvPicPr>
        <p:blipFill>
          <a:blip r:embed="rId2" cstate="print"/>
          <a:srcRect l="35812" t="39604" r="35134" b="44764"/>
          <a:stretch>
            <a:fillRect/>
          </a:stretch>
        </p:blipFill>
        <p:spPr bwMode="auto">
          <a:xfrm>
            <a:off x="332656" y="2987824"/>
            <a:ext cx="677529" cy="648072"/>
          </a:xfrm>
          <a:prstGeom prst="rect">
            <a:avLst/>
          </a:prstGeom>
          <a:noFill/>
        </p:spPr>
      </p:pic>
      <p:pic>
        <p:nvPicPr>
          <p:cNvPr id="20497" name="Picture 17" descr="C:\Users\User\Downloads\Freepik _ Graphic Resources for everyone.jpg"/>
          <p:cNvPicPr>
            <a:picLocks noChangeAspect="1" noChangeArrowheads="1"/>
          </p:cNvPicPr>
          <p:nvPr/>
        </p:nvPicPr>
        <p:blipFill>
          <a:blip r:embed="rId3" cstate="print"/>
          <a:srcRect l="7215" t="3410" r="9457" b="3601"/>
          <a:stretch>
            <a:fillRect/>
          </a:stretch>
        </p:blipFill>
        <p:spPr bwMode="auto">
          <a:xfrm>
            <a:off x="0" y="6474188"/>
            <a:ext cx="2664296" cy="2669812"/>
          </a:xfrm>
          <a:prstGeom prst="rect">
            <a:avLst/>
          </a:prstGeom>
          <a:noFill/>
        </p:spPr>
      </p:pic>
      <p:pic>
        <p:nvPicPr>
          <p:cNvPr id="20496" name="Picture 16" descr="C:\Users\User\Downloads\Premium Vector _ Redhead boy saying ok with thumb.jpg"/>
          <p:cNvPicPr>
            <a:picLocks noChangeAspect="1" noChangeArrowheads="1"/>
          </p:cNvPicPr>
          <p:nvPr/>
        </p:nvPicPr>
        <p:blipFill>
          <a:blip r:embed="rId4" cstate="print"/>
          <a:srcRect l="15097" t="5032" r="14448" b="6060"/>
          <a:stretch>
            <a:fillRect/>
          </a:stretch>
        </p:blipFill>
        <p:spPr bwMode="auto">
          <a:xfrm>
            <a:off x="2276872" y="1835696"/>
            <a:ext cx="1854142" cy="2339751"/>
          </a:xfrm>
          <a:prstGeom prst="rect">
            <a:avLst/>
          </a:prstGeom>
          <a:noFill/>
        </p:spPr>
      </p:pic>
      <p:pic>
        <p:nvPicPr>
          <p:cNvPr id="20493" name="Picture 13" descr="C:\Users\User\Downloads\Premium Vector _ Little girl jumping with joy very excited.jpg"/>
          <p:cNvPicPr>
            <a:picLocks noChangeAspect="1" noChangeArrowheads="1"/>
          </p:cNvPicPr>
          <p:nvPr/>
        </p:nvPicPr>
        <p:blipFill>
          <a:blip r:embed="rId5" cstate="print"/>
          <a:srcRect l="13420" r="17803" b="16473"/>
          <a:stretch>
            <a:fillRect/>
          </a:stretch>
        </p:blipFill>
        <p:spPr bwMode="auto">
          <a:xfrm rot="10800000">
            <a:off x="4293096" y="0"/>
            <a:ext cx="1944216" cy="2361161"/>
          </a:xfrm>
          <a:prstGeom prst="rect">
            <a:avLst/>
          </a:prstGeom>
          <a:noFill/>
        </p:spPr>
      </p:pic>
      <p:pic>
        <p:nvPicPr>
          <p:cNvPr id="20492" name="Picture 12" descr="C:\Users\User\Downloads\Premium Vector _ Little girl with a puzzle piece with the problem request.jpg"/>
          <p:cNvPicPr>
            <a:picLocks noChangeAspect="1" noChangeArrowheads="1"/>
          </p:cNvPicPr>
          <p:nvPr/>
        </p:nvPicPr>
        <p:blipFill>
          <a:blip r:embed="rId6" cstate="print"/>
          <a:srcRect l="16353" t="7" r="22239"/>
          <a:stretch>
            <a:fillRect/>
          </a:stretch>
        </p:blipFill>
        <p:spPr bwMode="auto">
          <a:xfrm>
            <a:off x="4422799" y="5111552"/>
            <a:ext cx="2435201" cy="4032448"/>
          </a:xfrm>
          <a:prstGeom prst="rect">
            <a:avLst/>
          </a:prstGeom>
          <a:noFill/>
        </p:spPr>
      </p:pic>
      <p:pic>
        <p:nvPicPr>
          <p:cNvPr id="11" name="Picture 8" descr="C:\Users\User\Downloads\Download half pink butterfly vector design for free.jpg"/>
          <p:cNvPicPr>
            <a:picLocks noChangeAspect="1" noChangeArrowheads="1"/>
          </p:cNvPicPr>
          <p:nvPr/>
        </p:nvPicPr>
        <p:blipFill>
          <a:blip r:embed="rId7" cstate="print"/>
          <a:srcRect/>
          <a:stretch>
            <a:fillRect/>
          </a:stretch>
        </p:blipFill>
        <p:spPr bwMode="auto">
          <a:xfrm rot="20365126" flipH="1">
            <a:off x="5030202" y="2957461"/>
            <a:ext cx="1341239" cy="1569417"/>
          </a:xfrm>
          <a:prstGeom prst="rect">
            <a:avLst/>
          </a:prstGeom>
          <a:noFill/>
        </p:spPr>
      </p:pic>
      <p:pic>
        <p:nvPicPr>
          <p:cNvPr id="20488" name="Picture 8" descr="C:\Users\User\Downloads\Download half pink butterfly vector design for free.jpg"/>
          <p:cNvPicPr>
            <a:picLocks noChangeAspect="1" noChangeArrowheads="1"/>
          </p:cNvPicPr>
          <p:nvPr/>
        </p:nvPicPr>
        <p:blipFill>
          <a:blip r:embed="rId7" cstate="print"/>
          <a:srcRect/>
          <a:stretch>
            <a:fillRect/>
          </a:stretch>
        </p:blipFill>
        <p:spPr bwMode="auto">
          <a:xfrm rot="20628575">
            <a:off x="452852" y="3935780"/>
            <a:ext cx="1341239" cy="1569417"/>
          </a:xfrm>
          <a:prstGeom prst="rect">
            <a:avLst/>
          </a:prstGeom>
          <a:noFill/>
        </p:spPr>
      </p:pic>
      <p:sp>
        <p:nvSpPr>
          <p:cNvPr id="8" name="7 Dikdörtgen"/>
          <p:cNvSpPr/>
          <p:nvPr/>
        </p:nvSpPr>
        <p:spPr>
          <a:xfrm>
            <a:off x="-200356" y="3419872"/>
            <a:ext cx="7058356" cy="3416320"/>
          </a:xfrm>
          <a:prstGeom prst="rect">
            <a:avLst/>
          </a:prstGeom>
          <a:noFill/>
        </p:spPr>
        <p:txBody>
          <a:bodyPr wrap="square" lIns="91440" tIns="45720" rIns="91440" bIns="45720">
            <a:spAutoFit/>
          </a:bodyPr>
          <a:lstStyle/>
          <a:p>
            <a:pPr algn="ctr"/>
            <a:r>
              <a:rPr lang="tr-TR"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DEĞERLER EĞİTİMİ</a:t>
            </a:r>
          </a:p>
          <a:p>
            <a:pPr algn="ctr"/>
            <a:r>
              <a:rPr lang="tr-TR" sz="5400" b="1" spc="5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MART</a:t>
            </a:r>
            <a:endParaRPr lang="tr-TR"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endParaRPr>
          </a:p>
          <a:p>
            <a:pPr algn="ctr"/>
            <a:r>
              <a:rPr lang="tr-TR"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AYI</a:t>
            </a:r>
          </a:p>
        </p:txBody>
      </p:sp>
      <p:pic>
        <p:nvPicPr>
          <p:cNvPr id="20494" name="Picture 14" descr="C:\Users\User\Downloads\Niño saltando de alegría con la mano levantada_ _ Vector Premium.jpg"/>
          <p:cNvPicPr>
            <a:picLocks noChangeAspect="1" noChangeArrowheads="1"/>
          </p:cNvPicPr>
          <p:nvPr/>
        </p:nvPicPr>
        <p:blipFill>
          <a:blip r:embed="rId8" cstate="print"/>
          <a:srcRect l="17718" t="1642" r="18537" b="14649"/>
          <a:stretch>
            <a:fillRect/>
          </a:stretch>
        </p:blipFill>
        <p:spPr bwMode="auto">
          <a:xfrm rot="10800000">
            <a:off x="260647" y="0"/>
            <a:ext cx="2001061" cy="2627784"/>
          </a:xfrm>
          <a:prstGeom prst="rect">
            <a:avLst/>
          </a:prstGeom>
          <a:noFill/>
        </p:spPr>
      </p:pic>
      <p:pic>
        <p:nvPicPr>
          <p:cNvPr id="22" name="Picture 19" descr="C:\Users\User\Downloads\indir (18).jpg"/>
          <p:cNvPicPr>
            <a:picLocks noChangeAspect="1" noChangeArrowheads="1"/>
          </p:cNvPicPr>
          <p:nvPr/>
        </p:nvPicPr>
        <p:blipFill>
          <a:blip r:embed="rId2" cstate="print"/>
          <a:srcRect l="35812" t="39604" r="35134" b="44764"/>
          <a:stretch>
            <a:fillRect/>
          </a:stretch>
        </p:blipFill>
        <p:spPr bwMode="auto">
          <a:xfrm>
            <a:off x="3212976" y="7236296"/>
            <a:ext cx="677529" cy="648072"/>
          </a:xfrm>
          <a:prstGeom prst="rect">
            <a:avLst/>
          </a:prstGeom>
          <a:noFill/>
        </p:spPr>
      </p:pic>
      <p:pic>
        <p:nvPicPr>
          <p:cNvPr id="24" name="Picture 19" descr="C:\Users\User\Downloads\indir (18).jpg"/>
          <p:cNvPicPr>
            <a:picLocks noChangeAspect="1" noChangeArrowheads="1"/>
          </p:cNvPicPr>
          <p:nvPr/>
        </p:nvPicPr>
        <p:blipFill>
          <a:blip r:embed="rId2" cstate="print"/>
          <a:srcRect l="35812" t="39604" r="35134" b="44764"/>
          <a:stretch>
            <a:fillRect/>
          </a:stretch>
        </p:blipFill>
        <p:spPr bwMode="auto">
          <a:xfrm>
            <a:off x="5877272" y="2267744"/>
            <a:ext cx="677529" cy="648072"/>
          </a:xfrm>
          <a:prstGeom prst="rect">
            <a:avLst/>
          </a:prstGeom>
          <a:noFill/>
        </p:spPr>
      </p:pic>
      <p:pic>
        <p:nvPicPr>
          <p:cNvPr id="25" name="Picture 19" descr="C:\Users\User\Downloads\indir (18).jpg"/>
          <p:cNvPicPr>
            <a:picLocks noChangeAspect="1" noChangeArrowheads="1"/>
          </p:cNvPicPr>
          <p:nvPr/>
        </p:nvPicPr>
        <p:blipFill>
          <a:blip r:embed="rId2" cstate="print"/>
          <a:srcRect l="35812" t="39604" r="35134" b="44764"/>
          <a:stretch>
            <a:fillRect/>
          </a:stretch>
        </p:blipFill>
        <p:spPr bwMode="auto">
          <a:xfrm>
            <a:off x="2708920" y="251520"/>
            <a:ext cx="677529" cy="648072"/>
          </a:xfrm>
          <a:prstGeom prst="rect">
            <a:avLst/>
          </a:prstGeom>
          <a:noFill/>
        </p:spPr>
      </p:pic>
      <p:pic>
        <p:nvPicPr>
          <p:cNvPr id="26" name="Picture 19" descr="C:\Users\User\Downloads\indir (18).jpg"/>
          <p:cNvPicPr>
            <a:picLocks noChangeAspect="1" noChangeArrowheads="1"/>
          </p:cNvPicPr>
          <p:nvPr/>
        </p:nvPicPr>
        <p:blipFill>
          <a:blip r:embed="rId2" cstate="print"/>
          <a:srcRect l="35812" t="39604" r="35134" b="44764"/>
          <a:stretch>
            <a:fillRect/>
          </a:stretch>
        </p:blipFill>
        <p:spPr bwMode="auto">
          <a:xfrm>
            <a:off x="260648" y="5652120"/>
            <a:ext cx="677529" cy="648072"/>
          </a:xfrm>
          <a:prstGeom prst="rect">
            <a:avLst/>
          </a:prstGeom>
          <a:noFill/>
        </p:spPr>
      </p:pic>
      <p:pic>
        <p:nvPicPr>
          <p:cNvPr id="27" name="Picture 19" descr="C:\Users\User\Downloads\indir (18).jpg"/>
          <p:cNvPicPr>
            <a:picLocks noChangeAspect="1" noChangeArrowheads="1"/>
          </p:cNvPicPr>
          <p:nvPr/>
        </p:nvPicPr>
        <p:blipFill>
          <a:blip r:embed="rId2" cstate="print"/>
          <a:srcRect l="35812" t="39604" r="35134" b="44764"/>
          <a:stretch>
            <a:fillRect/>
          </a:stretch>
        </p:blipFill>
        <p:spPr bwMode="auto">
          <a:xfrm>
            <a:off x="5949280" y="4499992"/>
            <a:ext cx="677529" cy="648072"/>
          </a:xfrm>
          <a:prstGeom prst="rect">
            <a:avLst/>
          </a:prstGeom>
          <a:noFill/>
        </p:spPr>
      </p:pic>
    </p:spTree>
    <p:extLst>
      <p:ext uri="{BB962C8B-B14F-4D97-AF65-F5344CB8AC3E}">
        <p14:creationId xmlns:p14="http://schemas.microsoft.com/office/powerpoint/2010/main" val="4272413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er\Downloads\indir.jpg"/>
          <p:cNvPicPr>
            <a:picLocks noChangeAspect="1" noChangeArrowheads="1"/>
          </p:cNvPicPr>
          <p:nvPr/>
        </p:nvPicPr>
        <p:blipFill>
          <a:blip r:embed="rId2" cstate="print"/>
          <a:srcRect l="12017" t="31618" r="12171" b="31647"/>
          <a:stretch>
            <a:fillRect/>
          </a:stretch>
        </p:blipFill>
        <p:spPr bwMode="auto">
          <a:xfrm>
            <a:off x="620688" y="287524"/>
            <a:ext cx="5628625" cy="1512168"/>
          </a:xfrm>
          <a:prstGeom prst="rect">
            <a:avLst/>
          </a:prstGeom>
          <a:noFill/>
        </p:spPr>
      </p:pic>
      <p:sp>
        <p:nvSpPr>
          <p:cNvPr id="12" name="11 Metin kutusu"/>
          <p:cNvSpPr txBox="1"/>
          <p:nvPr/>
        </p:nvSpPr>
        <p:spPr>
          <a:xfrm>
            <a:off x="1988840" y="1043608"/>
            <a:ext cx="2760564" cy="523220"/>
          </a:xfrm>
          <a:prstGeom prst="rect">
            <a:avLst/>
          </a:prstGeom>
          <a:noFill/>
        </p:spPr>
        <p:txBody>
          <a:bodyPr wrap="none" rtlCol="0">
            <a:spAutoFit/>
          </a:bodyPr>
          <a:lstStyle/>
          <a:p>
            <a:r>
              <a:rPr lang="tr-TR" sz="2800" dirty="0">
                <a:solidFill>
                  <a:schemeClr val="accent2">
                    <a:lumMod val="75000"/>
                  </a:schemeClr>
                </a:solidFill>
                <a:latin typeface="Bell MT" pitchFamily="18" charset="0"/>
                <a:cs typeface="Arabic Typesetting" pitchFamily="66" charset="-78"/>
              </a:rPr>
              <a:t>KONULARIMIZ</a:t>
            </a:r>
          </a:p>
        </p:txBody>
      </p:sp>
      <p:pic>
        <p:nvPicPr>
          <p:cNvPr id="1033"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88640" y="2123728"/>
            <a:ext cx="360040" cy="360040"/>
          </a:xfrm>
          <a:prstGeom prst="rect">
            <a:avLst/>
          </a:prstGeom>
          <a:noFill/>
        </p:spPr>
      </p:pic>
      <p:pic>
        <p:nvPicPr>
          <p:cNvPr id="19"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124744" y="4355976"/>
            <a:ext cx="360040" cy="360040"/>
          </a:xfrm>
          <a:prstGeom prst="rect">
            <a:avLst/>
          </a:prstGeom>
          <a:noFill/>
        </p:spPr>
      </p:pic>
      <p:sp>
        <p:nvSpPr>
          <p:cNvPr id="23" name="22 Metin kutusu"/>
          <p:cNvSpPr txBox="1"/>
          <p:nvPr/>
        </p:nvSpPr>
        <p:spPr>
          <a:xfrm>
            <a:off x="620688" y="2123728"/>
            <a:ext cx="2143023" cy="369332"/>
          </a:xfrm>
          <a:prstGeom prst="rect">
            <a:avLst/>
          </a:prstGeom>
          <a:noFill/>
        </p:spPr>
        <p:txBody>
          <a:bodyPr wrap="none" rtlCol="0">
            <a:spAutoFit/>
          </a:bodyPr>
          <a:lstStyle/>
          <a:p>
            <a:r>
              <a:rPr lang="tr-TR" dirty="0"/>
              <a:t>TEMEL DİNİ BİLGİLER</a:t>
            </a:r>
          </a:p>
        </p:txBody>
      </p:sp>
      <p:sp>
        <p:nvSpPr>
          <p:cNvPr id="24" name="23 Metin kutusu"/>
          <p:cNvSpPr txBox="1"/>
          <p:nvPr/>
        </p:nvSpPr>
        <p:spPr>
          <a:xfrm>
            <a:off x="692696" y="2555776"/>
            <a:ext cx="1772665" cy="307777"/>
          </a:xfrm>
          <a:prstGeom prst="rect">
            <a:avLst/>
          </a:prstGeom>
          <a:noFill/>
        </p:spPr>
        <p:txBody>
          <a:bodyPr wrap="none" rtlCol="0">
            <a:spAutoFit/>
          </a:bodyPr>
          <a:lstStyle/>
          <a:p>
            <a:r>
              <a:rPr lang="tr-TR" sz="1400" dirty="0"/>
              <a:t>RABBİMİ TANIYORUM</a:t>
            </a:r>
          </a:p>
        </p:txBody>
      </p:sp>
      <p:sp>
        <p:nvSpPr>
          <p:cNvPr id="25" name="24 Metin kutusu"/>
          <p:cNvSpPr txBox="1"/>
          <p:nvPr/>
        </p:nvSpPr>
        <p:spPr>
          <a:xfrm>
            <a:off x="692696" y="2843808"/>
            <a:ext cx="2518062" cy="307777"/>
          </a:xfrm>
          <a:prstGeom prst="rect">
            <a:avLst/>
          </a:prstGeom>
          <a:noFill/>
        </p:spPr>
        <p:txBody>
          <a:bodyPr wrap="none" rtlCol="0">
            <a:spAutoFit/>
          </a:bodyPr>
          <a:lstStyle/>
          <a:p>
            <a:r>
              <a:rPr lang="tr-TR" sz="1400" dirty="0"/>
              <a:t>DİNİ MEKANLARMI TANIYORUM</a:t>
            </a:r>
          </a:p>
        </p:txBody>
      </p:sp>
      <p:sp>
        <p:nvSpPr>
          <p:cNvPr id="29" name="28 Metin kutusu"/>
          <p:cNvSpPr txBox="1"/>
          <p:nvPr/>
        </p:nvSpPr>
        <p:spPr>
          <a:xfrm>
            <a:off x="1484784" y="4355976"/>
            <a:ext cx="2621487" cy="369332"/>
          </a:xfrm>
          <a:prstGeom prst="rect">
            <a:avLst/>
          </a:prstGeom>
          <a:noFill/>
        </p:spPr>
        <p:txBody>
          <a:bodyPr wrap="none" rtlCol="0">
            <a:spAutoFit/>
          </a:bodyPr>
          <a:lstStyle/>
          <a:p>
            <a:r>
              <a:rPr lang="tr-TR" dirty="0"/>
              <a:t>HADİS SÜNNET KONULARI</a:t>
            </a:r>
          </a:p>
        </p:txBody>
      </p:sp>
      <p:pic>
        <p:nvPicPr>
          <p:cNvPr id="38"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124744" y="5724128"/>
            <a:ext cx="360040" cy="360040"/>
          </a:xfrm>
          <a:prstGeom prst="rect">
            <a:avLst/>
          </a:prstGeom>
          <a:noFill/>
        </p:spPr>
      </p:pic>
      <p:pic>
        <p:nvPicPr>
          <p:cNvPr id="39" name="Picture 8" descr="C:\Users\User\Downloads\indir (3).jpg"/>
          <p:cNvPicPr>
            <a:picLocks noChangeAspect="1" noChangeArrowheads="1"/>
          </p:cNvPicPr>
          <p:nvPr/>
        </p:nvPicPr>
        <p:blipFill>
          <a:blip r:embed="rId4" cstate="print"/>
          <a:srcRect l="31429" r="31429" b="14286"/>
          <a:stretch>
            <a:fillRect/>
          </a:stretch>
        </p:blipFill>
        <p:spPr bwMode="auto">
          <a:xfrm>
            <a:off x="404664" y="2555776"/>
            <a:ext cx="360040" cy="830861"/>
          </a:xfrm>
          <a:prstGeom prst="rect">
            <a:avLst/>
          </a:prstGeom>
          <a:noFill/>
        </p:spPr>
      </p:pic>
      <p:sp>
        <p:nvSpPr>
          <p:cNvPr id="41" name="40 Metin kutusu"/>
          <p:cNvSpPr txBox="1"/>
          <p:nvPr/>
        </p:nvSpPr>
        <p:spPr>
          <a:xfrm>
            <a:off x="1556792" y="5652120"/>
            <a:ext cx="3058658" cy="369332"/>
          </a:xfrm>
          <a:prstGeom prst="rect">
            <a:avLst/>
          </a:prstGeom>
          <a:noFill/>
        </p:spPr>
        <p:txBody>
          <a:bodyPr wrap="none" rtlCol="0">
            <a:spAutoFit/>
          </a:bodyPr>
          <a:lstStyle/>
          <a:p>
            <a:r>
              <a:rPr lang="tr-TR" dirty="0"/>
              <a:t>ADABLARIMIZ -ERDEMLERİMİZ</a:t>
            </a:r>
          </a:p>
        </p:txBody>
      </p:sp>
      <p:pic>
        <p:nvPicPr>
          <p:cNvPr id="1038" name="Picture 14" descr="C:\Users\User\Downloads\indir (7).jpg"/>
          <p:cNvPicPr>
            <a:picLocks noChangeAspect="1" noChangeArrowheads="1"/>
          </p:cNvPicPr>
          <p:nvPr/>
        </p:nvPicPr>
        <p:blipFill>
          <a:blip r:embed="rId5" cstate="print"/>
          <a:srcRect/>
          <a:stretch>
            <a:fillRect/>
          </a:stretch>
        </p:blipFill>
        <p:spPr bwMode="auto">
          <a:xfrm>
            <a:off x="4437112" y="2195736"/>
            <a:ext cx="2088232" cy="1962938"/>
          </a:xfrm>
          <a:prstGeom prst="rect">
            <a:avLst/>
          </a:prstGeom>
          <a:noFill/>
        </p:spPr>
      </p:pic>
      <p:pic>
        <p:nvPicPr>
          <p:cNvPr id="1039" name="Picture 15" descr="C:\Users\User\Downloads\indir (6).jpg"/>
          <p:cNvPicPr>
            <a:picLocks noChangeAspect="1" noChangeArrowheads="1"/>
          </p:cNvPicPr>
          <p:nvPr/>
        </p:nvPicPr>
        <p:blipFill>
          <a:blip r:embed="rId6" cstate="print"/>
          <a:srcRect/>
          <a:stretch>
            <a:fillRect/>
          </a:stretch>
        </p:blipFill>
        <p:spPr bwMode="auto">
          <a:xfrm>
            <a:off x="4653136" y="6732240"/>
            <a:ext cx="1944216" cy="1759314"/>
          </a:xfrm>
          <a:prstGeom prst="rect">
            <a:avLst/>
          </a:prstGeom>
          <a:noFill/>
        </p:spPr>
      </p:pic>
      <p:sp>
        <p:nvSpPr>
          <p:cNvPr id="31" name="30 Metin kutusu"/>
          <p:cNvSpPr txBox="1"/>
          <p:nvPr/>
        </p:nvSpPr>
        <p:spPr>
          <a:xfrm>
            <a:off x="692696" y="3131840"/>
            <a:ext cx="3738459" cy="307777"/>
          </a:xfrm>
          <a:prstGeom prst="rect">
            <a:avLst/>
          </a:prstGeom>
          <a:noFill/>
        </p:spPr>
        <p:txBody>
          <a:bodyPr wrap="none" rtlCol="0">
            <a:spAutoFit/>
          </a:bodyPr>
          <a:lstStyle/>
          <a:p>
            <a:r>
              <a:rPr lang="tr-TR" sz="1400" dirty="0"/>
              <a:t>KUR’AN’DA GEÇEN PEYGAMBERLERİ TANIYORUM</a:t>
            </a:r>
          </a:p>
        </p:txBody>
      </p:sp>
      <p:pic>
        <p:nvPicPr>
          <p:cNvPr id="42"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124744" y="4788024"/>
            <a:ext cx="360040" cy="360040"/>
          </a:xfrm>
          <a:prstGeom prst="rect">
            <a:avLst/>
          </a:prstGeom>
          <a:noFill/>
        </p:spPr>
      </p:pic>
      <p:sp>
        <p:nvSpPr>
          <p:cNvPr id="44" name="43 Metin kutusu"/>
          <p:cNvSpPr txBox="1"/>
          <p:nvPr/>
        </p:nvSpPr>
        <p:spPr>
          <a:xfrm>
            <a:off x="1484784" y="4860032"/>
            <a:ext cx="2409890" cy="369332"/>
          </a:xfrm>
          <a:prstGeom prst="rect">
            <a:avLst/>
          </a:prstGeom>
          <a:noFill/>
        </p:spPr>
        <p:txBody>
          <a:bodyPr wrap="none" rtlCol="0">
            <a:spAutoFit/>
          </a:bodyPr>
          <a:lstStyle/>
          <a:p>
            <a:r>
              <a:rPr lang="tr-TR" dirty="0"/>
              <a:t>RAMAZAN GÜNLÜKLERİ</a:t>
            </a:r>
          </a:p>
        </p:txBody>
      </p:sp>
      <p:sp>
        <p:nvSpPr>
          <p:cNvPr id="47" name="46 Metin kutusu"/>
          <p:cNvSpPr txBox="1"/>
          <p:nvPr/>
        </p:nvSpPr>
        <p:spPr>
          <a:xfrm>
            <a:off x="1556792" y="5292080"/>
            <a:ext cx="1994713" cy="369332"/>
          </a:xfrm>
          <a:prstGeom prst="rect">
            <a:avLst/>
          </a:prstGeom>
          <a:noFill/>
        </p:spPr>
        <p:txBody>
          <a:bodyPr wrap="none" rtlCol="0">
            <a:spAutoFit/>
          </a:bodyPr>
          <a:lstStyle/>
          <a:p>
            <a:r>
              <a:rPr lang="tr-TR" dirty="0"/>
              <a:t>İLMİHAL KONULARI</a:t>
            </a:r>
          </a:p>
        </p:txBody>
      </p:sp>
      <p:pic>
        <p:nvPicPr>
          <p:cNvPr id="48"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124744" y="5292080"/>
            <a:ext cx="360040" cy="360040"/>
          </a:xfrm>
          <a:prstGeom prst="rect">
            <a:avLst/>
          </a:prstGeom>
          <a:noFill/>
        </p:spPr>
      </p:pic>
      <p:pic>
        <p:nvPicPr>
          <p:cNvPr id="49"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1124744" y="6156176"/>
            <a:ext cx="360040" cy="360040"/>
          </a:xfrm>
          <a:prstGeom prst="rect">
            <a:avLst/>
          </a:prstGeom>
          <a:noFill/>
        </p:spPr>
      </p:pic>
      <p:sp>
        <p:nvSpPr>
          <p:cNvPr id="50" name="49 Metin kutusu"/>
          <p:cNvSpPr txBox="1"/>
          <p:nvPr/>
        </p:nvSpPr>
        <p:spPr>
          <a:xfrm>
            <a:off x="1556792" y="6084168"/>
            <a:ext cx="2885726" cy="369332"/>
          </a:xfrm>
          <a:prstGeom prst="rect">
            <a:avLst/>
          </a:prstGeom>
          <a:noFill/>
        </p:spPr>
        <p:txBody>
          <a:bodyPr wrap="none" rtlCol="0">
            <a:spAutoFit/>
          </a:bodyPr>
          <a:lstStyle/>
          <a:p>
            <a:r>
              <a:rPr lang="tr-TR" dirty="0"/>
              <a:t>MÜZİKLERİMİZ-İLAHİLERİMİZ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Users\User\Downloads\bülten\101 Colors Inspired by Air (1).jpg"/>
          <p:cNvPicPr>
            <a:picLocks noChangeAspect="1" noChangeArrowheads="1"/>
          </p:cNvPicPr>
          <p:nvPr/>
        </p:nvPicPr>
        <p:blipFill>
          <a:blip r:embed="rId2" cstate="print"/>
          <a:srcRect/>
          <a:stretch>
            <a:fillRect/>
          </a:stretch>
        </p:blipFill>
        <p:spPr bwMode="auto">
          <a:xfrm>
            <a:off x="1124744" y="0"/>
            <a:ext cx="5184576" cy="1042987"/>
          </a:xfrm>
          <a:prstGeom prst="rect">
            <a:avLst/>
          </a:prstGeom>
          <a:noFill/>
        </p:spPr>
      </p:pic>
      <p:sp>
        <p:nvSpPr>
          <p:cNvPr id="5" name="4 Metin kutusu"/>
          <p:cNvSpPr txBox="1"/>
          <p:nvPr/>
        </p:nvSpPr>
        <p:spPr>
          <a:xfrm>
            <a:off x="1700808" y="251520"/>
            <a:ext cx="4392488" cy="584775"/>
          </a:xfrm>
          <a:prstGeom prst="rect">
            <a:avLst/>
          </a:prstGeom>
          <a:noFill/>
        </p:spPr>
        <p:txBody>
          <a:bodyPr wrap="square" rtlCol="0">
            <a:spAutoFit/>
          </a:bodyPr>
          <a:lstStyle/>
          <a:p>
            <a:r>
              <a:rPr lang="tr-TR" sz="3200" dirty="0">
                <a:solidFill>
                  <a:schemeClr val="tx1">
                    <a:lumMod val="95000"/>
                    <a:lumOff val="5000"/>
                  </a:schemeClr>
                </a:solidFill>
                <a:latin typeface="Footlight MT Light" pitchFamily="18" charset="0"/>
              </a:rPr>
              <a:t>RABBİMİ TANIYORUM</a:t>
            </a:r>
          </a:p>
        </p:txBody>
      </p:sp>
      <p:sp>
        <p:nvSpPr>
          <p:cNvPr id="6" name="5 Metin kutusu"/>
          <p:cNvSpPr txBox="1"/>
          <p:nvPr/>
        </p:nvSpPr>
        <p:spPr>
          <a:xfrm>
            <a:off x="332656" y="1331640"/>
            <a:ext cx="5041765" cy="861774"/>
          </a:xfrm>
          <a:prstGeom prst="rect">
            <a:avLst/>
          </a:prstGeom>
          <a:noFill/>
        </p:spPr>
        <p:txBody>
          <a:bodyPr wrap="none" rtlCol="0">
            <a:spAutoFit/>
          </a:bodyPr>
          <a:lstStyle/>
          <a:p>
            <a:r>
              <a:rPr lang="tr-TR" dirty="0">
                <a:solidFill>
                  <a:srgbClr val="0070C0"/>
                </a:solidFill>
                <a:latin typeface="Century Gothic" pitchFamily="34" charset="0"/>
              </a:rPr>
              <a:t>ALİM SIFATI İLE RABBİMİ TANIYORUM</a:t>
            </a:r>
          </a:p>
          <a:p>
            <a:endParaRPr lang="tr-TR" dirty="0">
              <a:solidFill>
                <a:srgbClr val="0070C0"/>
              </a:solidFill>
              <a:latin typeface="Century Gothic" pitchFamily="34" charset="0"/>
            </a:endParaRPr>
          </a:p>
          <a:p>
            <a:r>
              <a:rPr lang="tr-TR" sz="1400" dirty="0">
                <a:latin typeface="Century Gothic" pitchFamily="34" charset="0"/>
              </a:rPr>
              <a:t>RABBİMİZ BİZİM BİLDİĞİMİZ VE BİLMEDİĞİMİZ HERŞEYİ BİLİR.</a:t>
            </a:r>
          </a:p>
        </p:txBody>
      </p:sp>
      <p:pic>
        <p:nvPicPr>
          <p:cNvPr id="1026" name="Picture 2" descr="C:\Users\User\Downloads\bülten\KİTAP\serce-kusu-benekli-allahin-alim-ismini-ogreniyor-nur-kutlu-timas-yayinlari-kcm63207417-1-8d190b18dbbf459fa345ace200cf15a6.jpg"/>
          <p:cNvPicPr>
            <a:picLocks noChangeAspect="1" noChangeArrowheads="1"/>
          </p:cNvPicPr>
          <p:nvPr/>
        </p:nvPicPr>
        <p:blipFill>
          <a:blip r:embed="rId3" cstate="print"/>
          <a:srcRect/>
          <a:stretch>
            <a:fillRect/>
          </a:stretch>
        </p:blipFill>
        <p:spPr bwMode="auto">
          <a:xfrm>
            <a:off x="0" y="2267744"/>
            <a:ext cx="3142168" cy="3456384"/>
          </a:xfrm>
          <a:prstGeom prst="rect">
            <a:avLst/>
          </a:prstGeom>
          <a:noFill/>
        </p:spPr>
      </p:pic>
      <p:sp>
        <p:nvSpPr>
          <p:cNvPr id="8" name="7 Metin kutusu"/>
          <p:cNvSpPr txBox="1"/>
          <p:nvPr/>
        </p:nvSpPr>
        <p:spPr>
          <a:xfrm>
            <a:off x="260649" y="6012160"/>
            <a:ext cx="5976664" cy="1508105"/>
          </a:xfrm>
          <a:prstGeom prst="rect">
            <a:avLst/>
          </a:prstGeom>
          <a:noFill/>
        </p:spPr>
        <p:txBody>
          <a:bodyPr wrap="square" rtlCol="0">
            <a:spAutoFit/>
          </a:bodyPr>
          <a:lstStyle/>
          <a:p>
            <a:r>
              <a:rPr lang="tr-TR" dirty="0">
                <a:solidFill>
                  <a:srgbClr val="0070C0"/>
                </a:solidFill>
                <a:latin typeface="Century Gothic" pitchFamily="34" charset="0"/>
              </a:rPr>
              <a:t>GANİ SIFATIYLA RABBİMİ TANIYORUM</a:t>
            </a:r>
          </a:p>
          <a:p>
            <a:endParaRPr lang="tr-TR" dirty="0">
              <a:solidFill>
                <a:srgbClr val="0070C0"/>
              </a:solidFill>
              <a:latin typeface="Century Gothic" pitchFamily="34" charset="0"/>
            </a:endParaRPr>
          </a:p>
          <a:p>
            <a:r>
              <a:rPr lang="tr-TR" sz="1400" dirty="0">
                <a:latin typeface="Century Gothic" pitchFamily="34" charset="0"/>
              </a:rPr>
              <a:t>RABBİMİZ ÇOK ZENGİNDİR. ANCAK ONUN ZENGİNLİĞİ PARA VE ALTINLA DEĞİL CÖMERTLİĞİYLEDİR.BİZE DE ÇOK ZENGİNLİKLER VERMİŞTİR. EN BÜYÜK  ZENGİNLİĞİMİZ AKIL,SAĞLIK, İMANA SAHİP OLMAMIZ VE  İNSAN OLMAMIZDIR. ELHAMDÜLİLLAH </a:t>
            </a:r>
            <a:r>
              <a:rPr lang="tr-TR" sz="1400" dirty="0">
                <a:latin typeface="Century Gothic" pitchFamily="34" charset="0"/>
                <a:sym typeface="Wingdings" pitchFamily="2" charset="2"/>
              </a:rPr>
              <a:t></a:t>
            </a:r>
            <a:r>
              <a:rPr lang="tr-TR" sz="1400" dirty="0">
                <a:latin typeface="Century Gothic" pitchFamily="34" charset="0"/>
              </a:rPr>
              <a:t>.</a:t>
            </a:r>
          </a:p>
        </p:txBody>
      </p:sp>
    </p:spTree>
    <p:extLst>
      <p:ext uri="{BB962C8B-B14F-4D97-AF65-F5344CB8AC3E}">
        <p14:creationId xmlns:p14="http://schemas.microsoft.com/office/powerpoint/2010/main" val="1911162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User\Downloads\bülten\HM Digital Design.jpg"/>
          <p:cNvPicPr>
            <a:picLocks noChangeAspect="1" noChangeArrowheads="1"/>
          </p:cNvPicPr>
          <p:nvPr/>
        </p:nvPicPr>
        <p:blipFill>
          <a:blip r:embed="rId2" cstate="print"/>
          <a:srcRect/>
          <a:stretch>
            <a:fillRect/>
          </a:stretch>
        </p:blipFill>
        <p:spPr bwMode="auto">
          <a:xfrm>
            <a:off x="260648" y="6588224"/>
            <a:ext cx="1901151" cy="2376438"/>
          </a:xfrm>
          <a:prstGeom prst="rect">
            <a:avLst/>
          </a:prstGeom>
          <a:noFill/>
        </p:spPr>
      </p:pic>
      <p:pic>
        <p:nvPicPr>
          <p:cNvPr id="10" name="Picture 3" descr="C:\Users\User\Downloads\bülten\HM Digital Design.jpg"/>
          <p:cNvPicPr>
            <a:picLocks noChangeAspect="1" noChangeArrowheads="1"/>
          </p:cNvPicPr>
          <p:nvPr/>
        </p:nvPicPr>
        <p:blipFill>
          <a:blip r:embed="rId2" cstate="print"/>
          <a:srcRect/>
          <a:stretch>
            <a:fillRect/>
          </a:stretch>
        </p:blipFill>
        <p:spPr bwMode="auto">
          <a:xfrm>
            <a:off x="4956849" y="6767562"/>
            <a:ext cx="1901151" cy="2376438"/>
          </a:xfrm>
          <a:prstGeom prst="rect">
            <a:avLst/>
          </a:prstGeom>
          <a:noFill/>
        </p:spPr>
      </p:pic>
      <p:pic>
        <p:nvPicPr>
          <p:cNvPr id="12" name="Picture 3" descr="C:\Users\User\Downloads\bülten\HM Digital Design.jpg"/>
          <p:cNvPicPr>
            <a:picLocks noChangeAspect="1" noChangeArrowheads="1"/>
          </p:cNvPicPr>
          <p:nvPr/>
        </p:nvPicPr>
        <p:blipFill>
          <a:blip r:embed="rId2" cstate="print"/>
          <a:srcRect/>
          <a:stretch>
            <a:fillRect/>
          </a:stretch>
        </p:blipFill>
        <p:spPr bwMode="auto">
          <a:xfrm>
            <a:off x="2420888" y="6767562"/>
            <a:ext cx="1901151" cy="2376438"/>
          </a:xfrm>
          <a:prstGeom prst="rect">
            <a:avLst/>
          </a:prstGeom>
          <a:noFill/>
        </p:spPr>
      </p:pic>
      <p:pic>
        <p:nvPicPr>
          <p:cNvPr id="13" name="Picture 3" descr="C:\Users\User\Downloads\bülten\HM Digital Design.jpg"/>
          <p:cNvPicPr>
            <a:picLocks noChangeAspect="1" noChangeArrowheads="1"/>
          </p:cNvPicPr>
          <p:nvPr/>
        </p:nvPicPr>
        <p:blipFill>
          <a:blip r:embed="rId2" cstate="print"/>
          <a:srcRect/>
          <a:stretch>
            <a:fillRect/>
          </a:stretch>
        </p:blipFill>
        <p:spPr bwMode="auto">
          <a:xfrm>
            <a:off x="4725144" y="1403648"/>
            <a:ext cx="1901151" cy="2376438"/>
          </a:xfrm>
          <a:prstGeom prst="rect">
            <a:avLst/>
          </a:prstGeom>
          <a:noFill/>
        </p:spPr>
      </p:pic>
      <p:pic>
        <p:nvPicPr>
          <p:cNvPr id="2050" name="Picture 2" descr="C:\Users\User\Downloads\bülten\ce870fd6-726b-4db0-b5e2-af0ae15b4d5b.png"/>
          <p:cNvPicPr>
            <a:picLocks noChangeAspect="1" noChangeArrowheads="1"/>
          </p:cNvPicPr>
          <p:nvPr/>
        </p:nvPicPr>
        <p:blipFill>
          <a:blip r:embed="rId3" cstate="print"/>
          <a:srcRect/>
          <a:stretch>
            <a:fillRect/>
          </a:stretch>
        </p:blipFill>
        <p:spPr bwMode="auto">
          <a:xfrm>
            <a:off x="-819472" y="-2340768"/>
            <a:ext cx="7918128" cy="6803876"/>
          </a:xfrm>
          <a:prstGeom prst="rect">
            <a:avLst/>
          </a:prstGeom>
          <a:noFill/>
        </p:spPr>
      </p:pic>
      <p:sp>
        <p:nvSpPr>
          <p:cNvPr id="5" name="4 Metin kutusu"/>
          <p:cNvSpPr txBox="1"/>
          <p:nvPr/>
        </p:nvSpPr>
        <p:spPr>
          <a:xfrm>
            <a:off x="476672" y="323528"/>
            <a:ext cx="6381328" cy="584775"/>
          </a:xfrm>
          <a:prstGeom prst="rect">
            <a:avLst/>
          </a:prstGeom>
          <a:noFill/>
        </p:spPr>
        <p:txBody>
          <a:bodyPr wrap="square" rtlCol="0">
            <a:spAutoFit/>
          </a:bodyPr>
          <a:lstStyle/>
          <a:p>
            <a:r>
              <a:rPr lang="tr-TR" sz="3200" dirty="0">
                <a:solidFill>
                  <a:schemeClr val="tx1">
                    <a:lumMod val="95000"/>
                    <a:lumOff val="5000"/>
                  </a:schemeClr>
                </a:solidFill>
                <a:latin typeface="Footlight MT Light" pitchFamily="18" charset="0"/>
              </a:rPr>
              <a:t>DİNİ MEKANLARIMI TANIYORUM</a:t>
            </a:r>
          </a:p>
        </p:txBody>
      </p:sp>
      <p:sp>
        <p:nvSpPr>
          <p:cNvPr id="6" name="5 Metin kutusu"/>
          <p:cNvSpPr txBox="1"/>
          <p:nvPr/>
        </p:nvSpPr>
        <p:spPr>
          <a:xfrm>
            <a:off x="1700808" y="971600"/>
            <a:ext cx="4896544" cy="584775"/>
          </a:xfrm>
          <a:prstGeom prst="rect">
            <a:avLst/>
          </a:prstGeom>
          <a:noFill/>
        </p:spPr>
        <p:txBody>
          <a:bodyPr wrap="square" rtlCol="0">
            <a:spAutoFit/>
          </a:bodyPr>
          <a:lstStyle/>
          <a:p>
            <a:r>
              <a:rPr lang="tr-TR" sz="3200" dirty="0">
                <a:solidFill>
                  <a:srgbClr val="00B050"/>
                </a:solidFill>
                <a:latin typeface="Footlight MT Light" pitchFamily="18" charset="0"/>
              </a:rPr>
              <a:t>MESCİDİ NEBEVİ</a:t>
            </a:r>
          </a:p>
        </p:txBody>
      </p:sp>
      <p:sp>
        <p:nvSpPr>
          <p:cNvPr id="8" name="7 Metin kutusu"/>
          <p:cNvSpPr txBox="1"/>
          <p:nvPr/>
        </p:nvSpPr>
        <p:spPr>
          <a:xfrm>
            <a:off x="404664" y="2123728"/>
            <a:ext cx="5976664" cy="923330"/>
          </a:xfrm>
          <a:prstGeom prst="rect">
            <a:avLst/>
          </a:prstGeom>
          <a:noFill/>
        </p:spPr>
        <p:txBody>
          <a:bodyPr wrap="square" rtlCol="0">
            <a:spAutoFit/>
          </a:bodyPr>
          <a:lstStyle/>
          <a:p>
            <a:r>
              <a:rPr lang="tr-TR" dirty="0">
                <a:solidFill>
                  <a:srgbClr val="00B050"/>
                </a:solidFill>
                <a:latin typeface="Century Gothic" pitchFamily="34" charset="0"/>
              </a:rPr>
              <a:t>MESCİD-İ NEBEVİ MEDİNE’DE , İÇERİSİNDE PEYGAMBER EFENDİMİZİN KABRİNİN BULUNDUĞU MESCİDDİR.</a:t>
            </a:r>
            <a:endParaRPr lang="tr-TR" sz="1400" dirty="0">
              <a:solidFill>
                <a:srgbClr val="00B050"/>
              </a:solidFill>
              <a:latin typeface="Century Gothic" pitchFamily="34" charset="0"/>
            </a:endParaRPr>
          </a:p>
        </p:txBody>
      </p:sp>
      <p:pic>
        <p:nvPicPr>
          <p:cNvPr id="2052" name="Picture 4" descr="C:\Users\User\Downloads\WhatsApp Image 2023-03-28 at 13.35.50.jpeg"/>
          <p:cNvPicPr>
            <a:picLocks noChangeAspect="1" noChangeArrowheads="1"/>
          </p:cNvPicPr>
          <p:nvPr/>
        </p:nvPicPr>
        <p:blipFill>
          <a:blip r:embed="rId4" cstate="print"/>
          <a:srcRect/>
          <a:stretch>
            <a:fillRect/>
          </a:stretch>
        </p:blipFill>
        <p:spPr bwMode="auto">
          <a:xfrm>
            <a:off x="836712" y="3347864"/>
            <a:ext cx="5059555" cy="3690987"/>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cikartmalar-floral-pattern-sinir-cerceve.jpg.jpg"/>
          <p:cNvPicPr>
            <a:picLocks noChangeAspect="1"/>
          </p:cNvPicPr>
          <p:nvPr/>
        </p:nvPicPr>
        <p:blipFill>
          <a:blip r:embed="rId2"/>
          <a:stretch>
            <a:fillRect/>
          </a:stretch>
        </p:blipFill>
        <p:spPr>
          <a:xfrm>
            <a:off x="0" y="0"/>
            <a:ext cx="6858000" cy="9144000"/>
          </a:xfrm>
          <a:prstGeom prst="rect">
            <a:avLst/>
          </a:prstGeom>
        </p:spPr>
      </p:pic>
      <p:sp>
        <p:nvSpPr>
          <p:cNvPr id="9" name="Metin kutusu 8">
            <a:extLst>
              <a:ext uri="{FF2B5EF4-FFF2-40B4-BE49-F238E27FC236}">
                <a16:creationId xmlns:a16="http://schemas.microsoft.com/office/drawing/2014/main" id="{11608EEF-599A-BFFF-64C1-84A749ACAD95}"/>
              </a:ext>
            </a:extLst>
          </p:cNvPr>
          <p:cNvSpPr txBox="1"/>
          <p:nvPr/>
        </p:nvSpPr>
        <p:spPr>
          <a:xfrm>
            <a:off x="2515112" y="3658282"/>
            <a:ext cx="1828800" cy="1828800"/>
          </a:xfrm>
          <a:prstGeom prst="rect">
            <a:avLst/>
          </a:prstGeom>
          <a:noFill/>
        </p:spPr>
        <p:txBody>
          <a:bodyPr wrap="square" rtlCol="0">
            <a:spAutoFit/>
          </a:bodyPr>
          <a:lstStyle/>
          <a:p>
            <a:pPr algn="l"/>
            <a:endParaRPr lang="tr-TR" dirty="0"/>
          </a:p>
        </p:txBody>
      </p:sp>
      <p:sp>
        <p:nvSpPr>
          <p:cNvPr id="3" name="Metin kutusu 2">
            <a:extLst>
              <a:ext uri="{FF2B5EF4-FFF2-40B4-BE49-F238E27FC236}">
                <a16:creationId xmlns:a16="http://schemas.microsoft.com/office/drawing/2014/main" id="{444F2568-C53B-F8F5-1B74-0433ACF7B7CF}"/>
              </a:ext>
            </a:extLst>
          </p:cNvPr>
          <p:cNvSpPr txBox="1"/>
          <p:nvPr/>
        </p:nvSpPr>
        <p:spPr>
          <a:xfrm>
            <a:off x="988376" y="6376754"/>
            <a:ext cx="1373736" cy="927231"/>
          </a:xfrm>
          <a:prstGeom prst="rect">
            <a:avLst/>
          </a:prstGeom>
          <a:noFill/>
        </p:spPr>
        <p:txBody>
          <a:bodyPr wrap="square" rtlCol="0">
            <a:spAutoFit/>
          </a:bodyPr>
          <a:lstStyle/>
          <a:p>
            <a:pPr algn="l"/>
            <a:endParaRPr lang="tr-TR" dirty="0"/>
          </a:p>
        </p:txBody>
      </p:sp>
      <p:pic>
        <p:nvPicPr>
          <p:cNvPr id="11" name="Resim 11">
            <a:extLst>
              <a:ext uri="{FF2B5EF4-FFF2-40B4-BE49-F238E27FC236}">
                <a16:creationId xmlns:a16="http://schemas.microsoft.com/office/drawing/2014/main" id="{3039091E-9455-BF1F-87DD-5B7FD6760F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7486" y="975961"/>
            <a:ext cx="5170324" cy="7307751"/>
          </a:xfrm>
        </p:spPr>
      </p:pic>
    </p:spTree>
    <p:extLst>
      <p:ext uri="{BB962C8B-B14F-4D97-AF65-F5344CB8AC3E}">
        <p14:creationId xmlns:p14="http://schemas.microsoft.com/office/powerpoint/2010/main" val="543683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C:\Users\User\Downloads\bülten\101 Colors Inspired by Air (1).jpg"/>
          <p:cNvPicPr>
            <a:picLocks noChangeAspect="1" noChangeArrowheads="1"/>
          </p:cNvPicPr>
          <p:nvPr/>
        </p:nvPicPr>
        <p:blipFill>
          <a:blip r:embed="rId2" cstate="print"/>
          <a:srcRect/>
          <a:stretch>
            <a:fillRect/>
          </a:stretch>
        </p:blipFill>
        <p:spPr bwMode="auto">
          <a:xfrm>
            <a:off x="0" y="179512"/>
            <a:ext cx="6669360" cy="1042987"/>
          </a:xfrm>
          <a:prstGeom prst="rect">
            <a:avLst/>
          </a:prstGeom>
          <a:noFill/>
        </p:spPr>
      </p:pic>
      <p:sp>
        <p:nvSpPr>
          <p:cNvPr id="5" name="4 Metin kutusu"/>
          <p:cNvSpPr txBox="1"/>
          <p:nvPr/>
        </p:nvSpPr>
        <p:spPr>
          <a:xfrm>
            <a:off x="0" y="251520"/>
            <a:ext cx="6858000" cy="461665"/>
          </a:xfrm>
          <a:prstGeom prst="rect">
            <a:avLst/>
          </a:prstGeom>
          <a:noFill/>
        </p:spPr>
        <p:txBody>
          <a:bodyPr wrap="square" rtlCol="0">
            <a:spAutoFit/>
          </a:bodyPr>
          <a:lstStyle/>
          <a:p>
            <a:r>
              <a:rPr lang="tr-TR" sz="2400" dirty="0">
                <a:solidFill>
                  <a:schemeClr val="tx1">
                    <a:lumMod val="95000"/>
                    <a:lumOff val="5000"/>
                  </a:schemeClr>
                </a:solidFill>
                <a:latin typeface="Footlight MT Light" pitchFamily="18" charset="0"/>
              </a:rPr>
              <a:t>  </a:t>
            </a:r>
            <a:r>
              <a:rPr lang="tr-TR" sz="2400" dirty="0">
                <a:solidFill>
                  <a:srgbClr val="7030A0"/>
                </a:solidFill>
                <a:latin typeface="Footlight MT Light" pitchFamily="18" charset="0"/>
              </a:rPr>
              <a:t>KUR’AN’DA GEÇEN PEYGAMBERLERİ TANIYORUM</a:t>
            </a:r>
          </a:p>
        </p:txBody>
      </p:sp>
      <p:pic>
        <p:nvPicPr>
          <p:cNvPr id="6"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260648" y="1259632"/>
            <a:ext cx="576064" cy="576064"/>
          </a:xfrm>
          <a:prstGeom prst="rect">
            <a:avLst/>
          </a:prstGeom>
          <a:noFill/>
        </p:spPr>
      </p:pic>
      <p:sp>
        <p:nvSpPr>
          <p:cNvPr id="7" name="6 Metin kutusu"/>
          <p:cNvSpPr txBox="1"/>
          <p:nvPr/>
        </p:nvSpPr>
        <p:spPr>
          <a:xfrm>
            <a:off x="980728" y="1187624"/>
            <a:ext cx="5877272" cy="461665"/>
          </a:xfrm>
          <a:prstGeom prst="rect">
            <a:avLst/>
          </a:prstGeom>
          <a:noFill/>
        </p:spPr>
        <p:txBody>
          <a:bodyPr wrap="square" rtlCol="0">
            <a:spAutoFit/>
          </a:bodyPr>
          <a:lstStyle/>
          <a:p>
            <a:r>
              <a:rPr lang="tr-TR" sz="2400" dirty="0">
                <a:latin typeface="Berlin Sans FB" pitchFamily="34" charset="0"/>
              </a:rPr>
              <a:t>HZ.NUH </a:t>
            </a:r>
          </a:p>
        </p:txBody>
      </p:sp>
      <p:pic>
        <p:nvPicPr>
          <p:cNvPr id="3074" name="Picture 2" descr="C:\Users\User\Downloads\WhatsApp Image 2023-03-28 at 13.46.00.jpeg"/>
          <p:cNvPicPr>
            <a:picLocks noChangeAspect="1" noChangeArrowheads="1"/>
          </p:cNvPicPr>
          <p:nvPr/>
        </p:nvPicPr>
        <p:blipFill>
          <a:blip r:embed="rId4" cstate="print"/>
          <a:srcRect/>
          <a:stretch>
            <a:fillRect/>
          </a:stretch>
        </p:blipFill>
        <p:spPr bwMode="auto">
          <a:xfrm>
            <a:off x="1124744" y="1763688"/>
            <a:ext cx="2880320" cy="3045492"/>
          </a:xfrm>
          <a:prstGeom prst="rect">
            <a:avLst/>
          </a:prstGeom>
          <a:noFill/>
        </p:spPr>
      </p:pic>
      <p:pic>
        <p:nvPicPr>
          <p:cNvPr id="9" name="Picture 9" descr="C:\Users\User\Downloads\新カテゴリー「フレーム」その1 ❤ liked on Polyvore featuring backgrounds, fillers, circles, art, effects, round, doodle, quotes, circular and phrase.jpg"/>
          <p:cNvPicPr>
            <a:picLocks noChangeAspect="1" noChangeArrowheads="1"/>
          </p:cNvPicPr>
          <p:nvPr/>
        </p:nvPicPr>
        <p:blipFill>
          <a:blip r:embed="rId3" cstate="print"/>
          <a:srcRect/>
          <a:stretch>
            <a:fillRect/>
          </a:stretch>
        </p:blipFill>
        <p:spPr bwMode="auto">
          <a:xfrm>
            <a:off x="332656" y="5148064"/>
            <a:ext cx="576064" cy="576064"/>
          </a:xfrm>
          <a:prstGeom prst="rect">
            <a:avLst/>
          </a:prstGeom>
          <a:noFill/>
        </p:spPr>
      </p:pic>
      <p:sp>
        <p:nvSpPr>
          <p:cNvPr id="10" name="9 Metin kutusu"/>
          <p:cNvSpPr txBox="1"/>
          <p:nvPr/>
        </p:nvSpPr>
        <p:spPr>
          <a:xfrm>
            <a:off x="980728" y="5148064"/>
            <a:ext cx="5877272" cy="461665"/>
          </a:xfrm>
          <a:prstGeom prst="rect">
            <a:avLst/>
          </a:prstGeom>
          <a:noFill/>
        </p:spPr>
        <p:txBody>
          <a:bodyPr wrap="square" rtlCol="0">
            <a:spAutoFit/>
          </a:bodyPr>
          <a:lstStyle/>
          <a:p>
            <a:r>
              <a:rPr lang="tr-TR" sz="2400" dirty="0">
                <a:latin typeface="Berlin Sans FB" pitchFamily="34" charset="0"/>
              </a:rPr>
              <a:t>HZ.EYYÜB (SABIRLI PEYGAMBER)</a:t>
            </a:r>
          </a:p>
        </p:txBody>
      </p:sp>
      <p:pic>
        <p:nvPicPr>
          <p:cNvPr id="3075" name="Picture 3" descr="C:\Users\User\Downloads\WhatsApp Image 2023-03-28 at 13.49.38.jpeg"/>
          <p:cNvPicPr>
            <a:picLocks noChangeAspect="1" noChangeArrowheads="1"/>
          </p:cNvPicPr>
          <p:nvPr/>
        </p:nvPicPr>
        <p:blipFill>
          <a:blip r:embed="rId5" cstate="print"/>
          <a:srcRect/>
          <a:stretch>
            <a:fillRect/>
          </a:stretch>
        </p:blipFill>
        <p:spPr bwMode="auto">
          <a:xfrm>
            <a:off x="980728" y="5652120"/>
            <a:ext cx="2880320" cy="3314795"/>
          </a:xfrm>
          <a:prstGeom prst="rect">
            <a:avLst/>
          </a:prstGeom>
          <a:noFill/>
        </p:spPr>
      </p:pic>
    </p:spTree>
    <p:extLst>
      <p:ext uri="{BB962C8B-B14F-4D97-AF65-F5344CB8AC3E}">
        <p14:creationId xmlns:p14="http://schemas.microsoft.com/office/powerpoint/2010/main" val="254518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ownloads\bülten\Verde Planta Pequena Lâmina  Muro De Escalada  Pinturas Decorativas PNG , Parede De Escalada, Pinturas Decorativas, Green Plant Imagem PNG e PSD Para Download Gratuito.jpg"/>
          <p:cNvPicPr>
            <a:picLocks noChangeAspect="1" noChangeArrowheads="1"/>
          </p:cNvPicPr>
          <p:nvPr/>
        </p:nvPicPr>
        <p:blipFill>
          <a:blip r:embed="rId2" cstate="print"/>
          <a:srcRect/>
          <a:stretch>
            <a:fillRect/>
          </a:stretch>
        </p:blipFill>
        <p:spPr bwMode="auto">
          <a:xfrm>
            <a:off x="0" y="0"/>
            <a:ext cx="6858000" cy="6096000"/>
          </a:xfrm>
          <a:prstGeom prst="rect">
            <a:avLst/>
          </a:prstGeom>
          <a:noFill/>
        </p:spPr>
      </p:pic>
      <p:sp>
        <p:nvSpPr>
          <p:cNvPr id="3" name="2 Metin kutusu"/>
          <p:cNvSpPr txBox="1"/>
          <p:nvPr/>
        </p:nvSpPr>
        <p:spPr>
          <a:xfrm>
            <a:off x="0" y="2915816"/>
            <a:ext cx="6858000" cy="4801314"/>
          </a:xfrm>
          <a:prstGeom prst="rect">
            <a:avLst/>
          </a:prstGeom>
          <a:noFill/>
        </p:spPr>
        <p:txBody>
          <a:bodyPr wrap="square" rtlCol="0">
            <a:spAutoFit/>
          </a:bodyPr>
          <a:lstStyle/>
          <a:p>
            <a:r>
              <a:rPr lang="tr-TR" sz="2400" b="1" dirty="0">
                <a:solidFill>
                  <a:schemeClr val="tx1">
                    <a:lumMod val="95000"/>
                    <a:lumOff val="5000"/>
                  </a:schemeClr>
                </a:solidFill>
                <a:latin typeface="Footlight MT Light" pitchFamily="18" charset="0"/>
              </a:rPr>
              <a:t>İLMİHAL: ORUÇ</a:t>
            </a:r>
          </a:p>
          <a:p>
            <a:r>
              <a:rPr lang="tr-TR" dirty="0">
                <a:solidFill>
                  <a:schemeClr val="tx1">
                    <a:lumMod val="95000"/>
                    <a:lumOff val="5000"/>
                  </a:schemeClr>
                </a:solidFill>
                <a:latin typeface="Footlight MT Light" pitchFamily="18" charset="0"/>
              </a:rPr>
              <a:t>ORUÇ HEM BEDENİMİZE HEMDE ZİHNİMİZE ÇOK FAYDALI BİR İBADETTİR. DURMADAN ÇALIŞNA İÇ ORGANLARIMIZINDA DİNLENMEYE İHTİYAÇLARI VARDIR. BU YÜZDEN RABBİMİZ BİZLERE 1 AY FIRSAT VERMİŞ VE KALAN DİĞER AYLARDA DAHA SAĞLIKLI VE DİNÇ OLABİLMEMİZ İÇİN BU AYI İYİ DEĞERLENDİRİP VÜCUDUMUZA  TATİL VERMEMİZİN FAYDALI OLACAĞINI BUYURMUŞTUR. BU YÜZDEN BZİLERDE ORUÇ TUTARAK BU FIRSATI DEĞERLENDİRİRİZ.</a:t>
            </a:r>
          </a:p>
          <a:p>
            <a:endParaRPr lang="tr-TR" sz="2400" dirty="0">
              <a:solidFill>
                <a:schemeClr val="tx1">
                  <a:lumMod val="95000"/>
                  <a:lumOff val="5000"/>
                </a:schemeClr>
              </a:solidFill>
              <a:latin typeface="Footlight MT Light" pitchFamily="18" charset="0"/>
            </a:endParaRPr>
          </a:p>
          <a:p>
            <a:r>
              <a:rPr lang="tr-TR" sz="2400" b="1" dirty="0">
                <a:solidFill>
                  <a:schemeClr val="tx1">
                    <a:lumMod val="95000"/>
                    <a:lumOff val="5000"/>
                  </a:schemeClr>
                </a:solidFill>
                <a:latin typeface="Footlight MT Light" pitchFamily="18" charset="0"/>
              </a:rPr>
              <a:t>KELİME-İ ŞEHADET:</a:t>
            </a:r>
          </a:p>
          <a:p>
            <a:r>
              <a:rPr lang="tr-TR" dirty="0">
                <a:solidFill>
                  <a:schemeClr val="tx1">
                    <a:lumMod val="95000"/>
                    <a:lumOff val="5000"/>
                  </a:schemeClr>
                </a:solidFill>
                <a:latin typeface="Footlight MT Light" pitchFamily="18" charset="0"/>
              </a:rPr>
              <a:t>EŞHEDÜ ELLA İLAHE İLLLALLAH VE EŞHEDÜ ENNE MUHAMMEDEN ABDÜHÜ VE RASULÜH</a:t>
            </a:r>
          </a:p>
          <a:p>
            <a:r>
              <a:rPr lang="tr-TR" dirty="0">
                <a:solidFill>
                  <a:schemeClr val="tx1">
                    <a:lumMod val="95000"/>
                    <a:lumOff val="5000"/>
                  </a:schemeClr>
                </a:solidFill>
                <a:latin typeface="Footlight MT Light" pitchFamily="18" charset="0"/>
              </a:rPr>
              <a:t>BEN ŞEHADET EDERİM Kİ ALLAH’TAN BAŞKA İLAH YOKTUR. VE YİNE ŞEHADET EDERİM Kİ HZ. MUHAMMED ALLAH’IN KULU VE RASULÜDÜR(PEYGAMBERİDİR)</a:t>
            </a:r>
            <a:endParaRPr lang="tr-TR" dirty="0">
              <a:solidFill>
                <a:srgbClr val="7030A0"/>
              </a:solidFill>
              <a:latin typeface="Footlight MT Light"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etin kutusu"/>
          <p:cNvSpPr txBox="1"/>
          <p:nvPr/>
        </p:nvSpPr>
        <p:spPr>
          <a:xfrm>
            <a:off x="0" y="251520"/>
            <a:ext cx="6858000" cy="1569660"/>
          </a:xfrm>
          <a:prstGeom prst="rect">
            <a:avLst/>
          </a:prstGeom>
          <a:noFill/>
        </p:spPr>
        <p:txBody>
          <a:bodyPr wrap="square" rtlCol="0">
            <a:spAutoFit/>
          </a:bodyPr>
          <a:lstStyle/>
          <a:p>
            <a:r>
              <a:rPr lang="tr-TR" sz="2400" b="1" dirty="0">
                <a:solidFill>
                  <a:schemeClr val="tx1">
                    <a:lumMod val="95000"/>
                    <a:lumOff val="5000"/>
                  </a:schemeClr>
                </a:solidFill>
                <a:latin typeface="Footlight MT Light" pitchFamily="18" charset="0"/>
              </a:rPr>
              <a:t>İLMİHAL:  GUSÜL </a:t>
            </a:r>
          </a:p>
          <a:p>
            <a:r>
              <a:rPr lang="tr-TR" dirty="0">
                <a:solidFill>
                  <a:schemeClr val="tx1">
                    <a:lumMod val="95000"/>
                    <a:lumOff val="5000"/>
                  </a:schemeClr>
                </a:solidFill>
                <a:latin typeface="Footlight MT Light" pitchFamily="18" charset="0"/>
              </a:rPr>
              <a:t>BANYOYA GİRDİĞİMİZDE TÜM VÜCUDUMUZU YIKADIKTAN SONRA YAPMAMIZ GREKN İKİ İŞLEM DAHA VAR. BİRİ AĞZIMIZA SU VERİP BOŞALTMAK İKİNCİSİ DE BURNUMUZA SU VERİP BOŞALTMAK. BU SAYEDE BANYO YAPARAK ABDEST ALMIŞ OLURUZ.</a:t>
            </a:r>
          </a:p>
        </p:txBody>
      </p:sp>
      <p:pic>
        <p:nvPicPr>
          <p:cNvPr id="5122" name="Picture 2" descr="C:\Users\User\Downloads\WhatsApp Image 2023-03-28 at 13.39.37.jpeg"/>
          <p:cNvPicPr>
            <a:picLocks noChangeAspect="1" noChangeArrowheads="1"/>
          </p:cNvPicPr>
          <p:nvPr/>
        </p:nvPicPr>
        <p:blipFill>
          <a:blip r:embed="rId2" cstate="print"/>
          <a:srcRect/>
          <a:stretch>
            <a:fillRect/>
          </a:stretch>
        </p:blipFill>
        <p:spPr bwMode="auto">
          <a:xfrm>
            <a:off x="404664" y="4319464"/>
            <a:ext cx="3870885" cy="4824536"/>
          </a:xfrm>
          <a:prstGeom prst="rect">
            <a:avLst/>
          </a:prstGeom>
          <a:noFill/>
        </p:spPr>
      </p:pic>
      <p:sp>
        <p:nvSpPr>
          <p:cNvPr id="4" name="3 Metin kutusu"/>
          <p:cNvSpPr txBox="1"/>
          <p:nvPr/>
        </p:nvSpPr>
        <p:spPr>
          <a:xfrm>
            <a:off x="0" y="1907704"/>
            <a:ext cx="8424936" cy="2308324"/>
          </a:xfrm>
          <a:prstGeom prst="rect">
            <a:avLst/>
          </a:prstGeom>
          <a:noFill/>
        </p:spPr>
        <p:txBody>
          <a:bodyPr wrap="square" rtlCol="0">
            <a:spAutoFit/>
          </a:bodyPr>
          <a:lstStyle/>
          <a:p>
            <a:r>
              <a:rPr lang="tr-TR" sz="1600" dirty="0">
                <a:solidFill>
                  <a:schemeClr val="accent6">
                    <a:lumMod val="50000"/>
                  </a:schemeClr>
                </a:solidFill>
                <a:latin typeface="Century Gothic" pitchFamily="34" charset="0"/>
              </a:rPr>
              <a:t>Guslün farzı Üç müdür?</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Elbette bir canım, elbette bir canım.</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Gusül Almak Güç müdür?</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Kolaydır bir canım, kolaydır a canım.</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Ağza Üç Kere Dolu Dolu su vermek,</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Burna Üç Kere Dolu Dolu çekmek,</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Sonra da bütün vücudu yıkamak,</a:t>
            </a:r>
            <a:br>
              <a:rPr lang="tr-TR" sz="1600" dirty="0">
                <a:solidFill>
                  <a:schemeClr val="accent6">
                    <a:lumMod val="50000"/>
                  </a:schemeClr>
                </a:solidFill>
                <a:latin typeface="Century Gothic" pitchFamily="34" charset="0"/>
              </a:rPr>
            </a:br>
            <a:r>
              <a:rPr lang="tr-TR" sz="1600" dirty="0">
                <a:solidFill>
                  <a:schemeClr val="accent6">
                    <a:lumMod val="50000"/>
                  </a:schemeClr>
                </a:solidFill>
                <a:latin typeface="Century Gothic" pitchFamily="34" charset="0"/>
              </a:rPr>
              <a:t>İşte budur Temiz ve Huzurlu olmak,</a:t>
            </a:r>
          </a:p>
        </p:txBody>
      </p:sp>
      <p:pic>
        <p:nvPicPr>
          <p:cNvPr id="5123" name="Picture 3" descr="C:\Users\User\Downloads\bülten\Proyectos.jpg"/>
          <p:cNvPicPr>
            <a:picLocks noChangeAspect="1" noChangeArrowheads="1"/>
          </p:cNvPicPr>
          <p:nvPr/>
        </p:nvPicPr>
        <p:blipFill>
          <a:blip r:embed="rId3" cstate="print"/>
          <a:srcRect/>
          <a:stretch>
            <a:fillRect/>
          </a:stretch>
        </p:blipFill>
        <p:spPr bwMode="auto">
          <a:xfrm>
            <a:off x="3861048" y="1835696"/>
            <a:ext cx="2787959" cy="2531467"/>
          </a:xfrm>
          <a:prstGeom prst="rect">
            <a:avLst/>
          </a:prstGeom>
          <a:noFill/>
        </p:spPr>
      </p:pic>
    </p:spTree>
    <p:extLst>
      <p:ext uri="{BB962C8B-B14F-4D97-AF65-F5344CB8AC3E}">
        <p14:creationId xmlns:p14="http://schemas.microsoft.com/office/powerpoint/2010/main" val="3230517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C:\Users\User\Downloads\WhatsApp Image 2023-03-28 at 13.39.38.jpeg"/>
          <p:cNvPicPr>
            <a:picLocks noChangeAspect="1" noChangeArrowheads="1"/>
          </p:cNvPicPr>
          <p:nvPr/>
        </p:nvPicPr>
        <p:blipFill>
          <a:blip r:embed="rId2" cstate="print"/>
          <a:srcRect/>
          <a:stretch>
            <a:fillRect/>
          </a:stretch>
        </p:blipFill>
        <p:spPr bwMode="auto">
          <a:xfrm>
            <a:off x="692696" y="6084168"/>
            <a:ext cx="5184576" cy="3059832"/>
          </a:xfrm>
          <a:prstGeom prst="rect">
            <a:avLst/>
          </a:prstGeom>
          <a:noFill/>
        </p:spPr>
      </p:pic>
      <p:pic>
        <p:nvPicPr>
          <p:cNvPr id="7173" name="Picture 5" descr="C:\Users\User\Downloads\WhatsApp Image 2023-03-28 at 13.39.37 (1).jpeg"/>
          <p:cNvPicPr>
            <a:picLocks noChangeAspect="1" noChangeArrowheads="1"/>
          </p:cNvPicPr>
          <p:nvPr/>
        </p:nvPicPr>
        <p:blipFill>
          <a:blip r:embed="rId3" cstate="print"/>
          <a:srcRect/>
          <a:stretch>
            <a:fillRect/>
          </a:stretch>
        </p:blipFill>
        <p:spPr bwMode="auto">
          <a:xfrm>
            <a:off x="0" y="0"/>
            <a:ext cx="3844925" cy="3076575"/>
          </a:xfrm>
          <a:prstGeom prst="rect">
            <a:avLst/>
          </a:prstGeom>
          <a:noFill/>
        </p:spPr>
      </p:pic>
      <p:sp>
        <p:nvSpPr>
          <p:cNvPr id="2" name="1 Metin kutusu"/>
          <p:cNvSpPr txBox="1"/>
          <p:nvPr/>
        </p:nvSpPr>
        <p:spPr>
          <a:xfrm>
            <a:off x="980728" y="0"/>
            <a:ext cx="5245347" cy="646331"/>
          </a:xfrm>
          <a:prstGeom prst="rect">
            <a:avLst/>
          </a:prstGeom>
          <a:noFill/>
        </p:spPr>
        <p:txBody>
          <a:bodyPr wrap="none" rtlCol="0">
            <a:spAutoFit/>
          </a:bodyPr>
          <a:lstStyle/>
          <a:p>
            <a:r>
              <a:rPr lang="tr-TR" sz="3600" b="1" dirty="0">
                <a:solidFill>
                  <a:schemeClr val="accent5">
                    <a:lumMod val="75000"/>
                  </a:schemeClr>
                </a:solidFill>
                <a:latin typeface="Century Gothic" pitchFamily="34" charset="0"/>
              </a:rPr>
              <a:t>RAMAZAN GÜNLÜKLERİ</a:t>
            </a:r>
          </a:p>
        </p:txBody>
      </p:sp>
      <p:sp>
        <p:nvSpPr>
          <p:cNvPr id="4" name="3 Metin kutusu"/>
          <p:cNvSpPr txBox="1"/>
          <p:nvPr/>
        </p:nvSpPr>
        <p:spPr>
          <a:xfrm>
            <a:off x="3878288" y="827584"/>
            <a:ext cx="2979712" cy="2308324"/>
          </a:xfrm>
          <a:prstGeom prst="rect">
            <a:avLst/>
          </a:prstGeom>
          <a:noFill/>
        </p:spPr>
        <p:txBody>
          <a:bodyPr wrap="square" rtlCol="0">
            <a:spAutoFit/>
          </a:bodyPr>
          <a:lstStyle/>
          <a:p>
            <a:r>
              <a:rPr lang="tr-TR" b="1" dirty="0">
                <a:latin typeface="Century Gothic" pitchFamily="34" charset="0"/>
              </a:rPr>
              <a:t>RAMAZAN GELDİ HOŞGELDİ</a:t>
            </a:r>
          </a:p>
          <a:p>
            <a:r>
              <a:rPr lang="tr-TR" b="1" dirty="0">
                <a:latin typeface="Century Gothic" pitchFamily="34" charset="0"/>
              </a:rPr>
              <a:t>BEREKETİYLE GELDİ…</a:t>
            </a:r>
          </a:p>
          <a:p>
            <a:r>
              <a:rPr lang="tr-TR" b="1" dirty="0">
                <a:latin typeface="Century Gothic" pitchFamily="34" charset="0"/>
              </a:rPr>
              <a:t>RAMAZANDA NELER YAPILIR. İFTAR,SAHUR,MAHYA, TERAVİH, HİLAL NEDİR?  RESİMLERLE ÖĞRENDİK</a:t>
            </a:r>
            <a:r>
              <a:rPr lang="tr-TR" b="1" dirty="0">
                <a:latin typeface="Century Gothic" pitchFamily="34" charset="0"/>
                <a:sym typeface="Wingdings" pitchFamily="2" charset="2"/>
              </a:rPr>
              <a:t></a:t>
            </a:r>
            <a:endParaRPr lang="tr-TR" b="1" dirty="0">
              <a:latin typeface="Century Gothic" pitchFamily="34" charset="0"/>
            </a:endParaRPr>
          </a:p>
        </p:txBody>
      </p:sp>
      <p:pic>
        <p:nvPicPr>
          <p:cNvPr id="7174" name="Picture 6" descr="C:\Users\User\Downloads\WhatsApp Image 2023-03-28 at 13.39.37 (2).jpeg"/>
          <p:cNvPicPr>
            <a:picLocks noChangeAspect="1" noChangeArrowheads="1"/>
          </p:cNvPicPr>
          <p:nvPr/>
        </p:nvPicPr>
        <p:blipFill>
          <a:blip r:embed="rId4" cstate="print"/>
          <a:srcRect/>
          <a:stretch>
            <a:fillRect/>
          </a:stretch>
        </p:blipFill>
        <p:spPr bwMode="auto">
          <a:xfrm>
            <a:off x="0" y="3131840"/>
            <a:ext cx="3240360" cy="3240360"/>
          </a:xfrm>
          <a:prstGeom prst="rect">
            <a:avLst/>
          </a:prstGeom>
          <a:noFill/>
        </p:spPr>
      </p:pic>
      <p:pic>
        <p:nvPicPr>
          <p:cNvPr id="7175" name="Picture 7" descr="C:\Users\User\Downloads\WhatsApp Image 2023-03-28 at 13.39.38 (1).jpeg"/>
          <p:cNvPicPr>
            <a:picLocks noChangeAspect="1" noChangeArrowheads="1"/>
          </p:cNvPicPr>
          <p:nvPr/>
        </p:nvPicPr>
        <p:blipFill>
          <a:blip r:embed="rId5" cstate="print"/>
          <a:srcRect/>
          <a:stretch>
            <a:fillRect/>
          </a:stretch>
        </p:blipFill>
        <p:spPr bwMode="auto">
          <a:xfrm>
            <a:off x="3499110" y="3131840"/>
            <a:ext cx="3358890" cy="3168352"/>
          </a:xfrm>
          <a:prstGeom prst="rect">
            <a:avLst/>
          </a:prstGeom>
          <a:noFill/>
        </p:spPr>
      </p:pic>
    </p:spTree>
    <p:extLst>
      <p:ext uri="{BB962C8B-B14F-4D97-AF65-F5344CB8AC3E}">
        <p14:creationId xmlns:p14="http://schemas.microsoft.com/office/powerpoint/2010/main" val="32900802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descr="C:\Users\User\Downloads\bülten\indir (18).jpg"/>
          <p:cNvPicPr>
            <a:picLocks noChangeAspect="1" noChangeArrowheads="1"/>
          </p:cNvPicPr>
          <p:nvPr/>
        </p:nvPicPr>
        <p:blipFill>
          <a:blip r:embed="rId2" cstate="print"/>
          <a:srcRect/>
          <a:stretch>
            <a:fillRect/>
          </a:stretch>
        </p:blipFill>
        <p:spPr bwMode="auto">
          <a:xfrm>
            <a:off x="5373216" y="0"/>
            <a:ext cx="1004441" cy="1177621"/>
          </a:xfrm>
          <a:prstGeom prst="rect">
            <a:avLst/>
          </a:prstGeom>
          <a:noFill/>
        </p:spPr>
      </p:pic>
      <p:pic>
        <p:nvPicPr>
          <p:cNvPr id="15" name="Picture 9" descr="C:\Users\User\Downloads\bülten\indir (18).jpg"/>
          <p:cNvPicPr>
            <a:picLocks noChangeAspect="1" noChangeArrowheads="1"/>
          </p:cNvPicPr>
          <p:nvPr/>
        </p:nvPicPr>
        <p:blipFill>
          <a:blip r:embed="rId2" cstate="print"/>
          <a:srcRect/>
          <a:stretch>
            <a:fillRect/>
          </a:stretch>
        </p:blipFill>
        <p:spPr bwMode="auto">
          <a:xfrm>
            <a:off x="0" y="323528"/>
            <a:ext cx="1004441" cy="1177621"/>
          </a:xfrm>
          <a:prstGeom prst="rect">
            <a:avLst/>
          </a:prstGeom>
          <a:noFill/>
        </p:spPr>
      </p:pic>
      <p:pic>
        <p:nvPicPr>
          <p:cNvPr id="16" name="Picture 9" descr="C:\Users\User\Downloads\bülten\indir (18).jpg"/>
          <p:cNvPicPr>
            <a:picLocks noChangeAspect="1" noChangeArrowheads="1"/>
          </p:cNvPicPr>
          <p:nvPr/>
        </p:nvPicPr>
        <p:blipFill>
          <a:blip r:embed="rId2" cstate="print"/>
          <a:srcRect/>
          <a:stretch>
            <a:fillRect/>
          </a:stretch>
        </p:blipFill>
        <p:spPr bwMode="auto">
          <a:xfrm>
            <a:off x="3933056" y="7668344"/>
            <a:ext cx="1004441" cy="1177621"/>
          </a:xfrm>
          <a:prstGeom prst="rect">
            <a:avLst/>
          </a:prstGeom>
          <a:noFill/>
        </p:spPr>
      </p:pic>
      <p:pic>
        <p:nvPicPr>
          <p:cNvPr id="17" name="Picture 9" descr="C:\Users\User\Downloads\bülten\indir (18).jpg"/>
          <p:cNvPicPr>
            <a:picLocks noChangeAspect="1" noChangeArrowheads="1"/>
          </p:cNvPicPr>
          <p:nvPr/>
        </p:nvPicPr>
        <p:blipFill>
          <a:blip r:embed="rId2" cstate="print"/>
          <a:srcRect/>
          <a:stretch>
            <a:fillRect/>
          </a:stretch>
        </p:blipFill>
        <p:spPr bwMode="auto">
          <a:xfrm>
            <a:off x="0" y="6228184"/>
            <a:ext cx="1004441" cy="1177621"/>
          </a:xfrm>
          <a:prstGeom prst="rect">
            <a:avLst/>
          </a:prstGeom>
          <a:noFill/>
        </p:spPr>
      </p:pic>
      <p:sp>
        <p:nvSpPr>
          <p:cNvPr id="3" name="2 Metin kutusu"/>
          <p:cNvSpPr txBox="1"/>
          <p:nvPr/>
        </p:nvSpPr>
        <p:spPr>
          <a:xfrm>
            <a:off x="1268760" y="0"/>
            <a:ext cx="4357283" cy="461665"/>
          </a:xfrm>
          <a:prstGeom prst="rect">
            <a:avLst/>
          </a:prstGeom>
          <a:noFill/>
        </p:spPr>
        <p:txBody>
          <a:bodyPr wrap="none" rtlCol="0">
            <a:spAutoFit/>
          </a:bodyPr>
          <a:lstStyle/>
          <a:p>
            <a:r>
              <a:rPr lang="tr-TR" sz="2400" b="1" dirty="0">
                <a:latin typeface="Century Gothic" pitchFamily="34" charset="0"/>
              </a:rPr>
              <a:t>ADAPLARIMIZ-DEĞERLERİMİZ</a:t>
            </a:r>
          </a:p>
        </p:txBody>
      </p:sp>
      <p:sp>
        <p:nvSpPr>
          <p:cNvPr id="5" name="4 Metin kutusu"/>
          <p:cNvSpPr txBox="1"/>
          <p:nvPr/>
        </p:nvSpPr>
        <p:spPr>
          <a:xfrm>
            <a:off x="692696" y="467544"/>
            <a:ext cx="6165304" cy="1200329"/>
          </a:xfrm>
          <a:prstGeom prst="rect">
            <a:avLst/>
          </a:prstGeom>
          <a:noFill/>
        </p:spPr>
        <p:txBody>
          <a:bodyPr wrap="square" rtlCol="0">
            <a:spAutoFit/>
          </a:bodyPr>
          <a:lstStyle/>
          <a:p>
            <a:r>
              <a:rPr lang="tr-TR" sz="2400" dirty="0"/>
              <a:t>KENDİ EŞYALARIMI-KIYAFTLERİMİ TOPLAYABİLİRİM. İŞ BÖLÜMÜ YAPARAK ANNEME VE BABAMA YARDIMCI OLURUM</a:t>
            </a:r>
          </a:p>
        </p:txBody>
      </p:sp>
      <p:pic>
        <p:nvPicPr>
          <p:cNvPr id="6150" name="Picture 6" descr="C:\Users\User\Downloads\WhatsApp Image 2023-03-28 at 13.37.24.jpeg"/>
          <p:cNvPicPr>
            <a:picLocks noChangeAspect="1" noChangeArrowheads="1"/>
          </p:cNvPicPr>
          <p:nvPr/>
        </p:nvPicPr>
        <p:blipFill>
          <a:blip r:embed="rId3" cstate="print"/>
          <a:srcRect/>
          <a:stretch>
            <a:fillRect/>
          </a:stretch>
        </p:blipFill>
        <p:spPr bwMode="auto">
          <a:xfrm>
            <a:off x="764704" y="1691680"/>
            <a:ext cx="5548286" cy="4838105"/>
          </a:xfrm>
          <a:prstGeom prst="rect">
            <a:avLst/>
          </a:prstGeom>
          <a:noFill/>
        </p:spPr>
      </p:pic>
      <p:sp>
        <p:nvSpPr>
          <p:cNvPr id="12" name="11 Metin kutusu"/>
          <p:cNvSpPr txBox="1"/>
          <p:nvPr/>
        </p:nvSpPr>
        <p:spPr>
          <a:xfrm>
            <a:off x="260648" y="6876256"/>
            <a:ext cx="5544616" cy="461665"/>
          </a:xfrm>
          <a:prstGeom prst="rect">
            <a:avLst/>
          </a:prstGeom>
          <a:noFill/>
        </p:spPr>
        <p:txBody>
          <a:bodyPr wrap="square" rtlCol="0">
            <a:spAutoFit/>
          </a:bodyPr>
          <a:lstStyle/>
          <a:p>
            <a:r>
              <a:rPr lang="tr-TR" sz="2400" dirty="0">
                <a:solidFill>
                  <a:schemeClr val="tx2">
                    <a:lumMod val="75000"/>
                  </a:schemeClr>
                </a:solidFill>
                <a:latin typeface="Footlight MT Light" pitchFamily="18" charset="0"/>
              </a:rPr>
              <a:t>ŞARKILARIMIZ-İLAHİLERİMİZ</a:t>
            </a:r>
          </a:p>
        </p:txBody>
      </p:sp>
      <p:sp>
        <p:nvSpPr>
          <p:cNvPr id="13" name="12 Dikdörtgen"/>
          <p:cNvSpPr/>
          <p:nvPr/>
        </p:nvSpPr>
        <p:spPr>
          <a:xfrm>
            <a:off x="260648" y="7380312"/>
            <a:ext cx="5904656" cy="1477328"/>
          </a:xfrm>
          <a:prstGeom prst="rect">
            <a:avLst/>
          </a:prstGeom>
        </p:spPr>
        <p:txBody>
          <a:bodyPr wrap="square">
            <a:spAutoFit/>
          </a:bodyPr>
          <a:lstStyle/>
          <a:p>
            <a:r>
              <a:rPr lang="tr-TR" dirty="0">
                <a:solidFill>
                  <a:schemeClr val="tx2">
                    <a:lumMod val="75000"/>
                  </a:schemeClr>
                </a:solidFill>
                <a:latin typeface="Footlight MT Light" pitchFamily="18" charset="0"/>
              </a:rPr>
              <a:t>**PATİLİ-RAMAZAN BAYRAMIU</a:t>
            </a:r>
          </a:p>
          <a:p>
            <a:endParaRPr lang="tr-TR" dirty="0">
              <a:solidFill>
                <a:schemeClr val="tx2">
                  <a:lumMod val="75000"/>
                </a:schemeClr>
              </a:solidFill>
              <a:latin typeface="Footlight MT Light" pitchFamily="18" charset="0"/>
            </a:endParaRPr>
          </a:p>
          <a:p>
            <a:r>
              <a:rPr lang="tr-TR" dirty="0">
                <a:solidFill>
                  <a:schemeClr val="tx2">
                    <a:lumMod val="75000"/>
                  </a:schemeClr>
                </a:solidFill>
                <a:latin typeface="Footlight MT Light" pitchFamily="18" charset="0"/>
              </a:rPr>
              <a:t>**PATİLİ-İFTAR VE SAHUR  </a:t>
            </a:r>
          </a:p>
          <a:p>
            <a:endParaRPr lang="tr-TR" dirty="0">
              <a:solidFill>
                <a:schemeClr val="tx2">
                  <a:lumMod val="75000"/>
                </a:schemeClr>
              </a:solidFill>
              <a:latin typeface="Footlight MT Light" pitchFamily="18" charset="0"/>
            </a:endParaRPr>
          </a:p>
          <a:p>
            <a:r>
              <a:rPr lang="tr-TR" dirty="0">
                <a:solidFill>
                  <a:schemeClr val="tx2">
                    <a:lumMod val="75000"/>
                  </a:schemeClr>
                </a:solidFill>
                <a:latin typeface="Footlight MT Light" pitchFamily="18" charset="0"/>
              </a:rPr>
              <a:t>**ELLERİM KÜÇÜK DAHA</a:t>
            </a:r>
          </a:p>
        </p:txBody>
      </p:sp>
    </p:spTree>
    <p:extLst>
      <p:ext uri="{BB962C8B-B14F-4D97-AF65-F5344CB8AC3E}">
        <p14:creationId xmlns:p14="http://schemas.microsoft.com/office/powerpoint/2010/main" val="26036208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Users\User\Downloads\bülten\Paper.jpg"/>
          <p:cNvPicPr>
            <a:picLocks noChangeAspect="1" noChangeArrowheads="1"/>
          </p:cNvPicPr>
          <p:nvPr/>
        </p:nvPicPr>
        <p:blipFill>
          <a:blip r:embed="rId2" cstate="print"/>
          <a:srcRect/>
          <a:stretch>
            <a:fillRect/>
          </a:stretch>
        </p:blipFill>
        <p:spPr bwMode="auto">
          <a:xfrm>
            <a:off x="0" y="0"/>
            <a:ext cx="6858000" cy="9144000"/>
          </a:xfrm>
          <a:prstGeom prst="rect">
            <a:avLst/>
          </a:prstGeom>
          <a:noFill/>
        </p:spPr>
      </p:pic>
      <p:sp>
        <p:nvSpPr>
          <p:cNvPr id="7" name="6 Metin kutusu"/>
          <p:cNvSpPr txBox="1"/>
          <p:nvPr/>
        </p:nvSpPr>
        <p:spPr>
          <a:xfrm>
            <a:off x="1097360" y="323528"/>
            <a:ext cx="5760640" cy="646331"/>
          </a:xfrm>
          <a:prstGeom prst="rect">
            <a:avLst/>
          </a:prstGeom>
          <a:noFill/>
        </p:spPr>
        <p:txBody>
          <a:bodyPr wrap="square" rtlCol="0">
            <a:spAutoFit/>
          </a:bodyPr>
          <a:lstStyle/>
          <a:p>
            <a:r>
              <a:rPr lang="tr-TR" sz="3600" dirty="0">
                <a:latin typeface="Georgia" pitchFamily="18" charset="0"/>
              </a:rPr>
              <a:t>HADİS-İ ŞERİFLER</a:t>
            </a:r>
          </a:p>
        </p:txBody>
      </p:sp>
      <p:sp>
        <p:nvSpPr>
          <p:cNvPr id="8" name="7 Metin kutusu"/>
          <p:cNvSpPr txBox="1"/>
          <p:nvPr/>
        </p:nvSpPr>
        <p:spPr>
          <a:xfrm>
            <a:off x="260649" y="1043608"/>
            <a:ext cx="6597351" cy="646331"/>
          </a:xfrm>
          <a:prstGeom prst="rect">
            <a:avLst/>
          </a:prstGeom>
          <a:noFill/>
        </p:spPr>
        <p:txBody>
          <a:bodyPr wrap="square" rtlCol="0">
            <a:spAutoFit/>
          </a:bodyPr>
          <a:lstStyle/>
          <a:p>
            <a:r>
              <a:rPr lang="tr-TR" dirty="0">
                <a:solidFill>
                  <a:srgbClr val="CC0066"/>
                </a:solidFill>
                <a:latin typeface="Comic Sans MS" pitchFamily="66" charset="0"/>
              </a:rPr>
              <a:t>SİZE ZİYARETÇİ GELDİĞİNDE ONA İKRAMDA BULUNUNUZ</a:t>
            </a:r>
          </a:p>
        </p:txBody>
      </p:sp>
      <p:sp>
        <p:nvSpPr>
          <p:cNvPr id="9" name="8 Metin kutusu"/>
          <p:cNvSpPr txBox="1"/>
          <p:nvPr/>
        </p:nvSpPr>
        <p:spPr>
          <a:xfrm>
            <a:off x="620688" y="1835696"/>
            <a:ext cx="6237312" cy="646331"/>
          </a:xfrm>
          <a:prstGeom prst="rect">
            <a:avLst/>
          </a:prstGeom>
          <a:noFill/>
        </p:spPr>
        <p:txBody>
          <a:bodyPr wrap="square" rtlCol="0">
            <a:spAutoFit/>
          </a:bodyPr>
          <a:lstStyle/>
          <a:p>
            <a:r>
              <a:rPr lang="tr-TR" dirty="0">
                <a:latin typeface="Comic Sans MS" pitchFamily="66" charset="0"/>
              </a:rPr>
              <a:t>AKIP GİDEN NEHİR KENARINDA OLSANIZ BİLE SUYU İSRAF ETMEYİNİZ</a:t>
            </a:r>
          </a:p>
        </p:txBody>
      </p:sp>
      <p:sp>
        <p:nvSpPr>
          <p:cNvPr id="10" name="9 Metin kutusu"/>
          <p:cNvSpPr txBox="1"/>
          <p:nvPr/>
        </p:nvSpPr>
        <p:spPr>
          <a:xfrm>
            <a:off x="404664" y="2699792"/>
            <a:ext cx="5544616" cy="1200329"/>
          </a:xfrm>
          <a:prstGeom prst="rect">
            <a:avLst/>
          </a:prstGeom>
          <a:noFill/>
        </p:spPr>
        <p:txBody>
          <a:bodyPr wrap="square" rtlCol="0">
            <a:spAutoFit/>
          </a:bodyPr>
          <a:lstStyle/>
          <a:p>
            <a:r>
              <a:rPr lang="tr-TR" dirty="0">
                <a:solidFill>
                  <a:srgbClr val="CC0066"/>
                </a:solidFill>
                <a:latin typeface="Comic Sans MS" pitchFamily="66" charset="0"/>
              </a:rPr>
              <a:t>İKİ MÜSLÜMAN KARŞILAŞTIKLARINDA EL SIKIŞIRLARSA,BİRBİRLERİNDEN AYRILMADAN ÖNCE GÜNAHLARI BAĞIŞLANIR (HATALARI BAĞIŞLANIR)</a:t>
            </a:r>
          </a:p>
        </p:txBody>
      </p:sp>
      <p:sp>
        <p:nvSpPr>
          <p:cNvPr id="11" name="10 Metin kutusu"/>
          <p:cNvSpPr txBox="1"/>
          <p:nvPr/>
        </p:nvSpPr>
        <p:spPr>
          <a:xfrm>
            <a:off x="809328" y="4139952"/>
            <a:ext cx="6048672" cy="923330"/>
          </a:xfrm>
          <a:prstGeom prst="rect">
            <a:avLst/>
          </a:prstGeom>
          <a:noFill/>
        </p:spPr>
        <p:txBody>
          <a:bodyPr wrap="square" rtlCol="0">
            <a:spAutoFit/>
          </a:bodyPr>
          <a:lstStyle/>
          <a:p>
            <a:r>
              <a:rPr lang="tr-TR" dirty="0">
                <a:latin typeface="Comic Sans MS" pitchFamily="66" charset="0"/>
              </a:rPr>
              <a:t>HERHANGİ BİRİNİZ İFTAR ETMEK  İSTEDİĞİ ZAMAN ORUCUNU HURMA İLE AÇSIN. YOKSA SU İLE İFTAR ETSİN.</a:t>
            </a:r>
          </a:p>
        </p:txBody>
      </p:sp>
      <p:pic>
        <p:nvPicPr>
          <p:cNvPr id="8194" name="Picture 2" descr="C:\Users\User\Downloads\WhatsApp Image 2023-03-28 at 13.39.35.jpeg"/>
          <p:cNvPicPr>
            <a:picLocks noChangeAspect="1" noChangeArrowheads="1"/>
          </p:cNvPicPr>
          <p:nvPr/>
        </p:nvPicPr>
        <p:blipFill>
          <a:blip r:embed="rId3" cstate="print"/>
          <a:srcRect/>
          <a:stretch>
            <a:fillRect/>
          </a:stretch>
        </p:blipFill>
        <p:spPr bwMode="auto">
          <a:xfrm>
            <a:off x="0" y="5220072"/>
            <a:ext cx="4104456" cy="3923928"/>
          </a:xfrm>
          <a:prstGeom prst="rect">
            <a:avLst/>
          </a:prstGeom>
          <a:noFill/>
        </p:spPr>
      </p:pic>
      <p:sp>
        <p:nvSpPr>
          <p:cNvPr id="13" name="12 Metin kutusu"/>
          <p:cNvSpPr txBox="1"/>
          <p:nvPr/>
        </p:nvSpPr>
        <p:spPr>
          <a:xfrm>
            <a:off x="4077072" y="6156176"/>
            <a:ext cx="2592288" cy="646331"/>
          </a:xfrm>
          <a:prstGeom prst="rect">
            <a:avLst/>
          </a:prstGeom>
          <a:noFill/>
        </p:spPr>
        <p:txBody>
          <a:bodyPr wrap="square" rtlCol="0">
            <a:spAutoFit/>
          </a:bodyPr>
          <a:lstStyle/>
          <a:p>
            <a:r>
              <a:rPr lang="tr-TR" dirty="0">
                <a:latin typeface="Comic Sans MS" pitchFamily="66" charset="0"/>
              </a:rPr>
              <a:t>HADİS YOLCUSU KALMASIIN. </a:t>
            </a:r>
            <a:r>
              <a:rPr lang="tr-TR" dirty="0">
                <a:latin typeface="Comic Sans MS" pitchFamily="66" charset="0"/>
                <a:sym typeface="Wingdings" pitchFamily="2" charset="2"/>
              </a:rPr>
              <a:t></a:t>
            </a:r>
            <a:endParaRPr lang="tr-TR" dirty="0">
              <a:latin typeface="Comic Sans MS" pitchFamily="66" charset="0"/>
            </a:endParaRPr>
          </a:p>
        </p:txBody>
      </p:sp>
    </p:spTree>
    <p:extLst>
      <p:ext uri="{BB962C8B-B14F-4D97-AF65-F5344CB8AC3E}">
        <p14:creationId xmlns:p14="http://schemas.microsoft.com/office/powerpoint/2010/main" val="41511250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descr="C:\Users\User\Downloads\bülten\KİTAP\wi_800 (2).jpg"/>
          <p:cNvPicPr>
            <a:picLocks noChangeAspect="1" noChangeArrowheads="1"/>
          </p:cNvPicPr>
          <p:nvPr/>
        </p:nvPicPr>
        <p:blipFill>
          <a:blip r:embed="rId2" cstate="print"/>
          <a:srcRect/>
          <a:stretch>
            <a:fillRect/>
          </a:stretch>
        </p:blipFill>
        <p:spPr bwMode="auto">
          <a:xfrm>
            <a:off x="3717032" y="2771800"/>
            <a:ext cx="2425972" cy="3384376"/>
          </a:xfrm>
          <a:prstGeom prst="rect">
            <a:avLst/>
          </a:prstGeom>
          <a:noFill/>
        </p:spPr>
      </p:pic>
      <p:pic>
        <p:nvPicPr>
          <p:cNvPr id="9222" name="Picture 6" descr="C:\Users\User\Downloads\bülten\KİTAP\wi_800.jpg"/>
          <p:cNvPicPr>
            <a:picLocks noChangeAspect="1" noChangeArrowheads="1"/>
          </p:cNvPicPr>
          <p:nvPr/>
        </p:nvPicPr>
        <p:blipFill>
          <a:blip r:embed="rId3" cstate="print"/>
          <a:srcRect/>
          <a:stretch>
            <a:fillRect/>
          </a:stretch>
        </p:blipFill>
        <p:spPr bwMode="auto">
          <a:xfrm>
            <a:off x="3212976" y="6208118"/>
            <a:ext cx="3355851" cy="2935882"/>
          </a:xfrm>
          <a:prstGeom prst="rect">
            <a:avLst/>
          </a:prstGeom>
          <a:noFill/>
        </p:spPr>
      </p:pic>
      <p:sp>
        <p:nvSpPr>
          <p:cNvPr id="7" name="6 Metin kutusu"/>
          <p:cNvSpPr txBox="1"/>
          <p:nvPr/>
        </p:nvSpPr>
        <p:spPr>
          <a:xfrm>
            <a:off x="1052736" y="179512"/>
            <a:ext cx="5544616" cy="523220"/>
          </a:xfrm>
          <a:prstGeom prst="rect">
            <a:avLst/>
          </a:prstGeom>
          <a:noFill/>
        </p:spPr>
        <p:txBody>
          <a:bodyPr wrap="square" rtlCol="0">
            <a:spAutoFit/>
          </a:bodyPr>
          <a:lstStyle/>
          <a:p>
            <a:r>
              <a:rPr lang="tr-TR" sz="2800" dirty="0">
                <a:solidFill>
                  <a:srgbClr val="660066"/>
                </a:solidFill>
                <a:latin typeface="Footlight MT Light" pitchFamily="18" charset="0"/>
              </a:rPr>
              <a:t>OKUNAN KİTAPLARIMIZ</a:t>
            </a:r>
          </a:p>
        </p:txBody>
      </p:sp>
      <p:pic>
        <p:nvPicPr>
          <p:cNvPr id="9218" name="Picture 2" descr="C:\Users\User\Downloads\bülten\KİTAP\0001929627001-1.jpg"/>
          <p:cNvPicPr>
            <a:picLocks noChangeAspect="1" noChangeArrowheads="1"/>
          </p:cNvPicPr>
          <p:nvPr/>
        </p:nvPicPr>
        <p:blipFill>
          <a:blip r:embed="rId4" cstate="print"/>
          <a:srcRect/>
          <a:stretch>
            <a:fillRect/>
          </a:stretch>
        </p:blipFill>
        <p:spPr bwMode="auto">
          <a:xfrm>
            <a:off x="0" y="755576"/>
            <a:ext cx="2924944" cy="3312368"/>
          </a:xfrm>
          <a:prstGeom prst="rect">
            <a:avLst/>
          </a:prstGeom>
          <a:noFill/>
        </p:spPr>
      </p:pic>
      <p:pic>
        <p:nvPicPr>
          <p:cNvPr id="9219" name="Picture 3" descr="C:\Users\User\Downloads\bülten\KİTAP\hqdefault.jpg"/>
          <p:cNvPicPr>
            <a:picLocks noChangeAspect="1" noChangeArrowheads="1"/>
          </p:cNvPicPr>
          <p:nvPr/>
        </p:nvPicPr>
        <p:blipFill>
          <a:blip r:embed="rId5" cstate="print"/>
          <a:srcRect/>
          <a:stretch>
            <a:fillRect/>
          </a:stretch>
        </p:blipFill>
        <p:spPr bwMode="auto">
          <a:xfrm>
            <a:off x="3284984" y="755576"/>
            <a:ext cx="2952328" cy="2376264"/>
          </a:xfrm>
          <a:prstGeom prst="rect">
            <a:avLst/>
          </a:prstGeom>
          <a:noFill/>
        </p:spPr>
      </p:pic>
      <p:pic>
        <p:nvPicPr>
          <p:cNvPr id="9220" name="Picture 4" descr="C:\Users\User\Downloads\bülten\KİTAP\wi_800 (1).jpg"/>
          <p:cNvPicPr>
            <a:picLocks noChangeAspect="1" noChangeArrowheads="1"/>
          </p:cNvPicPr>
          <p:nvPr/>
        </p:nvPicPr>
        <p:blipFill>
          <a:blip r:embed="rId6" cstate="print"/>
          <a:srcRect/>
          <a:stretch>
            <a:fillRect/>
          </a:stretch>
        </p:blipFill>
        <p:spPr bwMode="auto">
          <a:xfrm>
            <a:off x="0" y="4644008"/>
            <a:ext cx="2993604" cy="3240360"/>
          </a:xfrm>
          <a:prstGeom prst="rect">
            <a:avLst/>
          </a:prstGeom>
          <a:noFill/>
        </p:spPr>
      </p:pic>
    </p:spTree>
    <p:extLst>
      <p:ext uri="{BB962C8B-B14F-4D97-AF65-F5344CB8AC3E}">
        <p14:creationId xmlns:p14="http://schemas.microsoft.com/office/powerpoint/2010/main" val="2482623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cikartmalar-floral-pattern-sinir-cerceve.jpg.jpg"/>
          <p:cNvPicPr>
            <a:picLocks noChangeAspect="1"/>
          </p:cNvPicPr>
          <p:nvPr/>
        </p:nvPicPr>
        <p:blipFill>
          <a:blip r:embed="rId2"/>
          <a:stretch>
            <a:fillRect/>
          </a:stretch>
        </p:blipFill>
        <p:spPr>
          <a:xfrm>
            <a:off x="-37175" y="-68249"/>
            <a:ext cx="6858000" cy="9144000"/>
          </a:xfrm>
          <a:prstGeom prst="rect">
            <a:avLst/>
          </a:prstGeom>
        </p:spPr>
      </p:pic>
      <p:sp>
        <p:nvSpPr>
          <p:cNvPr id="3" name="2 Başlık"/>
          <p:cNvSpPr>
            <a:spLocks noGrp="1"/>
          </p:cNvSpPr>
          <p:nvPr>
            <p:ph type="title"/>
          </p:nvPr>
        </p:nvSpPr>
        <p:spPr>
          <a:xfrm>
            <a:off x="342900" y="760917"/>
            <a:ext cx="6172200" cy="571504"/>
          </a:xfrm>
        </p:spPr>
        <p:txBody>
          <a:bodyPr>
            <a:normAutofit/>
          </a:bodyPr>
          <a:lstStyle/>
          <a:p>
            <a:r>
              <a:rPr lang="tr-TR" sz="1800" dirty="0">
                <a:latin typeface="Arial Black" pitchFamily="34" charset="0"/>
              </a:rPr>
              <a:t>OKUL PROJELERİMİZ</a:t>
            </a:r>
          </a:p>
        </p:txBody>
      </p:sp>
      <p:pic>
        <p:nvPicPr>
          <p:cNvPr id="8" name="7 Resim"/>
          <p:cNvPicPr>
            <a:picLocks noChangeAspect="1"/>
          </p:cNvPicPr>
          <p:nvPr/>
        </p:nvPicPr>
        <p:blipFill>
          <a:blip r:embed="rId3"/>
          <a:srcRect/>
          <a:stretch/>
        </p:blipFill>
        <p:spPr>
          <a:xfrm>
            <a:off x="3446954" y="5265547"/>
            <a:ext cx="2193655" cy="1398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Metin kutusu 4">
            <a:extLst>
              <a:ext uri="{FF2B5EF4-FFF2-40B4-BE49-F238E27FC236}">
                <a16:creationId xmlns:a16="http://schemas.microsoft.com/office/drawing/2014/main" id="{134BF3F1-1CC9-EDB3-2462-241EED5DF919}"/>
              </a:ext>
            </a:extLst>
          </p:cNvPr>
          <p:cNvSpPr txBox="1"/>
          <p:nvPr/>
        </p:nvSpPr>
        <p:spPr>
          <a:xfrm>
            <a:off x="1260453" y="1589881"/>
            <a:ext cx="1828800" cy="1828800"/>
          </a:xfrm>
          <a:prstGeom prst="rect">
            <a:avLst/>
          </a:prstGeom>
          <a:noFill/>
        </p:spPr>
        <p:txBody>
          <a:bodyPr wrap="square" rtlCol="0">
            <a:spAutoFit/>
          </a:bodyPr>
          <a:lstStyle/>
          <a:p>
            <a:pPr algn="l"/>
            <a:endParaRPr lang="tr-TR" dirty="0"/>
          </a:p>
        </p:txBody>
      </p:sp>
      <p:sp>
        <p:nvSpPr>
          <p:cNvPr id="13" name="6 Metin kutusu">
            <a:extLst>
              <a:ext uri="{FF2B5EF4-FFF2-40B4-BE49-F238E27FC236}">
                <a16:creationId xmlns:a16="http://schemas.microsoft.com/office/drawing/2014/main" id="{DBE16D21-AD3C-82E2-EBE0-776F3DE16F1B}"/>
              </a:ext>
            </a:extLst>
          </p:cNvPr>
          <p:cNvSpPr txBox="1"/>
          <p:nvPr/>
        </p:nvSpPr>
        <p:spPr>
          <a:xfrm>
            <a:off x="864878" y="1453701"/>
            <a:ext cx="1946441" cy="1785104"/>
          </a:xfrm>
          <a:prstGeom prst="rect">
            <a:avLst/>
          </a:prstGeom>
          <a:noFill/>
        </p:spPr>
        <p:txBody>
          <a:bodyPr wrap="square" rtlCol="0">
            <a:spAutoFit/>
          </a:bodyPr>
          <a:lstStyle/>
          <a:p>
            <a:r>
              <a:rPr lang="tr-TR" sz="1400" dirty="0">
                <a:latin typeface="Arial Black" pitchFamily="34" charset="0"/>
              </a:rPr>
              <a:t>      ECO OKUL</a:t>
            </a:r>
          </a:p>
          <a:p>
            <a:r>
              <a:rPr lang="tr-TR" sz="1200" b="1" dirty="0"/>
              <a:t>Bu ay </a:t>
            </a:r>
            <a:r>
              <a:rPr lang="tr-TR" sz="1200" b="1" dirty="0" err="1"/>
              <a:t>eco</a:t>
            </a:r>
            <a:r>
              <a:rPr lang="tr-TR" sz="1200" b="1" dirty="0"/>
              <a:t> okul projemizi </a:t>
            </a:r>
            <a:r>
              <a:rPr lang="tr-TR" sz="1200" b="1"/>
              <a:t>de  buz </a:t>
            </a:r>
            <a:r>
              <a:rPr lang="tr-TR" sz="1200" b="1" dirty="0"/>
              <a:t>parçası arayan penguen çalışmasını artık materyallerden yaptık okulun panosunda sergiledik inceleyerek üzerlerinde sohbet ettik.</a:t>
            </a:r>
          </a:p>
          <a:p>
            <a:r>
              <a:rPr lang="tr-TR" sz="1200" b="1" dirty="0"/>
              <a:t>   </a:t>
            </a:r>
          </a:p>
        </p:txBody>
      </p:sp>
      <p:sp>
        <p:nvSpPr>
          <p:cNvPr id="7" name="8 Metin kutusu">
            <a:extLst>
              <a:ext uri="{FF2B5EF4-FFF2-40B4-BE49-F238E27FC236}">
                <a16:creationId xmlns:a16="http://schemas.microsoft.com/office/drawing/2014/main" id="{0F31B43F-848D-D42B-ED79-49E4A8F511B3}"/>
              </a:ext>
            </a:extLst>
          </p:cNvPr>
          <p:cNvSpPr txBox="1"/>
          <p:nvPr/>
        </p:nvSpPr>
        <p:spPr>
          <a:xfrm>
            <a:off x="2882652" y="3849542"/>
            <a:ext cx="2867656" cy="1600438"/>
          </a:xfrm>
          <a:prstGeom prst="rect">
            <a:avLst/>
          </a:prstGeom>
          <a:noFill/>
        </p:spPr>
        <p:txBody>
          <a:bodyPr wrap="square" rtlCol="0">
            <a:spAutoFit/>
          </a:bodyPr>
          <a:lstStyle/>
          <a:p>
            <a:r>
              <a:rPr lang="tr-TR" sz="1400" dirty="0">
                <a:solidFill>
                  <a:srgbClr val="006600"/>
                </a:solidFill>
                <a:latin typeface="Arial Black" pitchFamily="34" charset="0"/>
              </a:rPr>
              <a:t>OKULLARDA ORMAN</a:t>
            </a:r>
          </a:p>
          <a:p>
            <a:r>
              <a:rPr lang="tr-TR" sz="1400" b="1" dirty="0">
                <a:solidFill>
                  <a:srgbClr val="006600"/>
                </a:solidFill>
              </a:rPr>
              <a:t>Okullarda orman kapsamında artık materyalleri kullanarak bir şey tasarlamalarını ailelerden istedik harika materyallerimizi okulun panosunda sergiledik😊</a:t>
            </a:r>
          </a:p>
          <a:p>
            <a:endParaRPr lang="tr-TR" sz="1400" dirty="0">
              <a:latin typeface="Arial Black" pitchFamily="34" charset="0"/>
            </a:endParaRPr>
          </a:p>
        </p:txBody>
      </p:sp>
      <p:sp>
        <p:nvSpPr>
          <p:cNvPr id="4" name="9 Metin kutusu">
            <a:extLst>
              <a:ext uri="{FF2B5EF4-FFF2-40B4-BE49-F238E27FC236}">
                <a16:creationId xmlns:a16="http://schemas.microsoft.com/office/drawing/2014/main" id="{B90350F0-FC3E-564C-ACF5-8571234B611B}"/>
              </a:ext>
            </a:extLst>
          </p:cNvPr>
          <p:cNvSpPr txBox="1"/>
          <p:nvPr/>
        </p:nvSpPr>
        <p:spPr>
          <a:xfrm>
            <a:off x="983392" y="5755926"/>
            <a:ext cx="2174434" cy="1938992"/>
          </a:xfrm>
          <a:prstGeom prst="rect">
            <a:avLst/>
          </a:prstGeom>
          <a:noFill/>
        </p:spPr>
        <p:txBody>
          <a:bodyPr wrap="square" rtlCol="0">
            <a:spAutoFit/>
          </a:bodyPr>
          <a:lstStyle/>
          <a:p>
            <a:r>
              <a:rPr lang="tr-TR" sz="1000" dirty="0">
                <a:latin typeface="Arial Black" pitchFamily="34" charset="0"/>
              </a:rPr>
              <a:t>BESLENME DOSTU               </a:t>
            </a:r>
            <a:r>
              <a:rPr lang="tr-TR" sz="1000" dirty="0" err="1">
                <a:latin typeface="Arial Black" pitchFamily="34" charset="0"/>
              </a:rPr>
              <a:t>OKULBeslenme</a:t>
            </a:r>
            <a:r>
              <a:rPr lang="tr-TR" sz="1000" dirty="0">
                <a:latin typeface="Arial Black" pitchFamily="34" charset="0"/>
              </a:rPr>
              <a:t> dostu proje çerçevesi içerisinde sağlıklı beslenmemize dikkat ettik meyve ve çerezlerimizi düzenli tükettik. Ayın sebzesi limonu öğrendik çalışmamızı yaparak okulun panosunda sergiledik faydalarını öğrendik sağlıklı eko okul panomuzu inceledik😊 </a:t>
            </a:r>
            <a:endParaRPr lang="tr-TR" sz="1000" b="1" dirty="0">
              <a:latin typeface="Calibri" pitchFamily="34" charset="0"/>
              <a:cs typeface="Calibri" pitchFamily="34" charset="0"/>
            </a:endParaRPr>
          </a:p>
        </p:txBody>
      </p:sp>
      <p:sp>
        <p:nvSpPr>
          <p:cNvPr id="2" name="Metin kutusu 1">
            <a:extLst>
              <a:ext uri="{FF2B5EF4-FFF2-40B4-BE49-F238E27FC236}">
                <a16:creationId xmlns:a16="http://schemas.microsoft.com/office/drawing/2014/main" id="{A140A51E-8C2D-9084-A964-EC4AC3DC7AFA}"/>
              </a:ext>
            </a:extLst>
          </p:cNvPr>
          <p:cNvSpPr txBox="1"/>
          <p:nvPr/>
        </p:nvSpPr>
        <p:spPr>
          <a:xfrm>
            <a:off x="1039897" y="3807930"/>
            <a:ext cx="1828800" cy="1828800"/>
          </a:xfrm>
          <a:prstGeom prst="rect">
            <a:avLst/>
          </a:prstGeom>
          <a:noFill/>
        </p:spPr>
        <p:txBody>
          <a:bodyPr wrap="square" rtlCol="0">
            <a:spAutoFit/>
          </a:bodyPr>
          <a:lstStyle/>
          <a:p>
            <a:pPr algn="l"/>
            <a:endParaRPr lang="tr-TR" dirty="0"/>
          </a:p>
        </p:txBody>
      </p:sp>
      <p:pic>
        <p:nvPicPr>
          <p:cNvPr id="6" name="Resim 8">
            <a:extLst>
              <a:ext uri="{FF2B5EF4-FFF2-40B4-BE49-F238E27FC236}">
                <a16:creationId xmlns:a16="http://schemas.microsoft.com/office/drawing/2014/main" id="{0253575D-39EC-7D24-2C6A-D1FF1E3B2DD8}"/>
              </a:ext>
            </a:extLst>
          </p:cNvPr>
          <p:cNvPicPr>
            <a:picLocks noChangeAspect="1"/>
          </p:cNvPicPr>
          <p:nvPr/>
        </p:nvPicPr>
        <p:blipFill>
          <a:blip r:embed="rId4"/>
          <a:srcRect/>
          <a:stretch/>
        </p:blipFill>
        <p:spPr>
          <a:xfrm>
            <a:off x="3153103" y="2421450"/>
            <a:ext cx="2444443" cy="118163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9" name="Resim 9">
            <a:extLst>
              <a:ext uri="{FF2B5EF4-FFF2-40B4-BE49-F238E27FC236}">
                <a16:creationId xmlns:a16="http://schemas.microsoft.com/office/drawing/2014/main" id="{330A5FA1-9EB1-C4A8-1CF2-8CF74BB488BE}"/>
              </a:ext>
            </a:extLst>
          </p:cNvPr>
          <p:cNvPicPr>
            <a:picLocks noChangeAspect="1"/>
          </p:cNvPicPr>
          <p:nvPr/>
        </p:nvPicPr>
        <p:blipFill>
          <a:blip r:embed="rId5"/>
          <a:srcRect/>
          <a:stretch/>
        </p:blipFill>
        <p:spPr>
          <a:xfrm>
            <a:off x="1145403" y="3707288"/>
            <a:ext cx="1617788" cy="16177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Metin kutusu 9">
            <a:extLst>
              <a:ext uri="{FF2B5EF4-FFF2-40B4-BE49-F238E27FC236}">
                <a16:creationId xmlns:a16="http://schemas.microsoft.com/office/drawing/2014/main" id="{097A7479-DF00-23DC-D3DC-7CF3A70A3D46}"/>
              </a:ext>
            </a:extLst>
          </p:cNvPr>
          <p:cNvSpPr txBox="1"/>
          <p:nvPr/>
        </p:nvSpPr>
        <p:spPr>
          <a:xfrm flipH="1">
            <a:off x="3205451" y="1099307"/>
            <a:ext cx="45719" cy="1828800"/>
          </a:xfrm>
          <a:prstGeom prst="rect">
            <a:avLst/>
          </a:prstGeom>
          <a:noFill/>
        </p:spPr>
        <p:txBody>
          <a:bodyPr wrap="square" rtlCol="0">
            <a:spAutoFit/>
          </a:bodyPr>
          <a:lstStyle/>
          <a:p>
            <a:pPr algn="l"/>
            <a:endParaRPr lang="tr-TR" dirty="0"/>
          </a:p>
        </p:txBody>
      </p:sp>
      <p:pic>
        <p:nvPicPr>
          <p:cNvPr id="14" name="Resim 14">
            <a:extLst>
              <a:ext uri="{FF2B5EF4-FFF2-40B4-BE49-F238E27FC236}">
                <a16:creationId xmlns:a16="http://schemas.microsoft.com/office/drawing/2014/main" id="{E886A6B5-4EF2-96F4-9F7E-96465E80FFE7}"/>
              </a:ext>
            </a:extLst>
          </p:cNvPr>
          <p:cNvPicPr>
            <a:picLocks noChangeAspect="1"/>
          </p:cNvPicPr>
          <p:nvPr/>
        </p:nvPicPr>
        <p:blipFill>
          <a:blip r:embed="rId6"/>
          <a:srcRect/>
          <a:stretch/>
        </p:blipFill>
        <p:spPr>
          <a:xfrm>
            <a:off x="3745747" y="6838438"/>
            <a:ext cx="1701651" cy="1255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Resim 17">
            <a:extLst>
              <a:ext uri="{FF2B5EF4-FFF2-40B4-BE49-F238E27FC236}">
                <a16:creationId xmlns:a16="http://schemas.microsoft.com/office/drawing/2014/main" id="{35098877-DC27-1A24-B8D1-F54EC4EC4A63}"/>
              </a:ext>
            </a:extLst>
          </p:cNvPr>
          <p:cNvPicPr>
            <a:picLocks noChangeAspect="1"/>
          </p:cNvPicPr>
          <p:nvPr/>
        </p:nvPicPr>
        <p:blipFill>
          <a:blip r:embed="rId7"/>
          <a:srcRect/>
          <a:stretch/>
        </p:blipFill>
        <p:spPr>
          <a:xfrm>
            <a:off x="3358079" y="1309120"/>
            <a:ext cx="1808724" cy="76817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E9CC39B-83E9-2AA4-4447-B6C497B599E1}"/>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3D37E2B-E7B9-427B-D65B-B5298AFBDFF5}"/>
              </a:ext>
            </a:extLst>
          </p:cNvPr>
          <p:cNvSpPr>
            <a:spLocks noGrp="1"/>
          </p:cNvSpPr>
          <p:nvPr>
            <p:ph idx="1"/>
          </p:nvPr>
        </p:nvSpPr>
        <p:spPr/>
        <p:txBody>
          <a:bodyPr/>
          <a:lstStyle/>
          <a:p>
            <a:endParaRPr lang="tr-TR"/>
          </a:p>
        </p:txBody>
      </p:sp>
      <p:pic>
        <p:nvPicPr>
          <p:cNvPr id="5" name="13 Resim" descr="cikartmalar-floral-pattern-sinir-cerceve.jpg.jpg">
            <a:extLst>
              <a:ext uri="{FF2B5EF4-FFF2-40B4-BE49-F238E27FC236}">
                <a16:creationId xmlns:a16="http://schemas.microsoft.com/office/drawing/2014/main" id="{77F1A758-2E65-B5BA-94D2-98D24B57E4DE}"/>
              </a:ext>
            </a:extLst>
          </p:cNvPr>
          <p:cNvPicPr>
            <a:picLocks noChangeAspect="1"/>
          </p:cNvPicPr>
          <p:nvPr/>
        </p:nvPicPr>
        <p:blipFill>
          <a:blip r:embed="rId2"/>
          <a:stretch>
            <a:fillRect/>
          </a:stretch>
        </p:blipFill>
        <p:spPr>
          <a:xfrm>
            <a:off x="-142876" y="0"/>
            <a:ext cx="6858000" cy="9144000"/>
          </a:xfrm>
          <a:prstGeom prst="rect">
            <a:avLst/>
          </a:prstGeom>
        </p:spPr>
      </p:pic>
      <p:pic>
        <p:nvPicPr>
          <p:cNvPr id="7" name="Resim 11">
            <a:extLst>
              <a:ext uri="{FF2B5EF4-FFF2-40B4-BE49-F238E27FC236}">
                <a16:creationId xmlns:a16="http://schemas.microsoft.com/office/drawing/2014/main" id="{11BC3EDA-0CE0-804F-C3E8-AE7C21EDBE3C}"/>
              </a:ext>
            </a:extLst>
          </p:cNvPr>
          <p:cNvPicPr>
            <a:picLocks noChangeAspect="1"/>
          </p:cNvPicPr>
          <p:nvPr/>
        </p:nvPicPr>
        <p:blipFill>
          <a:blip r:embed="rId3"/>
          <a:srcRect/>
          <a:stretch/>
        </p:blipFill>
        <p:spPr>
          <a:xfrm>
            <a:off x="1016291" y="1774472"/>
            <a:ext cx="2412709" cy="1809532"/>
          </a:xfrm>
          <a:prstGeom prst="rect">
            <a:avLst/>
          </a:prstGeom>
          <a:ln w="228600" cap="sq" cmpd="thickThin">
            <a:solidFill>
              <a:srgbClr val="000000"/>
            </a:solidFill>
            <a:prstDash val="solid"/>
            <a:miter lim="800000"/>
          </a:ln>
          <a:effectLst>
            <a:innerShdw blurRad="76200">
              <a:srgbClr val="000000"/>
            </a:innerShdw>
          </a:effectLst>
        </p:spPr>
      </p:pic>
      <p:sp>
        <p:nvSpPr>
          <p:cNvPr id="9" name="2 Başlık">
            <a:extLst>
              <a:ext uri="{FF2B5EF4-FFF2-40B4-BE49-F238E27FC236}">
                <a16:creationId xmlns:a16="http://schemas.microsoft.com/office/drawing/2014/main" id="{08EB095D-C5F2-A19B-2590-60718219C992}"/>
              </a:ext>
            </a:extLst>
          </p:cNvPr>
          <p:cNvSpPr txBox="1">
            <a:spLocks/>
          </p:cNvSpPr>
          <p:nvPr/>
        </p:nvSpPr>
        <p:spPr>
          <a:xfrm>
            <a:off x="447397" y="659501"/>
            <a:ext cx="6172200" cy="571504"/>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br>
              <a:rPr lang="tr-TR" sz="2000" b="1" dirty="0">
                <a:solidFill>
                  <a:srgbClr val="FF0000"/>
                </a:solidFill>
                <a:latin typeface="Comic Sans MS" pitchFamily="66" charset="0"/>
              </a:rPr>
            </a:br>
            <a:r>
              <a:rPr lang="tr-TR" sz="2000" b="1" dirty="0">
                <a:solidFill>
                  <a:srgbClr val="FF0000"/>
                </a:solidFill>
                <a:latin typeface="Comic Sans MS" pitchFamily="66" charset="0"/>
              </a:rPr>
              <a:t>TÜRKÇE-DİL ETKİNLİKLERİ</a:t>
            </a:r>
            <a:br>
              <a:rPr lang="tr-TR" sz="2000" b="1" dirty="0">
                <a:solidFill>
                  <a:srgbClr val="FF0000"/>
                </a:solidFill>
                <a:latin typeface="Comic Sans MS" pitchFamily="66" charset="0"/>
              </a:rPr>
            </a:br>
            <a:endParaRPr lang="tr-TR" sz="2000" dirty="0">
              <a:latin typeface="Arial Black" pitchFamily="34" charset="0"/>
            </a:endParaRPr>
          </a:p>
        </p:txBody>
      </p:sp>
      <p:pic>
        <p:nvPicPr>
          <p:cNvPr id="11" name="Resim 10">
            <a:extLst>
              <a:ext uri="{FF2B5EF4-FFF2-40B4-BE49-F238E27FC236}">
                <a16:creationId xmlns:a16="http://schemas.microsoft.com/office/drawing/2014/main" id="{9820C04C-20D9-9986-050F-098F075956FC}"/>
              </a:ext>
            </a:extLst>
          </p:cNvPr>
          <p:cNvPicPr>
            <a:picLocks noChangeAspect="1"/>
          </p:cNvPicPr>
          <p:nvPr/>
        </p:nvPicPr>
        <p:blipFill>
          <a:blip r:embed="rId4"/>
          <a:srcRect/>
          <a:stretch/>
        </p:blipFill>
        <p:spPr>
          <a:xfrm>
            <a:off x="3853297" y="1685437"/>
            <a:ext cx="1895167" cy="1828800"/>
          </a:xfrm>
          <a:prstGeom prst="rect">
            <a:avLst/>
          </a:prstGeom>
        </p:spPr>
      </p:pic>
      <p:pic>
        <p:nvPicPr>
          <p:cNvPr id="13" name="7 Resim">
            <a:extLst>
              <a:ext uri="{FF2B5EF4-FFF2-40B4-BE49-F238E27FC236}">
                <a16:creationId xmlns:a16="http://schemas.microsoft.com/office/drawing/2014/main" id="{D64F428A-65DA-F362-7E20-64C1B87C4C09}"/>
              </a:ext>
            </a:extLst>
          </p:cNvPr>
          <p:cNvPicPr>
            <a:picLocks noChangeAspect="1"/>
          </p:cNvPicPr>
          <p:nvPr/>
        </p:nvPicPr>
        <p:blipFill>
          <a:blip r:embed="rId5"/>
          <a:srcRect/>
          <a:stretch/>
        </p:blipFill>
        <p:spPr>
          <a:xfrm>
            <a:off x="3386003" y="3827421"/>
            <a:ext cx="1939907" cy="1794414"/>
          </a:xfrm>
          <a:prstGeom prst="rect">
            <a:avLst/>
          </a:prstGeom>
        </p:spPr>
      </p:pic>
      <p:pic>
        <p:nvPicPr>
          <p:cNvPr id="15" name="Resim 16">
            <a:extLst>
              <a:ext uri="{FF2B5EF4-FFF2-40B4-BE49-F238E27FC236}">
                <a16:creationId xmlns:a16="http://schemas.microsoft.com/office/drawing/2014/main" id="{D9F82CDD-2466-BACB-BA7F-0F21A23549ED}"/>
              </a:ext>
            </a:extLst>
          </p:cNvPr>
          <p:cNvPicPr>
            <a:picLocks noChangeAspect="1"/>
          </p:cNvPicPr>
          <p:nvPr/>
        </p:nvPicPr>
        <p:blipFill>
          <a:blip r:embed="rId6"/>
          <a:srcRect/>
          <a:stretch/>
        </p:blipFill>
        <p:spPr>
          <a:xfrm>
            <a:off x="3453228" y="6178436"/>
            <a:ext cx="1805456" cy="1794414"/>
          </a:xfrm>
          <a:prstGeom prst="rect">
            <a:avLst/>
          </a:prstGeom>
        </p:spPr>
      </p:pic>
      <p:sp>
        <p:nvSpPr>
          <p:cNvPr id="17" name="Metin kutusu 16">
            <a:extLst>
              <a:ext uri="{FF2B5EF4-FFF2-40B4-BE49-F238E27FC236}">
                <a16:creationId xmlns:a16="http://schemas.microsoft.com/office/drawing/2014/main" id="{04EC66D0-7751-4ECD-81A4-87A40A617A2E}"/>
              </a:ext>
            </a:extLst>
          </p:cNvPr>
          <p:cNvSpPr txBox="1"/>
          <p:nvPr/>
        </p:nvSpPr>
        <p:spPr>
          <a:xfrm>
            <a:off x="3972842" y="5733562"/>
            <a:ext cx="2976037" cy="646331"/>
          </a:xfrm>
          <a:prstGeom prst="rect">
            <a:avLst/>
          </a:prstGeom>
          <a:noFill/>
        </p:spPr>
        <p:txBody>
          <a:bodyPr wrap="square">
            <a:spAutoFit/>
          </a:bodyPr>
          <a:lstStyle/>
          <a:p>
            <a:pPr fontAlgn="base"/>
            <a:r>
              <a:rPr lang="tr-TR" b="1" i="0" dirty="0">
                <a:solidFill>
                  <a:srgbClr val="FF0000"/>
                </a:solidFill>
                <a:effectLst/>
                <a:latin typeface="Comic Sans MS" panose="030F0702030302020204" pitchFamily="66" charset="0"/>
              </a:rPr>
              <a:t>ŞİİR </a:t>
            </a:r>
            <a:endParaRPr lang="tr-TR" b="0" i="0" dirty="0">
              <a:solidFill>
                <a:srgbClr val="606060"/>
              </a:solidFill>
              <a:effectLst/>
              <a:latin typeface="Arial" panose="020B0604020202020204" pitchFamily="34" charset="0"/>
            </a:endParaRPr>
          </a:p>
          <a:p>
            <a:pPr algn="l" fontAlgn="base">
              <a:spcAft>
                <a:spcPts val="0"/>
              </a:spcAft>
            </a:pPr>
            <a:endParaRPr lang="tr-TR" b="0" i="0" dirty="0">
              <a:solidFill>
                <a:srgbClr val="606060"/>
              </a:solidFill>
              <a:effectLst/>
              <a:latin typeface="Arial" panose="020B0604020202020204" pitchFamily="34" charset="0"/>
            </a:endParaRPr>
          </a:p>
        </p:txBody>
      </p:sp>
      <p:pic>
        <p:nvPicPr>
          <p:cNvPr id="19" name="Resim 18">
            <a:extLst>
              <a:ext uri="{FF2B5EF4-FFF2-40B4-BE49-F238E27FC236}">
                <a16:creationId xmlns:a16="http://schemas.microsoft.com/office/drawing/2014/main" id="{EF4F32D8-98EA-82CD-9DB2-0604455C7FD9}"/>
              </a:ext>
            </a:extLst>
          </p:cNvPr>
          <p:cNvPicPr>
            <a:picLocks noChangeAspect="1"/>
          </p:cNvPicPr>
          <p:nvPr/>
        </p:nvPicPr>
        <p:blipFill>
          <a:blip r:embed="rId7"/>
          <a:srcRect/>
          <a:stretch/>
        </p:blipFill>
        <p:spPr>
          <a:xfrm>
            <a:off x="705077" y="4476011"/>
            <a:ext cx="2514396" cy="2707650"/>
          </a:xfrm>
          <a:prstGeom prst="rect">
            <a:avLst/>
          </a:prstGeom>
        </p:spPr>
      </p:pic>
      <p:sp>
        <p:nvSpPr>
          <p:cNvPr id="21" name="Google Shape;103;p2">
            <a:extLst>
              <a:ext uri="{FF2B5EF4-FFF2-40B4-BE49-F238E27FC236}">
                <a16:creationId xmlns:a16="http://schemas.microsoft.com/office/drawing/2014/main" id="{002F70F2-D2C2-2A89-D57D-AC367DDB4CF5}"/>
              </a:ext>
            </a:extLst>
          </p:cNvPr>
          <p:cNvSpPr txBox="1"/>
          <p:nvPr/>
        </p:nvSpPr>
        <p:spPr>
          <a:xfrm>
            <a:off x="705077" y="3909828"/>
            <a:ext cx="2582162"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tr-TR" b="1" u="sng" dirty="0">
                <a:solidFill>
                  <a:srgbClr val="FF0000"/>
                </a:solidFill>
              </a:rPr>
              <a:t>PARMAK OYUNU</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06331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Resim" descr="cikartmalar-floral-pattern-sinir-cerceve.jpg.jpg"/>
          <p:cNvPicPr>
            <a:picLocks noChangeAspect="1"/>
          </p:cNvPicPr>
          <p:nvPr/>
        </p:nvPicPr>
        <p:blipFill>
          <a:blip r:embed="rId2"/>
          <a:stretch>
            <a:fillRect/>
          </a:stretch>
        </p:blipFill>
        <p:spPr>
          <a:xfrm>
            <a:off x="-142876" y="0"/>
            <a:ext cx="6858000" cy="9144000"/>
          </a:xfrm>
          <a:prstGeom prst="rect">
            <a:avLst/>
          </a:prstGeom>
        </p:spPr>
      </p:pic>
      <p:sp>
        <p:nvSpPr>
          <p:cNvPr id="3" name="2 Başlık"/>
          <p:cNvSpPr>
            <a:spLocks noGrp="1"/>
          </p:cNvSpPr>
          <p:nvPr>
            <p:ph type="title"/>
          </p:nvPr>
        </p:nvSpPr>
        <p:spPr>
          <a:xfrm>
            <a:off x="342900" y="642909"/>
            <a:ext cx="6172200" cy="1014413"/>
          </a:xfrm>
        </p:spPr>
        <p:txBody>
          <a:bodyPr>
            <a:normAutofit/>
          </a:bodyPr>
          <a:lstStyle/>
          <a:p>
            <a:r>
              <a:rPr lang="tr-TR" sz="2000" dirty="0">
                <a:latin typeface="Arial Black" pitchFamily="34" charset="0"/>
              </a:rPr>
              <a:t>ÖĞRENDİĞİMİZ ŞARKILAR</a:t>
            </a:r>
          </a:p>
        </p:txBody>
      </p:sp>
      <p:sp>
        <p:nvSpPr>
          <p:cNvPr id="12" name="11 Metin kutusu"/>
          <p:cNvSpPr txBox="1"/>
          <p:nvPr/>
        </p:nvSpPr>
        <p:spPr>
          <a:xfrm>
            <a:off x="785794" y="1071538"/>
            <a:ext cx="2500330" cy="369332"/>
          </a:xfrm>
          <a:prstGeom prst="rect">
            <a:avLst/>
          </a:prstGeom>
          <a:noFill/>
        </p:spPr>
        <p:txBody>
          <a:bodyPr wrap="square" rtlCol="0">
            <a:spAutoFit/>
          </a:bodyPr>
          <a:lstStyle/>
          <a:p>
            <a:r>
              <a:rPr lang="tr-TR" dirty="0"/>
              <a:t>          </a:t>
            </a:r>
            <a:endParaRPr lang="tr-TR" sz="1200" dirty="0"/>
          </a:p>
        </p:txBody>
      </p:sp>
      <p:pic>
        <p:nvPicPr>
          <p:cNvPr id="17" name="16 Resim" descr="indir (12).jpg"/>
          <p:cNvPicPr>
            <a:picLocks noChangeAspect="1"/>
          </p:cNvPicPr>
          <p:nvPr/>
        </p:nvPicPr>
        <p:blipFill>
          <a:blip r:embed="rId3"/>
          <a:stretch>
            <a:fillRect/>
          </a:stretch>
        </p:blipFill>
        <p:spPr>
          <a:xfrm>
            <a:off x="3673668" y="1544545"/>
            <a:ext cx="1811454" cy="1308954"/>
          </a:xfrm>
          <a:prstGeom prst="rect">
            <a:avLst/>
          </a:prstGeom>
        </p:spPr>
      </p:pic>
      <p:pic>
        <p:nvPicPr>
          <p:cNvPr id="19" name="18 Resim" descr="images (4).jpg"/>
          <p:cNvPicPr>
            <a:picLocks noChangeAspect="1"/>
          </p:cNvPicPr>
          <p:nvPr/>
        </p:nvPicPr>
        <p:blipFill>
          <a:blip r:embed="rId4"/>
          <a:stretch>
            <a:fillRect/>
          </a:stretch>
        </p:blipFill>
        <p:spPr>
          <a:xfrm>
            <a:off x="839766" y="1382504"/>
            <a:ext cx="1928826" cy="1446553"/>
          </a:xfrm>
          <a:prstGeom prst="rect">
            <a:avLst/>
          </a:prstGeom>
        </p:spPr>
      </p:pic>
      <p:sp>
        <p:nvSpPr>
          <p:cNvPr id="2" name="Metin kutusu 1">
            <a:extLst>
              <a:ext uri="{FF2B5EF4-FFF2-40B4-BE49-F238E27FC236}">
                <a16:creationId xmlns:a16="http://schemas.microsoft.com/office/drawing/2014/main" id="{79B3AD5E-52BE-5196-049C-98A04C9C04EF}"/>
              </a:ext>
            </a:extLst>
          </p:cNvPr>
          <p:cNvSpPr txBox="1"/>
          <p:nvPr/>
        </p:nvSpPr>
        <p:spPr>
          <a:xfrm>
            <a:off x="2514815" y="3551754"/>
            <a:ext cx="1828800" cy="1828800"/>
          </a:xfrm>
          <a:prstGeom prst="rect">
            <a:avLst/>
          </a:prstGeom>
          <a:noFill/>
        </p:spPr>
        <p:txBody>
          <a:bodyPr wrap="square" rtlCol="0">
            <a:spAutoFit/>
          </a:bodyPr>
          <a:lstStyle/>
          <a:p>
            <a:pPr algn="l"/>
            <a:endParaRPr lang="tr-TR" dirty="0"/>
          </a:p>
        </p:txBody>
      </p:sp>
      <p:sp>
        <p:nvSpPr>
          <p:cNvPr id="4" name="Metin kutusu 3">
            <a:extLst>
              <a:ext uri="{FF2B5EF4-FFF2-40B4-BE49-F238E27FC236}">
                <a16:creationId xmlns:a16="http://schemas.microsoft.com/office/drawing/2014/main" id="{1B035795-A71B-540E-1A62-2E8E842A6F1A}"/>
              </a:ext>
            </a:extLst>
          </p:cNvPr>
          <p:cNvSpPr txBox="1"/>
          <p:nvPr/>
        </p:nvSpPr>
        <p:spPr>
          <a:xfrm>
            <a:off x="2514815" y="3551754"/>
            <a:ext cx="1828800" cy="1828800"/>
          </a:xfrm>
          <a:prstGeom prst="rect">
            <a:avLst/>
          </a:prstGeom>
          <a:noFill/>
        </p:spPr>
        <p:txBody>
          <a:bodyPr wrap="square" rtlCol="0">
            <a:spAutoFit/>
          </a:bodyPr>
          <a:lstStyle/>
          <a:p>
            <a:pPr algn="l"/>
            <a:endParaRPr lang="tr-TR" dirty="0"/>
          </a:p>
        </p:txBody>
      </p:sp>
      <p:sp>
        <p:nvSpPr>
          <p:cNvPr id="6" name="Metin kutusu 5">
            <a:extLst>
              <a:ext uri="{FF2B5EF4-FFF2-40B4-BE49-F238E27FC236}">
                <a16:creationId xmlns:a16="http://schemas.microsoft.com/office/drawing/2014/main" id="{76888879-2851-F38D-12A7-80625715E288}"/>
              </a:ext>
            </a:extLst>
          </p:cNvPr>
          <p:cNvSpPr txBox="1"/>
          <p:nvPr/>
        </p:nvSpPr>
        <p:spPr>
          <a:xfrm>
            <a:off x="2515112" y="3552496"/>
            <a:ext cx="1828800" cy="1828800"/>
          </a:xfrm>
          <a:prstGeom prst="rect">
            <a:avLst/>
          </a:prstGeom>
          <a:noFill/>
        </p:spPr>
        <p:txBody>
          <a:bodyPr wrap="square" rtlCol="0">
            <a:spAutoFit/>
          </a:bodyPr>
          <a:lstStyle/>
          <a:p>
            <a:pPr algn="l"/>
            <a:endParaRPr lang="tr-TR" dirty="0"/>
          </a:p>
        </p:txBody>
      </p:sp>
      <p:sp>
        <p:nvSpPr>
          <p:cNvPr id="10" name="Metin kutusu 9">
            <a:extLst>
              <a:ext uri="{FF2B5EF4-FFF2-40B4-BE49-F238E27FC236}">
                <a16:creationId xmlns:a16="http://schemas.microsoft.com/office/drawing/2014/main" id="{A0E15707-24B2-0EE0-4F9A-F70194E311E3}"/>
              </a:ext>
            </a:extLst>
          </p:cNvPr>
          <p:cNvSpPr txBox="1"/>
          <p:nvPr/>
        </p:nvSpPr>
        <p:spPr>
          <a:xfrm>
            <a:off x="2515112" y="3105465"/>
            <a:ext cx="1828800" cy="1828800"/>
          </a:xfrm>
          <a:prstGeom prst="rect">
            <a:avLst/>
          </a:prstGeom>
          <a:noFill/>
        </p:spPr>
        <p:txBody>
          <a:bodyPr wrap="square" rtlCol="0">
            <a:spAutoFit/>
          </a:bodyPr>
          <a:lstStyle/>
          <a:p>
            <a:pPr algn="l"/>
            <a:endParaRPr lang="tr-TR" dirty="0"/>
          </a:p>
        </p:txBody>
      </p:sp>
      <p:pic>
        <p:nvPicPr>
          <p:cNvPr id="11" name="Resim 12">
            <a:extLst>
              <a:ext uri="{FF2B5EF4-FFF2-40B4-BE49-F238E27FC236}">
                <a16:creationId xmlns:a16="http://schemas.microsoft.com/office/drawing/2014/main" id="{AE4A6FF8-63B5-E98C-F53C-62D6C4E8D8AF}"/>
              </a:ext>
            </a:extLst>
          </p:cNvPr>
          <p:cNvPicPr>
            <a:picLocks noChangeAspect="1"/>
          </p:cNvPicPr>
          <p:nvPr/>
        </p:nvPicPr>
        <p:blipFill>
          <a:blip r:embed="rId5"/>
          <a:srcRect/>
          <a:stretch/>
        </p:blipFill>
        <p:spPr>
          <a:xfrm>
            <a:off x="1300469" y="6361038"/>
            <a:ext cx="2128531" cy="1515051"/>
          </a:xfrm>
          <a:prstGeom prst="rect">
            <a:avLst/>
          </a:prstGeom>
        </p:spPr>
      </p:pic>
      <p:sp>
        <p:nvSpPr>
          <p:cNvPr id="7" name="Metin kutusu 6">
            <a:extLst>
              <a:ext uri="{FF2B5EF4-FFF2-40B4-BE49-F238E27FC236}">
                <a16:creationId xmlns:a16="http://schemas.microsoft.com/office/drawing/2014/main" id="{A319D57C-6EDE-B0B0-94C9-3EFE1A44012B}"/>
              </a:ext>
            </a:extLst>
          </p:cNvPr>
          <p:cNvSpPr txBox="1"/>
          <p:nvPr/>
        </p:nvSpPr>
        <p:spPr>
          <a:xfrm>
            <a:off x="2668710" y="3639311"/>
            <a:ext cx="1828800" cy="1828800"/>
          </a:xfrm>
          <a:prstGeom prst="rect">
            <a:avLst/>
          </a:prstGeom>
          <a:noFill/>
        </p:spPr>
        <p:txBody>
          <a:bodyPr wrap="square" rtlCol="0">
            <a:spAutoFit/>
          </a:bodyPr>
          <a:lstStyle/>
          <a:p>
            <a:pPr algn="l"/>
            <a:endParaRPr lang="tr-TR" dirty="0"/>
          </a:p>
        </p:txBody>
      </p:sp>
      <p:sp>
        <p:nvSpPr>
          <p:cNvPr id="18" name="Metin kutusu 17">
            <a:extLst>
              <a:ext uri="{FF2B5EF4-FFF2-40B4-BE49-F238E27FC236}">
                <a16:creationId xmlns:a16="http://schemas.microsoft.com/office/drawing/2014/main" id="{15F627EB-63A8-1569-6E6C-3BEE1E1CDA4C}"/>
              </a:ext>
            </a:extLst>
          </p:cNvPr>
          <p:cNvSpPr txBox="1"/>
          <p:nvPr/>
        </p:nvSpPr>
        <p:spPr>
          <a:xfrm>
            <a:off x="602553" y="2258159"/>
            <a:ext cx="2826447" cy="646331"/>
          </a:xfrm>
          <a:prstGeom prst="rect">
            <a:avLst/>
          </a:prstGeom>
          <a:noFill/>
        </p:spPr>
        <p:txBody>
          <a:bodyPr wrap="square" rtlCol="0">
            <a:spAutoFit/>
          </a:bodyPr>
          <a:lstStyle/>
          <a:p>
            <a:endParaRPr lang="tr-TR" b="0" i="0" dirty="0">
              <a:solidFill>
                <a:srgbClr val="272626"/>
              </a:solidFill>
              <a:effectLst/>
              <a:latin typeface="Fuzzy Bubbles"/>
            </a:endParaRPr>
          </a:p>
          <a:p>
            <a:pPr algn="l"/>
            <a:endParaRPr lang="tr-TR" dirty="0"/>
          </a:p>
        </p:txBody>
      </p:sp>
      <p:pic>
        <p:nvPicPr>
          <p:cNvPr id="8" name="Resim 7">
            <a:extLst>
              <a:ext uri="{FF2B5EF4-FFF2-40B4-BE49-F238E27FC236}">
                <a16:creationId xmlns:a16="http://schemas.microsoft.com/office/drawing/2014/main" id="{C9666917-ECA9-E537-1CBA-5CF70EB1366B}"/>
              </a:ext>
            </a:extLst>
          </p:cNvPr>
          <p:cNvPicPr>
            <a:picLocks noChangeAspect="1"/>
          </p:cNvPicPr>
          <p:nvPr/>
        </p:nvPicPr>
        <p:blipFill>
          <a:blip r:embed="rId6"/>
          <a:srcRect/>
          <a:stretch/>
        </p:blipFill>
        <p:spPr>
          <a:xfrm>
            <a:off x="3938951" y="3007178"/>
            <a:ext cx="1900743" cy="3542068"/>
          </a:xfrm>
          <a:prstGeom prst="rect">
            <a:avLst/>
          </a:prstGeom>
        </p:spPr>
      </p:pic>
      <p:sp>
        <p:nvSpPr>
          <p:cNvPr id="9" name="Metin kutusu 8">
            <a:extLst>
              <a:ext uri="{FF2B5EF4-FFF2-40B4-BE49-F238E27FC236}">
                <a16:creationId xmlns:a16="http://schemas.microsoft.com/office/drawing/2014/main" id="{2DEA5367-379D-954C-4B58-5D63B17F9A1A}"/>
              </a:ext>
            </a:extLst>
          </p:cNvPr>
          <p:cNvSpPr txBox="1"/>
          <p:nvPr/>
        </p:nvSpPr>
        <p:spPr>
          <a:xfrm>
            <a:off x="2382026" y="3276088"/>
            <a:ext cx="1828800" cy="1828800"/>
          </a:xfrm>
          <a:prstGeom prst="rect">
            <a:avLst/>
          </a:prstGeom>
          <a:noFill/>
        </p:spPr>
        <p:txBody>
          <a:bodyPr wrap="square" rtlCol="0">
            <a:spAutoFit/>
          </a:bodyPr>
          <a:lstStyle/>
          <a:p>
            <a:pPr algn="l"/>
            <a:endParaRPr lang="tr-TR" dirty="0"/>
          </a:p>
        </p:txBody>
      </p:sp>
      <p:sp>
        <p:nvSpPr>
          <p:cNvPr id="16" name="Google Shape;103;p2">
            <a:extLst>
              <a:ext uri="{FF2B5EF4-FFF2-40B4-BE49-F238E27FC236}">
                <a16:creationId xmlns:a16="http://schemas.microsoft.com/office/drawing/2014/main" id="{1B57AA2D-CD89-255E-7216-A7FB61471895}"/>
              </a:ext>
            </a:extLst>
          </p:cNvPr>
          <p:cNvSpPr txBox="1"/>
          <p:nvPr/>
        </p:nvSpPr>
        <p:spPr>
          <a:xfrm>
            <a:off x="1010633" y="3270152"/>
            <a:ext cx="2582162" cy="73863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lang="tr-TR" b="1" u="sng" dirty="0">
              <a:solidFill>
                <a:srgbClr val="FF0000"/>
              </a:solidFill>
            </a:endParaRPr>
          </a:p>
          <a:p>
            <a:pPr marL="0" lvl="0" indent="0" algn="l" rtl="0">
              <a:spcBef>
                <a:spcPts val="0"/>
              </a:spcBef>
              <a:spcAft>
                <a:spcPts val="0"/>
              </a:spcAft>
              <a:buNone/>
            </a:pPr>
            <a:endParaRPr dirty="0"/>
          </a:p>
        </p:txBody>
      </p:sp>
      <p:pic>
        <p:nvPicPr>
          <p:cNvPr id="20" name="Resim 20">
            <a:extLst>
              <a:ext uri="{FF2B5EF4-FFF2-40B4-BE49-F238E27FC236}">
                <a16:creationId xmlns:a16="http://schemas.microsoft.com/office/drawing/2014/main" id="{9A8FE0C1-9E96-7F5B-E75E-318CF295A7A9}"/>
              </a:ext>
            </a:extLst>
          </p:cNvPr>
          <p:cNvPicPr>
            <a:picLocks noChangeAspect="1"/>
          </p:cNvPicPr>
          <p:nvPr/>
        </p:nvPicPr>
        <p:blipFill>
          <a:blip r:embed="rId7"/>
          <a:srcRect/>
          <a:stretch/>
        </p:blipFill>
        <p:spPr>
          <a:xfrm>
            <a:off x="1039842" y="2904490"/>
            <a:ext cx="1769159" cy="3001998"/>
          </a:xfrm>
          <a:prstGeom prst="rect">
            <a:avLst/>
          </a:prstGeom>
        </p:spPr>
      </p:pic>
      <p:pic>
        <p:nvPicPr>
          <p:cNvPr id="5" name="Resim 12">
            <a:extLst>
              <a:ext uri="{FF2B5EF4-FFF2-40B4-BE49-F238E27FC236}">
                <a16:creationId xmlns:a16="http://schemas.microsoft.com/office/drawing/2014/main" id="{63E0ED29-D3EC-199B-C6FC-8D8F79D44A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3668" y="6525227"/>
            <a:ext cx="1655078" cy="124130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cikartmalar-floral-pattern-sinir-cerceve.jpg.jpg"/>
          <p:cNvPicPr>
            <a:picLocks noChangeAspect="1"/>
          </p:cNvPicPr>
          <p:nvPr/>
        </p:nvPicPr>
        <p:blipFill>
          <a:blip r:embed="rId2"/>
          <a:stretch>
            <a:fillRect/>
          </a:stretch>
        </p:blipFill>
        <p:spPr>
          <a:xfrm>
            <a:off x="0" y="0"/>
            <a:ext cx="6722252" cy="9144000"/>
          </a:xfrm>
          <a:prstGeom prst="rect">
            <a:avLst/>
          </a:prstGeom>
        </p:spPr>
      </p:pic>
      <p:sp>
        <p:nvSpPr>
          <p:cNvPr id="3" name="2 Başlık"/>
          <p:cNvSpPr>
            <a:spLocks noGrp="1"/>
          </p:cNvSpPr>
          <p:nvPr>
            <p:ph type="title"/>
          </p:nvPr>
        </p:nvSpPr>
        <p:spPr>
          <a:xfrm>
            <a:off x="2251160" y="104474"/>
            <a:ext cx="3202439" cy="1549400"/>
          </a:xfrm>
        </p:spPr>
        <p:txBody>
          <a:bodyPr>
            <a:normAutofit/>
          </a:bodyPr>
          <a:lstStyle/>
          <a:p>
            <a:br>
              <a:rPr lang="tr-TR" sz="2000" b="1" dirty="0">
                <a:solidFill>
                  <a:srgbClr val="FF0000"/>
                </a:solidFill>
                <a:latin typeface="Comic Sans MS" pitchFamily="66" charset="0"/>
              </a:rPr>
            </a:br>
            <a:r>
              <a:rPr lang="tr-TR" sz="2000" b="1" dirty="0">
                <a:solidFill>
                  <a:srgbClr val="FF0000"/>
                </a:solidFill>
                <a:latin typeface="Comic Sans MS" pitchFamily="66" charset="0"/>
              </a:rPr>
              <a:t>FEN ETKİNLİKLERİ</a:t>
            </a:r>
            <a:br>
              <a:rPr lang="tr-TR" sz="2000" b="1" dirty="0">
                <a:solidFill>
                  <a:srgbClr val="FF0000"/>
                </a:solidFill>
                <a:latin typeface="Comic Sans MS" pitchFamily="66" charset="0"/>
              </a:rPr>
            </a:br>
            <a:endParaRPr lang="tr-TR" sz="2000" dirty="0">
              <a:latin typeface="Arial Black" pitchFamily="34" charset="0"/>
            </a:endParaRPr>
          </a:p>
        </p:txBody>
      </p:sp>
      <p:pic>
        <p:nvPicPr>
          <p:cNvPr id="2" name="Resim 3">
            <a:extLst>
              <a:ext uri="{FF2B5EF4-FFF2-40B4-BE49-F238E27FC236}">
                <a16:creationId xmlns:a16="http://schemas.microsoft.com/office/drawing/2014/main" id="{732E32F8-CD6B-6040-D1CF-458B83BBF944}"/>
              </a:ext>
            </a:extLst>
          </p:cNvPr>
          <p:cNvPicPr>
            <a:picLocks noChangeAspect="1"/>
          </p:cNvPicPr>
          <p:nvPr/>
        </p:nvPicPr>
        <p:blipFill>
          <a:blip r:embed="rId3"/>
          <a:srcRect/>
          <a:stretch/>
        </p:blipFill>
        <p:spPr>
          <a:xfrm rot="10800000" flipV="1">
            <a:off x="3535592" y="1581979"/>
            <a:ext cx="1807961" cy="1700598"/>
          </a:xfrm>
          <a:prstGeom prst="rect">
            <a:avLst/>
          </a:prstGeom>
        </p:spPr>
      </p:pic>
      <p:pic>
        <p:nvPicPr>
          <p:cNvPr id="4" name="Resim 5">
            <a:extLst>
              <a:ext uri="{FF2B5EF4-FFF2-40B4-BE49-F238E27FC236}">
                <a16:creationId xmlns:a16="http://schemas.microsoft.com/office/drawing/2014/main" id="{0BD74F35-3598-63E5-20DF-029CE20CA794}"/>
              </a:ext>
            </a:extLst>
          </p:cNvPr>
          <p:cNvPicPr>
            <a:picLocks noChangeAspect="1"/>
          </p:cNvPicPr>
          <p:nvPr/>
        </p:nvPicPr>
        <p:blipFill>
          <a:blip r:embed="rId4"/>
          <a:srcRect/>
          <a:stretch/>
        </p:blipFill>
        <p:spPr>
          <a:xfrm>
            <a:off x="1402372" y="1474584"/>
            <a:ext cx="1444495" cy="1995172"/>
          </a:xfrm>
          <a:prstGeom prst="rect">
            <a:avLst/>
          </a:prstGeom>
        </p:spPr>
      </p:pic>
      <p:sp>
        <p:nvSpPr>
          <p:cNvPr id="6" name="Metin kutusu 5">
            <a:extLst>
              <a:ext uri="{FF2B5EF4-FFF2-40B4-BE49-F238E27FC236}">
                <a16:creationId xmlns:a16="http://schemas.microsoft.com/office/drawing/2014/main" id="{8E87E627-161D-3D2A-F74A-4A221EE5CF31}"/>
              </a:ext>
            </a:extLst>
          </p:cNvPr>
          <p:cNvSpPr txBox="1"/>
          <p:nvPr/>
        </p:nvSpPr>
        <p:spPr>
          <a:xfrm>
            <a:off x="2787457" y="4427550"/>
            <a:ext cx="2180419" cy="1828800"/>
          </a:xfrm>
          <a:prstGeom prst="rect">
            <a:avLst/>
          </a:prstGeom>
          <a:noFill/>
        </p:spPr>
        <p:txBody>
          <a:bodyPr wrap="square" rtlCol="0">
            <a:spAutoFit/>
          </a:bodyPr>
          <a:lstStyle/>
          <a:p>
            <a:pPr algn="l"/>
            <a:endParaRPr lang="tr-TR" dirty="0"/>
          </a:p>
        </p:txBody>
      </p:sp>
      <p:sp>
        <p:nvSpPr>
          <p:cNvPr id="14" name="Metin kutusu 13">
            <a:extLst>
              <a:ext uri="{FF2B5EF4-FFF2-40B4-BE49-F238E27FC236}">
                <a16:creationId xmlns:a16="http://schemas.microsoft.com/office/drawing/2014/main" id="{CBEDF997-B235-9CCC-271C-143F88CFF38F}"/>
              </a:ext>
            </a:extLst>
          </p:cNvPr>
          <p:cNvSpPr txBox="1"/>
          <p:nvPr/>
        </p:nvSpPr>
        <p:spPr>
          <a:xfrm rot="4826969">
            <a:off x="2621192" y="1331406"/>
            <a:ext cx="1828800" cy="1828800"/>
          </a:xfrm>
          <a:prstGeom prst="rect">
            <a:avLst/>
          </a:prstGeom>
          <a:noFill/>
        </p:spPr>
        <p:txBody>
          <a:bodyPr wrap="square" rtlCol="0">
            <a:spAutoFit/>
          </a:bodyPr>
          <a:lstStyle/>
          <a:p>
            <a:pPr algn="l"/>
            <a:endParaRPr lang="tr-TR" dirty="0"/>
          </a:p>
        </p:txBody>
      </p:sp>
      <p:pic>
        <p:nvPicPr>
          <p:cNvPr id="16" name="Resim 16">
            <a:extLst>
              <a:ext uri="{FF2B5EF4-FFF2-40B4-BE49-F238E27FC236}">
                <a16:creationId xmlns:a16="http://schemas.microsoft.com/office/drawing/2014/main" id="{F63AD434-A11A-8156-F9A8-2D438E2A8698}"/>
              </a:ext>
            </a:extLst>
          </p:cNvPr>
          <p:cNvPicPr>
            <a:picLocks noChangeAspect="1"/>
          </p:cNvPicPr>
          <p:nvPr/>
        </p:nvPicPr>
        <p:blipFill>
          <a:blip r:embed="rId5"/>
          <a:srcRect/>
          <a:stretch/>
        </p:blipFill>
        <p:spPr>
          <a:xfrm rot="10800000" flipH="1" flipV="1">
            <a:off x="3199581" y="6387727"/>
            <a:ext cx="2424136" cy="1655105"/>
          </a:xfrm>
          <a:prstGeom prst="rect">
            <a:avLst/>
          </a:prstGeom>
        </p:spPr>
      </p:pic>
      <p:sp>
        <p:nvSpPr>
          <p:cNvPr id="17" name="Metin kutusu 16">
            <a:extLst>
              <a:ext uri="{FF2B5EF4-FFF2-40B4-BE49-F238E27FC236}">
                <a16:creationId xmlns:a16="http://schemas.microsoft.com/office/drawing/2014/main" id="{CCBF4FE6-0647-4236-0B54-D70D675B62F8}"/>
              </a:ext>
            </a:extLst>
          </p:cNvPr>
          <p:cNvSpPr txBox="1"/>
          <p:nvPr/>
        </p:nvSpPr>
        <p:spPr>
          <a:xfrm>
            <a:off x="1183511" y="6824401"/>
            <a:ext cx="1539624" cy="738664"/>
          </a:xfrm>
          <a:prstGeom prst="rect">
            <a:avLst/>
          </a:prstGeom>
          <a:solidFill>
            <a:srgbClr val="FF0000"/>
          </a:solidFill>
        </p:spPr>
        <p:txBody>
          <a:bodyPr wrap="square" rtlCol="0">
            <a:spAutoFit/>
          </a:bodyPr>
          <a:lstStyle/>
          <a:p>
            <a:r>
              <a:rPr lang="tr-TR" sz="1050" strike="noStrike" dirty="0">
                <a:effectLst/>
                <a:latin typeface="Helvetica"/>
              </a:rPr>
              <a:t>Zıplayan yumurta deneyimizin yapım asamasa gözlemliyoruz</a:t>
            </a:r>
          </a:p>
        </p:txBody>
      </p:sp>
      <p:sp>
        <p:nvSpPr>
          <p:cNvPr id="22" name="Metin kutusu 21">
            <a:extLst>
              <a:ext uri="{FF2B5EF4-FFF2-40B4-BE49-F238E27FC236}">
                <a16:creationId xmlns:a16="http://schemas.microsoft.com/office/drawing/2014/main" id="{A7BA21F4-8349-F049-9D9B-7D4965357E4F}"/>
              </a:ext>
            </a:extLst>
          </p:cNvPr>
          <p:cNvSpPr txBox="1"/>
          <p:nvPr/>
        </p:nvSpPr>
        <p:spPr>
          <a:xfrm>
            <a:off x="653351" y="-1418974"/>
            <a:ext cx="1828800" cy="1828800"/>
          </a:xfrm>
          <a:prstGeom prst="rect">
            <a:avLst/>
          </a:prstGeom>
          <a:noFill/>
        </p:spPr>
        <p:txBody>
          <a:bodyPr wrap="square" rtlCol="0">
            <a:spAutoFit/>
          </a:bodyPr>
          <a:lstStyle/>
          <a:p>
            <a:pPr algn="l"/>
            <a:endParaRPr lang="tr-TR" dirty="0"/>
          </a:p>
        </p:txBody>
      </p:sp>
      <p:sp>
        <p:nvSpPr>
          <p:cNvPr id="7" name="Metin kutusu 6">
            <a:extLst>
              <a:ext uri="{FF2B5EF4-FFF2-40B4-BE49-F238E27FC236}">
                <a16:creationId xmlns:a16="http://schemas.microsoft.com/office/drawing/2014/main" id="{8FEA8D6C-DF95-8DAE-EAA6-1DDD78A6FBE0}"/>
              </a:ext>
            </a:extLst>
          </p:cNvPr>
          <p:cNvSpPr txBox="1"/>
          <p:nvPr/>
        </p:nvSpPr>
        <p:spPr>
          <a:xfrm flipH="1" flipV="1">
            <a:off x="1554983" y="5226911"/>
            <a:ext cx="866899" cy="230077"/>
          </a:xfrm>
          <a:prstGeom prst="rect">
            <a:avLst/>
          </a:prstGeom>
          <a:noFill/>
        </p:spPr>
        <p:txBody>
          <a:bodyPr wrap="square" rtlCol="0">
            <a:spAutoFit/>
          </a:bodyPr>
          <a:lstStyle/>
          <a:p>
            <a:pPr algn="l"/>
            <a:endParaRPr lang="tr-TR" dirty="0"/>
          </a:p>
        </p:txBody>
      </p:sp>
      <p:sp>
        <p:nvSpPr>
          <p:cNvPr id="15" name="Metin kutusu 14">
            <a:extLst>
              <a:ext uri="{FF2B5EF4-FFF2-40B4-BE49-F238E27FC236}">
                <a16:creationId xmlns:a16="http://schemas.microsoft.com/office/drawing/2014/main" id="{AF8B70EB-32FB-6C27-7015-3643BBD6566F}"/>
              </a:ext>
            </a:extLst>
          </p:cNvPr>
          <p:cNvSpPr txBox="1"/>
          <p:nvPr/>
        </p:nvSpPr>
        <p:spPr>
          <a:xfrm flipH="1">
            <a:off x="1310379" y="3798009"/>
            <a:ext cx="2012029" cy="43088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lvl="0" indent="0" algn="l" rtl="0">
              <a:spcBef>
                <a:spcPts val="0"/>
              </a:spcBef>
              <a:spcAft>
                <a:spcPts val="0"/>
              </a:spcAft>
              <a:buNone/>
            </a:pPr>
            <a:r>
              <a:rPr lang="tr-TR" sz="1100" b="1" i="0" dirty="0">
                <a:solidFill>
                  <a:srgbClr val="2C2F34"/>
                </a:solidFill>
                <a:effectLst/>
                <a:latin typeface="-apple-system"/>
              </a:rPr>
              <a:t>Nefesimizle dev Dev köpük deneyimiz </a:t>
            </a:r>
          </a:p>
        </p:txBody>
      </p:sp>
      <p:sp>
        <p:nvSpPr>
          <p:cNvPr id="5" name="Metin kutusu 4">
            <a:extLst>
              <a:ext uri="{FF2B5EF4-FFF2-40B4-BE49-F238E27FC236}">
                <a16:creationId xmlns:a16="http://schemas.microsoft.com/office/drawing/2014/main" id="{4C76673E-063A-EDAD-3195-68497734DD77}"/>
              </a:ext>
            </a:extLst>
          </p:cNvPr>
          <p:cNvSpPr txBox="1"/>
          <p:nvPr/>
        </p:nvSpPr>
        <p:spPr>
          <a:xfrm rot="10800000" flipV="1">
            <a:off x="1198437" y="4713804"/>
            <a:ext cx="2446890" cy="1200329"/>
          </a:xfrm>
          <a:prstGeom prst="rect">
            <a:avLst/>
          </a:prstGeom>
          <a:solidFill>
            <a:srgbClr val="FF0066"/>
          </a:solidFill>
        </p:spPr>
        <p:txBody>
          <a:bodyPr wrap="square" rtlCol="0">
            <a:spAutoFit/>
          </a:bodyPr>
          <a:lstStyle/>
          <a:p>
            <a:pPr algn="l"/>
            <a:r>
              <a:rPr lang="tr-TR" dirty="0"/>
              <a:t>Sebzeleri kullanarak renk oluşumundan harika mürekkepler elde ettik</a:t>
            </a:r>
          </a:p>
        </p:txBody>
      </p:sp>
      <p:sp>
        <p:nvSpPr>
          <p:cNvPr id="9" name="Metin kutusu 8">
            <a:extLst>
              <a:ext uri="{FF2B5EF4-FFF2-40B4-BE49-F238E27FC236}">
                <a16:creationId xmlns:a16="http://schemas.microsoft.com/office/drawing/2014/main" id="{6C69CAAE-2386-4D74-0EDA-90A80580C614}"/>
              </a:ext>
            </a:extLst>
          </p:cNvPr>
          <p:cNvSpPr txBox="1"/>
          <p:nvPr/>
        </p:nvSpPr>
        <p:spPr>
          <a:xfrm>
            <a:off x="3431301" y="3442591"/>
            <a:ext cx="1828800" cy="415498"/>
          </a:xfrm>
          <a:prstGeom prst="rect">
            <a:avLst/>
          </a:prstGeom>
          <a:solidFill>
            <a:srgbClr val="FF0000"/>
          </a:solidFill>
        </p:spPr>
        <p:txBody>
          <a:bodyPr wrap="square" rtlCol="0">
            <a:spAutoFit/>
          </a:bodyPr>
          <a:lstStyle/>
          <a:p>
            <a:r>
              <a:rPr lang="tr-TR" sz="1050" strike="noStrike" dirty="0">
                <a:solidFill>
                  <a:schemeClr val="bg2"/>
                </a:solidFill>
                <a:effectLst/>
                <a:latin typeface="Helvetica"/>
              </a:rPr>
              <a:t>Fasulye çimlendirme yaparak gözlemledik</a:t>
            </a:r>
          </a:p>
        </p:txBody>
      </p:sp>
      <p:pic>
        <p:nvPicPr>
          <p:cNvPr id="8" name="Resim 9">
            <a:extLst>
              <a:ext uri="{FF2B5EF4-FFF2-40B4-BE49-F238E27FC236}">
                <a16:creationId xmlns:a16="http://schemas.microsoft.com/office/drawing/2014/main" id="{E88239CD-D654-2304-8920-F0B57AA0BBD1}"/>
              </a:ext>
            </a:extLst>
          </p:cNvPr>
          <p:cNvPicPr>
            <a:picLocks noChangeAspect="1"/>
          </p:cNvPicPr>
          <p:nvPr/>
        </p:nvPicPr>
        <p:blipFill>
          <a:blip r:embed="rId6"/>
          <a:srcRect/>
          <a:stretch/>
        </p:blipFill>
        <p:spPr>
          <a:xfrm>
            <a:off x="3765522" y="4110893"/>
            <a:ext cx="2007452" cy="197608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21 Resim" descr="cikartmalar-floral-pattern-sinir-cerceve.jpg.jpg"/>
          <p:cNvPicPr>
            <a:picLocks noChangeAspect="1"/>
          </p:cNvPicPr>
          <p:nvPr/>
        </p:nvPicPr>
        <p:blipFill>
          <a:blip r:embed="rId2"/>
          <a:stretch>
            <a:fillRect/>
          </a:stretch>
        </p:blipFill>
        <p:spPr>
          <a:xfrm>
            <a:off x="112163" y="84072"/>
            <a:ext cx="6858000" cy="9144000"/>
          </a:xfrm>
          <a:prstGeom prst="rect">
            <a:avLst/>
          </a:prstGeom>
        </p:spPr>
      </p:pic>
      <p:sp>
        <p:nvSpPr>
          <p:cNvPr id="11" name="10 Metin kutusu"/>
          <p:cNvSpPr txBox="1"/>
          <p:nvPr/>
        </p:nvSpPr>
        <p:spPr>
          <a:xfrm flipV="1">
            <a:off x="1674491" y="4068122"/>
            <a:ext cx="1942068" cy="356180"/>
          </a:xfrm>
          <a:prstGeom prst="rect">
            <a:avLst/>
          </a:prstGeom>
          <a:noFill/>
        </p:spPr>
        <p:txBody>
          <a:bodyPr wrap="square" rtlCol="0">
            <a:spAutoFit/>
          </a:bodyPr>
          <a:lstStyle/>
          <a:p>
            <a:endParaRPr lang="tr-TR" dirty="0"/>
          </a:p>
        </p:txBody>
      </p:sp>
      <p:pic>
        <p:nvPicPr>
          <p:cNvPr id="13" name="12 Resim"/>
          <p:cNvPicPr>
            <a:picLocks noChangeAspect="1"/>
          </p:cNvPicPr>
          <p:nvPr/>
        </p:nvPicPr>
        <p:blipFill>
          <a:blip r:embed="rId3"/>
          <a:srcRect/>
          <a:stretch/>
        </p:blipFill>
        <p:spPr>
          <a:xfrm>
            <a:off x="1164587" y="1642529"/>
            <a:ext cx="1902784" cy="1368426"/>
          </a:xfrm>
          <a:prstGeom prst="rect">
            <a:avLst/>
          </a:prstGeom>
        </p:spPr>
      </p:pic>
      <p:sp>
        <p:nvSpPr>
          <p:cNvPr id="2" name="Metin kutusu 1">
            <a:extLst>
              <a:ext uri="{FF2B5EF4-FFF2-40B4-BE49-F238E27FC236}">
                <a16:creationId xmlns:a16="http://schemas.microsoft.com/office/drawing/2014/main" id="{8455734E-F943-3F95-B61C-781EB2AD13F9}"/>
              </a:ext>
            </a:extLst>
          </p:cNvPr>
          <p:cNvSpPr txBox="1"/>
          <p:nvPr/>
        </p:nvSpPr>
        <p:spPr>
          <a:xfrm>
            <a:off x="2265594" y="5024890"/>
            <a:ext cx="1527745" cy="2086748"/>
          </a:xfrm>
          <a:prstGeom prst="rect">
            <a:avLst/>
          </a:prstGeom>
          <a:noFill/>
        </p:spPr>
        <p:txBody>
          <a:bodyPr wrap="square" rtlCol="0">
            <a:spAutoFit/>
          </a:bodyPr>
          <a:lstStyle/>
          <a:p>
            <a:pPr algn="l"/>
            <a:endParaRPr lang="tr-TR" dirty="0"/>
          </a:p>
        </p:txBody>
      </p:sp>
      <p:sp>
        <p:nvSpPr>
          <p:cNvPr id="4" name="19 Metin kutusu">
            <a:extLst>
              <a:ext uri="{FF2B5EF4-FFF2-40B4-BE49-F238E27FC236}">
                <a16:creationId xmlns:a16="http://schemas.microsoft.com/office/drawing/2014/main" id="{F55BEF7A-9BAC-EDA5-CD7A-690823055FAC}"/>
              </a:ext>
            </a:extLst>
          </p:cNvPr>
          <p:cNvSpPr txBox="1"/>
          <p:nvPr/>
        </p:nvSpPr>
        <p:spPr>
          <a:xfrm>
            <a:off x="3628818" y="1643977"/>
            <a:ext cx="1688957" cy="830997"/>
          </a:xfrm>
          <a:prstGeom prst="rect">
            <a:avLst/>
          </a:prstGeom>
          <a:noFill/>
        </p:spPr>
        <p:txBody>
          <a:bodyPr wrap="square" rtlCol="0">
            <a:spAutoFit/>
          </a:bodyPr>
          <a:lstStyle/>
          <a:p>
            <a:r>
              <a:rPr lang="tr-TR" sz="1200" b="1" dirty="0"/>
              <a:t>RAMAZANIN GELİSINI COŞKUYLA KUTLADIK</a:t>
            </a:r>
          </a:p>
          <a:p>
            <a:r>
              <a:rPr lang="tr-TR" sz="1200" dirty="0"/>
              <a:t>Geleneksel fener alayımızı yaptık.</a:t>
            </a:r>
          </a:p>
        </p:txBody>
      </p:sp>
      <p:pic>
        <p:nvPicPr>
          <p:cNvPr id="3" name="Resim 5">
            <a:extLst>
              <a:ext uri="{FF2B5EF4-FFF2-40B4-BE49-F238E27FC236}">
                <a16:creationId xmlns:a16="http://schemas.microsoft.com/office/drawing/2014/main" id="{EF261B41-4804-5AEB-DF92-D06774CB0FC2}"/>
              </a:ext>
            </a:extLst>
          </p:cNvPr>
          <p:cNvPicPr>
            <a:picLocks noChangeAspect="1"/>
          </p:cNvPicPr>
          <p:nvPr/>
        </p:nvPicPr>
        <p:blipFill>
          <a:blip r:embed="rId4"/>
          <a:srcRect/>
          <a:stretch/>
        </p:blipFill>
        <p:spPr>
          <a:xfrm>
            <a:off x="3460383" y="6341055"/>
            <a:ext cx="2308323" cy="1828800"/>
          </a:xfrm>
          <a:prstGeom prst="rect">
            <a:avLst/>
          </a:prstGeom>
        </p:spPr>
      </p:pic>
      <p:sp>
        <p:nvSpPr>
          <p:cNvPr id="7" name="Metin kutusu 6">
            <a:extLst>
              <a:ext uri="{FF2B5EF4-FFF2-40B4-BE49-F238E27FC236}">
                <a16:creationId xmlns:a16="http://schemas.microsoft.com/office/drawing/2014/main" id="{796299B8-8804-8DA3-ACD8-298A019A82F8}"/>
              </a:ext>
            </a:extLst>
          </p:cNvPr>
          <p:cNvSpPr txBox="1"/>
          <p:nvPr/>
        </p:nvSpPr>
        <p:spPr>
          <a:xfrm>
            <a:off x="2017699" y="1097500"/>
            <a:ext cx="3182164" cy="369332"/>
          </a:xfrm>
          <a:prstGeom prst="rect">
            <a:avLst/>
          </a:prstGeom>
          <a:noFill/>
        </p:spPr>
        <p:txBody>
          <a:bodyPr wrap="square" rtlCol="0">
            <a:spAutoFit/>
          </a:bodyPr>
          <a:lstStyle/>
          <a:p>
            <a:pPr algn="l"/>
            <a:r>
              <a:rPr lang="tr-TR" b="1" dirty="0">
                <a:solidFill>
                  <a:srgbClr val="FF3300"/>
                </a:solidFill>
              </a:rPr>
              <a:t>BELİRLİ GÜN VE HAFTALAR</a:t>
            </a:r>
          </a:p>
        </p:txBody>
      </p:sp>
      <p:sp>
        <p:nvSpPr>
          <p:cNvPr id="8" name="Metin kutusu 7">
            <a:extLst>
              <a:ext uri="{FF2B5EF4-FFF2-40B4-BE49-F238E27FC236}">
                <a16:creationId xmlns:a16="http://schemas.microsoft.com/office/drawing/2014/main" id="{8E4768E8-59FF-318E-E452-A9ED4302DB87}"/>
              </a:ext>
            </a:extLst>
          </p:cNvPr>
          <p:cNvSpPr txBox="1"/>
          <p:nvPr/>
        </p:nvSpPr>
        <p:spPr>
          <a:xfrm>
            <a:off x="5219038" y="-8137"/>
            <a:ext cx="1828800" cy="1828800"/>
          </a:xfrm>
          <a:prstGeom prst="rect">
            <a:avLst/>
          </a:prstGeom>
          <a:noFill/>
        </p:spPr>
        <p:txBody>
          <a:bodyPr wrap="square" rtlCol="0">
            <a:spAutoFit/>
          </a:bodyPr>
          <a:lstStyle/>
          <a:p>
            <a:pPr algn="l"/>
            <a:endParaRPr lang="tr-TR" dirty="0"/>
          </a:p>
        </p:txBody>
      </p:sp>
      <p:pic>
        <p:nvPicPr>
          <p:cNvPr id="12" name="14 Resim">
            <a:extLst>
              <a:ext uri="{FF2B5EF4-FFF2-40B4-BE49-F238E27FC236}">
                <a16:creationId xmlns:a16="http://schemas.microsoft.com/office/drawing/2014/main" id="{7A82FF39-CA61-3598-B6CA-33AD7B96BDE0}"/>
              </a:ext>
            </a:extLst>
          </p:cNvPr>
          <p:cNvPicPr>
            <a:picLocks noChangeAspect="1"/>
          </p:cNvPicPr>
          <p:nvPr/>
        </p:nvPicPr>
        <p:blipFill>
          <a:blip r:embed="rId5"/>
          <a:srcRect/>
          <a:stretch/>
        </p:blipFill>
        <p:spPr>
          <a:xfrm>
            <a:off x="3403634" y="2530990"/>
            <a:ext cx="2365072" cy="1922160"/>
          </a:xfrm>
          <a:prstGeom prst="rect">
            <a:avLst/>
          </a:prstGeom>
        </p:spPr>
      </p:pic>
      <p:sp>
        <p:nvSpPr>
          <p:cNvPr id="16" name="Metin kutusu 15">
            <a:extLst>
              <a:ext uri="{FF2B5EF4-FFF2-40B4-BE49-F238E27FC236}">
                <a16:creationId xmlns:a16="http://schemas.microsoft.com/office/drawing/2014/main" id="{2C22C68D-6E70-1895-4934-8B49A7E69598}"/>
              </a:ext>
            </a:extLst>
          </p:cNvPr>
          <p:cNvSpPr txBox="1"/>
          <p:nvPr/>
        </p:nvSpPr>
        <p:spPr>
          <a:xfrm>
            <a:off x="1104674" y="3218345"/>
            <a:ext cx="2436489" cy="1200329"/>
          </a:xfrm>
          <a:prstGeom prst="rect">
            <a:avLst/>
          </a:prstGeom>
          <a:noFill/>
        </p:spPr>
        <p:txBody>
          <a:bodyPr wrap="square" rtlCol="0">
            <a:spAutoFit/>
          </a:bodyPr>
          <a:lstStyle/>
          <a:p>
            <a:pPr algn="l"/>
            <a:r>
              <a:rPr lang="tr-TR" b="1" dirty="0"/>
              <a:t>8MART DÜNYA EMEKCI KADINLAR GÜNÜ</a:t>
            </a:r>
          </a:p>
          <a:p>
            <a:pPr algn="l"/>
            <a:r>
              <a:rPr lang="tr-TR" dirty="0"/>
              <a:t>Annelerimizin kadınlar gününü kutladık😊</a:t>
            </a:r>
          </a:p>
        </p:txBody>
      </p:sp>
      <p:sp>
        <p:nvSpPr>
          <p:cNvPr id="5" name="Metin kutusu 4">
            <a:extLst>
              <a:ext uri="{FF2B5EF4-FFF2-40B4-BE49-F238E27FC236}">
                <a16:creationId xmlns:a16="http://schemas.microsoft.com/office/drawing/2014/main" id="{C83D8C75-6803-3BA4-3F66-B7F0840F79D7}"/>
              </a:ext>
            </a:extLst>
          </p:cNvPr>
          <p:cNvSpPr txBox="1"/>
          <p:nvPr/>
        </p:nvSpPr>
        <p:spPr>
          <a:xfrm>
            <a:off x="1070833" y="6204663"/>
            <a:ext cx="2460969" cy="2031325"/>
          </a:xfrm>
          <a:prstGeom prst="rect">
            <a:avLst/>
          </a:prstGeom>
          <a:noFill/>
        </p:spPr>
        <p:txBody>
          <a:bodyPr wrap="square" rtlCol="0">
            <a:spAutoFit/>
          </a:bodyPr>
          <a:lstStyle/>
          <a:p>
            <a:pPr algn="l"/>
            <a:r>
              <a:rPr lang="tr-TR" b="1" dirty="0"/>
              <a:t>18 MART ÇANAKKALE ZAFERINI KUTLADİK</a:t>
            </a:r>
          </a:p>
          <a:p>
            <a:pPr algn="l"/>
            <a:r>
              <a:rPr lang="tr-TR" dirty="0"/>
              <a:t>Çanakkale zaferini anlattık bu toprakların nasıl kazanıldığından bahsettik Vatan sevgisini anlattık</a:t>
            </a:r>
          </a:p>
        </p:txBody>
      </p:sp>
      <p:pic>
        <p:nvPicPr>
          <p:cNvPr id="6" name="Resim 8">
            <a:extLst>
              <a:ext uri="{FF2B5EF4-FFF2-40B4-BE49-F238E27FC236}">
                <a16:creationId xmlns:a16="http://schemas.microsoft.com/office/drawing/2014/main" id="{04C8E4E5-CAF7-25FC-B1E7-00B7EFA1F5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4587" y="4548087"/>
            <a:ext cx="2205980" cy="1650948"/>
          </a:xfrm>
          <a:prstGeom prst="rect">
            <a:avLst/>
          </a:prstGeom>
        </p:spPr>
      </p:pic>
      <p:sp>
        <p:nvSpPr>
          <p:cNvPr id="9" name="Metin kutusu 8">
            <a:extLst>
              <a:ext uri="{FF2B5EF4-FFF2-40B4-BE49-F238E27FC236}">
                <a16:creationId xmlns:a16="http://schemas.microsoft.com/office/drawing/2014/main" id="{9F3C9DB4-3689-E362-76B8-A28E91D7D1EA}"/>
              </a:ext>
            </a:extLst>
          </p:cNvPr>
          <p:cNvSpPr txBox="1"/>
          <p:nvPr/>
        </p:nvSpPr>
        <p:spPr>
          <a:xfrm>
            <a:off x="3488974" y="4703722"/>
            <a:ext cx="2769459" cy="1477328"/>
          </a:xfrm>
          <a:prstGeom prst="rect">
            <a:avLst/>
          </a:prstGeom>
          <a:noFill/>
        </p:spPr>
        <p:txBody>
          <a:bodyPr wrap="square" rtlCol="0">
            <a:spAutoFit/>
          </a:bodyPr>
          <a:lstStyle/>
          <a:p>
            <a:pPr algn="l"/>
            <a:r>
              <a:rPr lang="tr-TR" b="1" dirty="0"/>
              <a:t>YAŞLILAR HAFTASI</a:t>
            </a:r>
          </a:p>
          <a:p>
            <a:pPr algn="l"/>
            <a:r>
              <a:rPr lang="tr-TR" dirty="0"/>
              <a:t>Yaşlılar </a:t>
            </a:r>
            <a:r>
              <a:rPr lang="tr-TR" dirty="0" err="1"/>
              <a:t>haftasini</a:t>
            </a:r>
            <a:r>
              <a:rPr lang="tr-TR" dirty="0"/>
              <a:t> </a:t>
            </a:r>
            <a:r>
              <a:rPr lang="tr-TR" dirty="0" err="1"/>
              <a:t>kutladik</a:t>
            </a:r>
            <a:r>
              <a:rPr lang="tr-TR" dirty="0"/>
              <a:t> </a:t>
            </a:r>
            <a:r>
              <a:rPr lang="tr-TR" dirty="0" err="1"/>
              <a:t>dramatizasyon</a:t>
            </a:r>
            <a:r>
              <a:rPr lang="tr-TR" dirty="0"/>
              <a:t> olarak </a:t>
            </a:r>
            <a:r>
              <a:rPr lang="tr-TR" dirty="0" err="1"/>
              <a:t>canlandirdik</a:t>
            </a:r>
            <a:r>
              <a:rPr lang="tr-TR" dirty="0"/>
              <a:t> saygı ve sevgi değerlerini </a:t>
            </a:r>
            <a:r>
              <a:rPr lang="tr-TR" dirty="0" err="1"/>
              <a:t>vurguladik</a:t>
            </a:r>
            <a:r>
              <a:rPr lang="tr-TR" b="1" dirty="0"/>
              <a:t>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Resim" descr="cikartmalar-floral-pattern-sinir-cerceve.jpg.jpg"/>
          <p:cNvPicPr>
            <a:picLocks noChangeAspect="1"/>
          </p:cNvPicPr>
          <p:nvPr/>
        </p:nvPicPr>
        <p:blipFill>
          <a:blip r:embed="rId2"/>
          <a:stretch>
            <a:fillRect/>
          </a:stretch>
        </p:blipFill>
        <p:spPr>
          <a:xfrm>
            <a:off x="113875" y="214967"/>
            <a:ext cx="6858000" cy="9144000"/>
          </a:xfrm>
          <a:prstGeom prst="rect">
            <a:avLst/>
          </a:prstGeom>
          <a:ln w="88900" cap="sq" cmpd="thickThin">
            <a:solidFill>
              <a:srgbClr val="000000"/>
            </a:solidFill>
            <a:prstDash val="solid"/>
            <a:miter lim="800000"/>
          </a:ln>
          <a:effectLst>
            <a:innerShdw blurRad="76200">
              <a:srgbClr val="000000"/>
            </a:innerShdw>
          </a:effectLst>
        </p:spPr>
      </p:pic>
      <p:sp>
        <p:nvSpPr>
          <p:cNvPr id="7" name="6 Metin kutusu"/>
          <p:cNvSpPr txBox="1"/>
          <p:nvPr/>
        </p:nvSpPr>
        <p:spPr>
          <a:xfrm>
            <a:off x="1319729" y="914205"/>
            <a:ext cx="4000528" cy="461665"/>
          </a:xfrm>
          <a:prstGeom prst="rect">
            <a:avLst/>
          </a:prstGeom>
          <a:noFill/>
        </p:spPr>
        <p:txBody>
          <a:bodyPr wrap="square" rtlCol="0">
            <a:spAutoFit/>
          </a:bodyPr>
          <a:lstStyle/>
          <a:p>
            <a:r>
              <a:rPr lang="tr-TR" dirty="0">
                <a:latin typeface="Arial Black" pitchFamily="34" charset="0"/>
              </a:rPr>
              <a:t>     </a:t>
            </a:r>
            <a:r>
              <a:rPr lang="tr-TR" sz="2400" dirty="0">
                <a:latin typeface="Arial Black" pitchFamily="34" charset="0"/>
              </a:rPr>
              <a:t>BOSTAN VE ORMAN</a:t>
            </a:r>
          </a:p>
        </p:txBody>
      </p:sp>
      <p:sp>
        <p:nvSpPr>
          <p:cNvPr id="13" name="12 Metin kutusu"/>
          <p:cNvSpPr txBox="1"/>
          <p:nvPr/>
        </p:nvSpPr>
        <p:spPr>
          <a:xfrm>
            <a:off x="1357298" y="5857884"/>
            <a:ext cx="4500594" cy="369332"/>
          </a:xfrm>
          <a:prstGeom prst="rect">
            <a:avLst/>
          </a:prstGeom>
          <a:noFill/>
        </p:spPr>
        <p:txBody>
          <a:bodyPr wrap="square" rtlCol="0">
            <a:spAutoFit/>
          </a:bodyPr>
          <a:lstStyle/>
          <a:p>
            <a:endParaRPr lang="tr-TR" b="1" dirty="0">
              <a:solidFill>
                <a:srgbClr val="006600"/>
              </a:solidFill>
            </a:endParaRPr>
          </a:p>
        </p:txBody>
      </p:sp>
      <p:sp>
        <p:nvSpPr>
          <p:cNvPr id="9" name="8 Metin kutusu"/>
          <p:cNvSpPr txBox="1"/>
          <p:nvPr/>
        </p:nvSpPr>
        <p:spPr>
          <a:xfrm>
            <a:off x="1269750" y="4303321"/>
            <a:ext cx="4735339"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tr-TR" dirty="0"/>
              <a:t>Doğay la buluşmanın heyecanını yaşadık çok güzel eğlenceli </a:t>
            </a:r>
            <a:r>
              <a:rPr lang="tr-TR"/>
              <a:t>aktivitelerimizi yaptık  </a:t>
            </a:r>
            <a:r>
              <a:rPr lang="tr-TR" dirty="0"/>
              <a:t>🤩 </a:t>
            </a:r>
          </a:p>
        </p:txBody>
      </p:sp>
      <p:pic>
        <p:nvPicPr>
          <p:cNvPr id="10" name="9 Resim"/>
          <p:cNvPicPr>
            <a:picLocks noChangeAspect="1"/>
          </p:cNvPicPr>
          <p:nvPr/>
        </p:nvPicPr>
        <p:blipFill>
          <a:blip r:embed="rId3"/>
          <a:srcRect/>
          <a:stretch/>
        </p:blipFill>
        <p:spPr>
          <a:xfrm>
            <a:off x="1144964" y="5452470"/>
            <a:ext cx="2397911" cy="2397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Resim 3">
            <a:extLst>
              <a:ext uri="{FF2B5EF4-FFF2-40B4-BE49-F238E27FC236}">
                <a16:creationId xmlns:a16="http://schemas.microsoft.com/office/drawing/2014/main" id="{942D2E06-72A3-AD3F-23B7-C69A84337929}"/>
              </a:ext>
            </a:extLst>
          </p:cNvPr>
          <p:cNvPicPr>
            <a:picLocks noChangeAspect="1"/>
          </p:cNvPicPr>
          <p:nvPr/>
        </p:nvPicPr>
        <p:blipFill>
          <a:blip r:embed="rId4"/>
          <a:srcRect/>
          <a:stretch/>
        </p:blipFill>
        <p:spPr>
          <a:xfrm rot="10800000" flipV="1">
            <a:off x="1319730" y="1496992"/>
            <a:ext cx="4361110" cy="2382118"/>
          </a:xfrm>
          <a:prstGeom prst="rect">
            <a:avLst/>
          </a:prstGeom>
          <a:ln w="88900" cap="sq" cmpd="thickThin">
            <a:solidFill>
              <a:srgbClr val="000000"/>
            </a:solidFill>
            <a:prstDash val="solid"/>
            <a:miter lim="800000"/>
          </a:ln>
          <a:effectLst>
            <a:innerShdw blurRad="76200">
              <a:srgbClr val="000000"/>
            </a:innerShdw>
          </a:effectLst>
        </p:spPr>
      </p:pic>
      <p:pic>
        <p:nvPicPr>
          <p:cNvPr id="4" name="Resim 4">
            <a:extLst>
              <a:ext uri="{FF2B5EF4-FFF2-40B4-BE49-F238E27FC236}">
                <a16:creationId xmlns:a16="http://schemas.microsoft.com/office/drawing/2014/main" id="{D38C0F95-F37B-B232-53CE-2CCC821E753D}"/>
              </a:ext>
            </a:extLst>
          </p:cNvPr>
          <p:cNvPicPr>
            <a:picLocks noChangeAspect="1"/>
          </p:cNvPicPr>
          <p:nvPr/>
        </p:nvPicPr>
        <p:blipFill>
          <a:blip r:embed="rId5"/>
          <a:srcRect/>
          <a:stretch/>
        </p:blipFill>
        <p:spPr>
          <a:xfrm rot="10800000" flipV="1">
            <a:off x="3676351" y="5264384"/>
            <a:ext cx="982779" cy="1432136"/>
          </a:xfrm>
          <a:prstGeom prst="rect">
            <a:avLst/>
          </a:prstGeom>
          <a:ln w="88900" cap="sq" cmpd="thickThin">
            <a:solidFill>
              <a:srgbClr val="000000"/>
            </a:solidFill>
            <a:prstDash val="solid"/>
            <a:miter lim="800000"/>
          </a:ln>
          <a:effectLst>
            <a:innerShdw blurRad="76200">
              <a:srgbClr val="000000"/>
            </a:innerShdw>
          </a:effectLst>
        </p:spPr>
      </p:pic>
      <p:sp>
        <p:nvSpPr>
          <p:cNvPr id="5" name="Metin kutusu 4">
            <a:extLst>
              <a:ext uri="{FF2B5EF4-FFF2-40B4-BE49-F238E27FC236}">
                <a16:creationId xmlns:a16="http://schemas.microsoft.com/office/drawing/2014/main" id="{2813A814-3E0B-8147-919D-650A412B7C2A}"/>
              </a:ext>
            </a:extLst>
          </p:cNvPr>
          <p:cNvSpPr txBox="1"/>
          <p:nvPr/>
        </p:nvSpPr>
        <p:spPr>
          <a:xfrm>
            <a:off x="3807221" y="6651426"/>
            <a:ext cx="1703819" cy="1210858"/>
          </a:xfrm>
          <a:prstGeom prst="rect">
            <a:avLst/>
          </a:prstGeom>
          <a:noFill/>
        </p:spPr>
        <p:txBody>
          <a:bodyPr wrap="square" rtlCol="0">
            <a:spAutoFit/>
          </a:bodyPr>
          <a:lstStyle/>
          <a:p>
            <a:pPr algn="l"/>
            <a:endParaRPr lang="tr-TR" dirty="0"/>
          </a:p>
        </p:txBody>
      </p:sp>
      <p:pic>
        <p:nvPicPr>
          <p:cNvPr id="6" name="Resim 7">
            <a:extLst>
              <a:ext uri="{FF2B5EF4-FFF2-40B4-BE49-F238E27FC236}">
                <a16:creationId xmlns:a16="http://schemas.microsoft.com/office/drawing/2014/main" id="{176CB382-24A4-4B2D-6A52-8AD806524225}"/>
              </a:ext>
            </a:extLst>
          </p:cNvPr>
          <p:cNvPicPr>
            <a:picLocks noChangeAspect="1"/>
          </p:cNvPicPr>
          <p:nvPr/>
        </p:nvPicPr>
        <p:blipFill>
          <a:blip r:embed="rId6"/>
          <a:srcRect/>
          <a:stretch/>
        </p:blipFill>
        <p:spPr>
          <a:xfrm>
            <a:off x="3637420" y="6852954"/>
            <a:ext cx="2279768" cy="15360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Resim 7">
            <a:extLst>
              <a:ext uri="{FF2B5EF4-FFF2-40B4-BE49-F238E27FC236}">
                <a16:creationId xmlns:a16="http://schemas.microsoft.com/office/drawing/2014/main" id="{BD4B00A7-AFB6-E0D7-9AF8-493459EB72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9002" y="5307346"/>
            <a:ext cx="1437323" cy="1210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CBE08C-DDD5-7E2E-45C5-3EF74203303F}"/>
              </a:ext>
            </a:extLst>
          </p:cNvPr>
          <p:cNvSpPr>
            <a:spLocks noGrp="1"/>
          </p:cNvSpPr>
          <p:nvPr>
            <p:ph type="title"/>
          </p:nvPr>
        </p:nvSpPr>
        <p:spPr/>
        <p:txBody>
          <a:bodyPr/>
          <a:lstStyle/>
          <a:p>
            <a:endParaRPr lang="tr-TR" dirty="0"/>
          </a:p>
        </p:txBody>
      </p:sp>
      <p:pic>
        <p:nvPicPr>
          <p:cNvPr id="5" name="13 Resim" descr="cikartmalar-floral-pattern-sinir-cerceve.jpg.jpg">
            <a:extLst>
              <a:ext uri="{FF2B5EF4-FFF2-40B4-BE49-F238E27FC236}">
                <a16:creationId xmlns:a16="http://schemas.microsoft.com/office/drawing/2014/main" id="{510C40C2-2AC2-DDAF-10A1-F8BFF064A6FF}"/>
              </a:ext>
            </a:extLst>
          </p:cNvPr>
          <p:cNvPicPr>
            <a:picLocks noGrp="1" noChangeAspect="1"/>
          </p:cNvPicPr>
          <p:nvPr>
            <p:ph idx="1"/>
          </p:nvPr>
        </p:nvPicPr>
        <p:blipFill>
          <a:blip r:embed="rId2"/>
          <a:stretch>
            <a:fillRect/>
          </a:stretch>
        </p:blipFill>
        <p:spPr>
          <a:xfrm>
            <a:off x="119230" y="-23382"/>
            <a:ext cx="6738770" cy="9167382"/>
          </a:xfrm>
          <a:prstGeom prst="rect">
            <a:avLst/>
          </a:prstGeom>
          <a:ln w="88900" cap="sq" cmpd="thickThin">
            <a:solidFill>
              <a:srgbClr val="000000"/>
            </a:solidFill>
            <a:prstDash val="solid"/>
            <a:miter lim="800000"/>
          </a:ln>
          <a:effectLst>
            <a:innerShdw blurRad="76200">
              <a:srgbClr val="000000"/>
            </a:innerShdw>
          </a:effectLst>
        </p:spPr>
      </p:pic>
      <p:pic>
        <p:nvPicPr>
          <p:cNvPr id="6" name="Resim 6">
            <a:extLst>
              <a:ext uri="{FF2B5EF4-FFF2-40B4-BE49-F238E27FC236}">
                <a16:creationId xmlns:a16="http://schemas.microsoft.com/office/drawing/2014/main" id="{5DD620EC-3A0F-0260-9D3F-E95226CB2F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39088" y="1500345"/>
            <a:ext cx="3332038" cy="19718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7" name="Resim 7">
            <a:extLst>
              <a:ext uri="{FF2B5EF4-FFF2-40B4-BE49-F238E27FC236}">
                <a16:creationId xmlns:a16="http://schemas.microsoft.com/office/drawing/2014/main" id="{33BC0DC9-5784-BAB9-EF22-5319489C05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1778" y="3472145"/>
            <a:ext cx="1751072" cy="14867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Resim 8">
            <a:extLst>
              <a:ext uri="{FF2B5EF4-FFF2-40B4-BE49-F238E27FC236}">
                <a16:creationId xmlns:a16="http://schemas.microsoft.com/office/drawing/2014/main" id="{C452F9CE-CEF1-282B-7555-6E10DD42A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744" y="4747921"/>
            <a:ext cx="2452316" cy="1845368"/>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9" name="Resim 9">
            <a:extLst>
              <a:ext uri="{FF2B5EF4-FFF2-40B4-BE49-F238E27FC236}">
                <a16:creationId xmlns:a16="http://schemas.microsoft.com/office/drawing/2014/main" id="{A198A1A5-55BD-F09C-9AA6-D72953DAED80}"/>
              </a:ext>
            </a:extLst>
          </p:cNvPr>
          <p:cNvPicPr>
            <a:picLocks noChangeAspect="1"/>
          </p:cNvPicPr>
          <p:nvPr/>
        </p:nvPicPr>
        <p:blipFill>
          <a:blip r:embed="rId6"/>
          <a:srcRect/>
          <a:stretch/>
        </p:blipFill>
        <p:spPr>
          <a:xfrm>
            <a:off x="3791778" y="6242083"/>
            <a:ext cx="2178093" cy="2200317"/>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0" name="Metin kutusu 9">
            <a:extLst>
              <a:ext uri="{FF2B5EF4-FFF2-40B4-BE49-F238E27FC236}">
                <a16:creationId xmlns:a16="http://schemas.microsoft.com/office/drawing/2014/main" id="{53674090-51FB-657C-8447-98DFF36CA1ED}"/>
              </a:ext>
            </a:extLst>
          </p:cNvPr>
          <p:cNvSpPr txBox="1"/>
          <p:nvPr/>
        </p:nvSpPr>
        <p:spPr>
          <a:xfrm>
            <a:off x="1970758" y="832185"/>
            <a:ext cx="3156380" cy="461665"/>
          </a:xfrm>
          <a:prstGeom prst="rect">
            <a:avLst/>
          </a:prstGeom>
          <a:noFill/>
        </p:spPr>
        <p:txBody>
          <a:bodyPr wrap="square" rtlCol="0">
            <a:spAutoFit/>
          </a:bodyPr>
          <a:lstStyle/>
          <a:p>
            <a:pPr algn="l"/>
            <a:r>
              <a:rPr lang="tr-TR" sz="2400" b="1" dirty="0">
                <a:solidFill>
                  <a:srgbClr val="FF0000"/>
                </a:solidFill>
              </a:rPr>
              <a:t>GURME ATÖLYEMİZ</a:t>
            </a:r>
          </a:p>
        </p:txBody>
      </p:sp>
      <p:sp>
        <p:nvSpPr>
          <p:cNvPr id="11" name="Metin kutusu 10">
            <a:extLst>
              <a:ext uri="{FF2B5EF4-FFF2-40B4-BE49-F238E27FC236}">
                <a16:creationId xmlns:a16="http://schemas.microsoft.com/office/drawing/2014/main" id="{67CEF488-7680-64F0-FD39-BBD19945CA17}"/>
              </a:ext>
            </a:extLst>
          </p:cNvPr>
          <p:cNvSpPr txBox="1"/>
          <p:nvPr/>
        </p:nvSpPr>
        <p:spPr>
          <a:xfrm>
            <a:off x="4431096" y="1867923"/>
            <a:ext cx="1392084" cy="923330"/>
          </a:xfrm>
          <a:prstGeom prst="rect">
            <a:avLst/>
          </a:prstGeom>
          <a:noFill/>
        </p:spPr>
        <p:txBody>
          <a:bodyPr wrap="square" rtlCol="0">
            <a:spAutoFit/>
          </a:bodyPr>
          <a:lstStyle/>
          <a:p>
            <a:pPr algn="l"/>
            <a:r>
              <a:rPr lang="tr-TR" b="1" dirty="0"/>
              <a:t>ZEBRALI KEKİMIZI YAPTİK</a:t>
            </a:r>
          </a:p>
        </p:txBody>
      </p:sp>
      <p:sp>
        <p:nvSpPr>
          <p:cNvPr id="12" name="Metin kutusu 11">
            <a:extLst>
              <a:ext uri="{FF2B5EF4-FFF2-40B4-BE49-F238E27FC236}">
                <a16:creationId xmlns:a16="http://schemas.microsoft.com/office/drawing/2014/main" id="{3BFEBC7B-251C-76F3-CF41-693DADEAB49A}"/>
              </a:ext>
            </a:extLst>
          </p:cNvPr>
          <p:cNvSpPr txBox="1"/>
          <p:nvPr/>
        </p:nvSpPr>
        <p:spPr>
          <a:xfrm>
            <a:off x="1595864" y="3742968"/>
            <a:ext cx="1818486" cy="646331"/>
          </a:xfrm>
          <a:prstGeom prst="rect">
            <a:avLst/>
          </a:prstGeom>
          <a:noFill/>
        </p:spPr>
        <p:txBody>
          <a:bodyPr wrap="square" rtlCol="0">
            <a:spAutoFit/>
          </a:bodyPr>
          <a:lstStyle/>
          <a:p>
            <a:pPr algn="l"/>
            <a:r>
              <a:rPr lang="tr-TR" b="1" dirty="0"/>
              <a:t>KIT KATLARİMİZI YAPTİK</a:t>
            </a:r>
          </a:p>
        </p:txBody>
      </p:sp>
      <p:sp>
        <p:nvSpPr>
          <p:cNvPr id="13" name="Metin kutusu 12">
            <a:extLst>
              <a:ext uri="{FF2B5EF4-FFF2-40B4-BE49-F238E27FC236}">
                <a16:creationId xmlns:a16="http://schemas.microsoft.com/office/drawing/2014/main" id="{EA1C9E3E-4B82-3E63-D29E-63ACE062B514}"/>
              </a:ext>
            </a:extLst>
          </p:cNvPr>
          <p:cNvSpPr txBox="1"/>
          <p:nvPr/>
        </p:nvSpPr>
        <p:spPr>
          <a:xfrm>
            <a:off x="3753247" y="5340821"/>
            <a:ext cx="1498381" cy="923330"/>
          </a:xfrm>
          <a:prstGeom prst="rect">
            <a:avLst/>
          </a:prstGeom>
          <a:noFill/>
        </p:spPr>
        <p:txBody>
          <a:bodyPr wrap="square" rtlCol="0">
            <a:spAutoFit/>
          </a:bodyPr>
          <a:lstStyle/>
          <a:p>
            <a:pPr algn="l"/>
            <a:r>
              <a:rPr lang="tr-TR" b="1" dirty="0"/>
              <a:t>MANTAR ÇORBASI YAPTİK</a:t>
            </a:r>
          </a:p>
        </p:txBody>
      </p:sp>
      <p:sp>
        <p:nvSpPr>
          <p:cNvPr id="14" name="Metin kutusu 13">
            <a:extLst>
              <a:ext uri="{FF2B5EF4-FFF2-40B4-BE49-F238E27FC236}">
                <a16:creationId xmlns:a16="http://schemas.microsoft.com/office/drawing/2014/main" id="{E42164E3-4C19-4421-629D-4587612C3DC1}"/>
              </a:ext>
            </a:extLst>
          </p:cNvPr>
          <p:cNvSpPr txBox="1"/>
          <p:nvPr/>
        </p:nvSpPr>
        <p:spPr>
          <a:xfrm>
            <a:off x="1299590" y="7107713"/>
            <a:ext cx="2453888" cy="923330"/>
          </a:xfrm>
          <a:prstGeom prst="rect">
            <a:avLst/>
          </a:prstGeom>
          <a:noFill/>
        </p:spPr>
        <p:txBody>
          <a:bodyPr wrap="square" rtlCol="0">
            <a:spAutoFit/>
          </a:bodyPr>
          <a:lstStyle/>
          <a:p>
            <a:pPr algn="l"/>
            <a:r>
              <a:rPr lang="tr-TR" b="1" dirty="0"/>
              <a:t>İLK BAHAR PARTİMIZ İCİN GÖZLEMELERIMIZI HAZİRLADİK</a:t>
            </a:r>
          </a:p>
        </p:txBody>
      </p:sp>
    </p:spTree>
    <p:extLst>
      <p:ext uri="{BB962C8B-B14F-4D97-AF65-F5344CB8AC3E}">
        <p14:creationId xmlns:p14="http://schemas.microsoft.com/office/powerpoint/2010/main" val="4203490644"/>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1657</TotalTime>
  <Words>1035</Words>
  <Application>Microsoft Office PowerPoint</Application>
  <PresentationFormat>Ekran Gösterisi (4:3)</PresentationFormat>
  <Paragraphs>129</Paragraphs>
  <Slides>26</Slides>
  <Notes>0</Notes>
  <HiddenSlides>0</HiddenSlides>
  <MMClips>0</MMClips>
  <ScaleCrop>false</ScaleCrop>
  <HeadingPairs>
    <vt:vector size="4" baseType="variant">
      <vt:variant>
        <vt:lpstr>Tema</vt:lpstr>
      </vt:variant>
      <vt:variant>
        <vt:i4>1</vt:i4>
      </vt:variant>
      <vt:variant>
        <vt:lpstr>Slayt Başlıkları</vt:lpstr>
      </vt:variant>
      <vt:variant>
        <vt:i4>26</vt:i4>
      </vt:variant>
    </vt:vector>
  </HeadingPairs>
  <TitlesOfParts>
    <vt:vector size="27" baseType="lpstr">
      <vt:lpstr>Ofis Teması</vt:lpstr>
      <vt:lpstr>PowerPoint Sunusu</vt:lpstr>
      <vt:lpstr>PowerPoint Sunusu</vt:lpstr>
      <vt:lpstr>OKUL PROJELERİMİZ</vt:lpstr>
      <vt:lpstr>PowerPoint Sunusu</vt:lpstr>
      <vt:lpstr>ÖĞRENDİĞİMİZ ŞARKILAR</vt:lpstr>
      <vt:lpstr> FEN ETKİNLİKLERİ </vt:lpstr>
      <vt:lpstr>PowerPoint Sunusu</vt:lpstr>
      <vt:lpstr>PowerPoint Sunusu</vt:lpstr>
      <vt:lpstr>PowerPoint Sunusu</vt:lpstr>
      <vt:lpstr> AYIN ÇOCUKLARI</vt:lpstr>
      <vt:lpstr>GRUP OYUNLARIMIZ</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LEYLA  MERDANOĞLU</dc:title>
  <dc:creator>WIN10</dc:creator>
  <cp:lastModifiedBy>esrabektas985@gmail.com</cp:lastModifiedBy>
  <cp:revision>345</cp:revision>
  <dcterms:created xsi:type="dcterms:W3CDTF">2021-10-24T15:24:10Z</dcterms:created>
  <dcterms:modified xsi:type="dcterms:W3CDTF">2023-04-08T09:35:24Z</dcterms:modified>
</cp:coreProperties>
</file>