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sldIdLst>
    <p:sldId id="256" r:id="rId2"/>
    <p:sldId id="297" r:id="rId3"/>
    <p:sldId id="282" r:id="rId4"/>
    <p:sldId id="260" r:id="rId5"/>
    <p:sldId id="261" r:id="rId6"/>
    <p:sldId id="262" r:id="rId7"/>
    <p:sldId id="263" r:id="rId8"/>
    <p:sldId id="313" r:id="rId9"/>
    <p:sldId id="314" r:id="rId10"/>
    <p:sldId id="264" r:id="rId11"/>
    <p:sldId id="295" r:id="rId12"/>
    <p:sldId id="300" r:id="rId13"/>
    <p:sldId id="301" r:id="rId14"/>
    <p:sldId id="266" r:id="rId15"/>
    <p:sldId id="267" r:id="rId16"/>
    <p:sldId id="316" r:id="rId17"/>
    <p:sldId id="317" r:id="rId18"/>
    <p:sldId id="275" r:id="rId19"/>
    <p:sldId id="312" r:id="rId20"/>
    <p:sldId id="277" r:id="rId21"/>
    <p:sldId id="283" r:id="rId22"/>
    <p:sldId id="303" r:id="rId23"/>
    <p:sldId id="304" r:id="rId24"/>
    <p:sldId id="305" r:id="rId25"/>
    <p:sldId id="306" r:id="rId26"/>
    <p:sldId id="307" r:id="rId27"/>
    <p:sldId id="308" r:id="rId28"/>
    <p:sldId id="309" r:id="rId29"/>
    <p:sldId id="310" r:id="rId30"/>
    <p:sldId id="311" r:id="rId31"/>
    <p:sldId id="315" r:id="rId32"/>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33CC33"/>
    <a:srgbClr val="FF3399"/>
    <a:srgbClr val="FF66FF"/>
    <a:srgbClr val="FF0066"/>
    <a:srgbClr val="F0C59A"/>
    <a:srgbClr val="006600"/>
    <a:srgbClr val="99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3842" autoAdjust="0"/>
  </p:normalViewPr>
  <p:slideViewPr>
    <p:cSldViewPr>
      <p:cViewPr>
        <p:scale>
          <a:sx n="52" d="100"/>
          <a:sy n="52" d="100"/>
        </p:scale>
        <p:origin x="2072" y="1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B55E7-CDAB-40DF-8BD4-5707503D05F0}" type="datetimeFigureOut">
              <a:rPr lang="tr-TR" smtClean="0"/>
              <a:pPr/>
              <a:t>8.04.2023</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72000-EAF3-4468-AF5D-60493E849C5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0772000-EAF3-4468-AF5D-60493E849C5E}" type="slidenum">
              <a:rPr lang="tr-TR" smtClean="0"/>
              <a:pPr/>
              <a:t>8</a:t>
            </a:fld>
            <a:endParaRPr lang="tr-TR"/>
          </a:p>
        </p:txBody>
      </p:sp>
    </p:spTree>
    <p:extLst>
      <p:ext uri="{BB962C8B-B14F-4D97-AF65-F5344CB8AC3E}">
        <p14:creationId xmlns:p14="http://schemas.microsoft.com/office/powerpoint/2010/main" val="124261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a:t>Asıl başlık stili için tıklatın</a:t>
            </a: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3729037" y="488951"/>
            <a:ext cx="1157288" cy="104013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257175" y="488951"/>
            <a:ext cx="3357563" cy="104013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6184"/>
            <a:ext cx="6172200" cy="1524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6BD85F5-A269-44D5-91D0-ECF9A57839F1}"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4854B7E-64AA-48D5-8F64-619BD89429D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6BD85F5-A269-44D5-91D0-ECF9A57839F1}" type="datetimeFigureOut">
              <a:rPr lang="tr-TR" smtClean="0"/>
              <a:pPr/>
              <a:t>8.04.2023</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4854B7E-64AA-48D5-8F64-619BD89429D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47.jpeg" /><Relationship Id="rId7" Type="http://schemas.openxmlformats.org/officeDocument/2006/relationships/image" Target="../media/image51.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50.jpeg" /><Relationship Id="rId5" Type="http://schemas.openxmlformats.org/officeDocument/2006/relationships/image" Target="../media/image49.jpeg" /><Relationship Id="rId4" Type="http://schemas.openxmlformats.org/officeDocument/2006/relationships/image" Target="../media/image48.jpeg" /></Relationships>
</file>

<file path=ppt/slides/_rels/slide11.xml.rels><?xml version="1.0" encoding="UTF-8" standalone="yes"?>
<Relationships xmlns="http://schemas.openxmlformats.org/package/2006/relationships"><Relationship Id="rId8" Type="http://schemas.openxmlformats.org/officeDocument/2006/relationships/image" Target="../media/image57.jpeg" /><Relationship Id="rId13" Type="http://schemas.openxmlformats.org/officeDocument/2006/relationships/image" Target="../media/image62.jpeg" /><Relationship Id="rId18" Type="http://schemas.openxmlformats.org/officeDocument/2006/relationships/image" Target="../media/image67.jpeg" /><Relationship Id="rId26" Type="http://schemas.openxmlformats.org/officeDocument/2006/relationships/image" Target="../media/image75.jpeg" /><Relationship Id="rId3" Type="http://schemas.openxmlformats.org/officeDocument/2006/relationships/image" Target="../media/image52.jpeg" /><Relationship Id="rId21" Type="http://schemas.openxmlformats.org/officeDocument/2006/relationships/image" Target="../media/image70.jpeg" /><Relationship Id="rId7" Type="http://schemas.openxmlformats.org/officeDocument/2006/relationships/image" Target="../media/image56.jpeg" /><Relationship Id="rId12" Type="http://schemas.openxmlformats.org/officeDocument/2006/relationships/image" Target="../media/image61.jpeg" /><Relationship Id="rId17" Type="http://schemas.openxmlformats.org/officeDocument/2006/relationships/image" Target="../media/image66.jpeg" /><Relationship Id="rId25" Type="http://schemas.openxmlformats.org/officeDocument/2006/relationships/image" Target="../media/image74.jpeg" /><Relationship Id="rId2" Type="http://schemas.openxmlformats.org/officeDocument/2006/relationships/image" Target="../media/image1.jpeg" /><Relationship Id="rId16" Type="http://schemas.openxmlformats.org/officeDocument/2006/relationships/image" Target="../media/image65.jpeg" /><Relationship Id="rId20" Type="http://schemas.openxmlformats.org/officeDocument/2006/relationships/image" Target="../media/image69.jpeg" /><Relationship Id="rId1" Type="http://schemas.openxmlformats.org/officeDocument/2006/relationships/slideLayout" Target="../slideLayouts/slideLayout2.xml" /><Relationship Id="rId6" Type="http://schemas.openxmlformats.org/officeDocument/2006/relationships/image" Target="../media/image55.jpeg" /><Relationship Id="rId11" Type="http://schemas.openxmlformats.org/officeDocument/2006/relationships/image" Target="../media/image60.jpeg" /><Relationship Id="rId24" Type="http://schemas.openxmlformats.org/officeDocument/2006/relationships/image" Target="../media/image73.jpeg" /><Relationship Id="rId5" Type="http://schemas.openxmlformats.org/officeDocument/2006/relationships/image" Target="../media/image54.jpeg" /><Relationship Id="rId15" Type="http://schemas.openxmlformats.org/officeDocument/2006/relationships/image" Target="../media/image64.jpeg" /><Relationship Id="rId23" Type="http://schemas.openxmlformats.org/officeDocument/2006/relationships/image" Target="../media/image72.jpeg" /><Relationship Id="rId10" Type="http://schemas.openxmlformats.org/officeDocument/2006/relationships/image" Target="../media/image59.jpeg" /><Relationship Id="rId19" Type="http://schemas.openxmlformats.org/officeDocument/2006/relationships/image" Target="../media/image68.jpeg" /><Relationship Id="rId4" Type="http://schemas.openxmlformats.org/officeDocument/2006/relationships/image" Target="../media/image53.jpeg" /><Relationship Id="rId9" Type="http://schemas.openxmlformats.org/officeDocument/2006/relationships/image" Target="../media/image58.jpeg" /><Relationship Id="rId14" Type="http://schemas.openxmlformats.org/officeDocument/2006/relationships/image" Target="../media/image63.jpeg" /><Relationship Id="rId22" Type="http://schemas.openxmlformats.org/officeDocument/2006/relationships/image" Target="../media/image71.jpeg" /><Relationship Id="rId27" Type="http://schemas.openxmlformats.org/officeDocument/2006/relationships/image" Target="../media/image76.jpeg" /></Relationships>
</file>

<file path=ppt/slides/_rels/slide12.xml.rels><?xml version="1.0" encoding="UTF-8" standalone="yes"?>
<Relationships xmlns="http://schemas.openxmlformats.org/package/2006/relationships"><Relationship Id="rId8" Type="http://schemas.openxmlformats.org/officeDocument/2006/relationships/image" Target="../media/image82.jpeg" /><Relationship Id="rId13" Type="http://schemas.openxmlformats.org/officeDocument/2006/relationships/image" Target="../media/image87.jpeg" /><Relationship Id="rId18" Type="http://schemas.openxmlformats.org/officeDocument/2006/relationships/image" Target="../media/image92.jpeg" /><Relationship Id="rId3" Type="http://schemas.openxmlformats.org/officeDocument/2006/relationships/image" Target="../media/image77.jpeg" /><Relationship Id="rId21" Type="http://schemas.openxmlformats.org/officeDocument/2006/relationships/image" Target="../media/image95.jpeg" /><Relationship Id="rId7" Type="http://schemas.openxmlformats.org/officeDocument/2006/relationships/image" Target="../media/image81.jpeg" /><Relationship Id="rId12" Type="http://schemas.openxmlformats.org/officeDocument/2006/relationships/image" Target="../media/image86.jpeg" /><Relationship Id="rId17" Type="http://schemas.openxmlformats.org/officeDocument/2006/relationships/image" Target="../media/image91.jpeg" /><Relationship Id="rId2" Type="http://schemas.openxmlformats.org/officeDocument/2006/relationships/image" Target="../media/image1.jpeg" /><Relationship Id="rId16" Type="http://schemas.openxmlformats.org/officeDocument/2006/relationships/image" Target="../media/image90.jpeg" /><Relationship Id="rId20" Type="http://schemas.openxmlformats.org/officeDocument/2006/relationships/image" Target="../media/image94.jpeg" /><Relationship Id="rId1" Type="http://schemas.openxmlformats.org/officeDocument/2006/relationships/slideLayout" Target="../slideLayouts/slideLayout2.xml" /><Relationship Id="rId6" Type="http://schemas.openxmlformats.org/officeDocument/2006/relationships/image" Target="../media/image80.jpeg" /><Relationship Id="rId11" Type="http://schemas.openxmlformats.org/officeDocument/2006/relationships/image" Target="../media/image85.jpeg" /><Relationship Id="rId24" Type="http://schemas.openxmlformats.org/officeDocument/2006/relationships/image" Target="../media/image98.jpeg" /><Relationship Id="rId5" Type="http://schemas.openxmlformats.org/officeDocument/2006/relationships/image" Target="../media/image79.jpeg" /><Relationship Id="rId15" Type="http://schemas.openxmlformats.org/officeDocument/2006/relationships/image" Target="../media/image89.jpeg" /><Relationship Id="rId23" Type="http://schemas.openxmlformats.org/officeDocument/2006/relationships/image" Target="../media/image97.jpeg" /><Relationship Id="rId10" Type="http://schemas.openxmlformats.org/officeDocument/2006/relationships/image" Target="../media/image84.jpeg" /><Relationship Id="rId19" Type="http://schemas.openxmlformats.org/officeDocument/2006/relationships/image" Target="../media/image93.jpeg" /><Relationship Id="rId4" Type="http://schemas.openxmlformats.org/officeDocument/2006/relationships/image" Target="../media/image78.jpeg" /><Relationship Id="rId9" Type="http://schemas.openxmlformats.org/officeDocument/2006/relationships/image" Target="../media/image83.jpeg" /><Relationship Id="rId14" Type="http://schemas.openxmlformats.org/officeDocument/2006/relationships/image" Target="../media/image88.jpeg" /><Relationship Id="rId22" Type="http://schemas.openxmlformats.org/officeDocument/2006/relationships/image" Target="../media/image96.jpeg" /></Relationships>
</file>

<file path=ppt/slides/_rels/slide13.xml.rels><?xml version="1.0" encoding="UTF-8" standalone="yes"?>
<Relationships xmlns="http://schemas.openxmlformats.org/package/2006/relationships"><Relationship Id="rId8" Type="http://schemas.openxmlformats.org/officeDocument/2006/relationships/image" Target="../media/image103.jpeg" /><Relationship Id="rId3" Type="http://schemas.openxmlformats.org/officeDocument/2006/relationships/image" Target="../media/image99.jpeg" /><Relationship Id="rId7" Type="http://schemas.openxmlformats.org/officeDocument/2006/relationships/image" Target="../media/image2.jpeg" /><Relationship Id="rId12" Type="http://schemas.openxmlformats.org/officeDocument/2006/relationships/image" Target="../media/image107.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102.jpeg" /><Relationship Id="rId11" Type="http://schemas.openxmlformats.org/officeDocument/2006/relationships/image" Target="../media/image106.jpeg" /><Relationship Id="rId5" Type="http://schemas.openxmlformats.org/officeDocument/2006/relationships/image" Target="../media/image101.jpeg" /><Relationship Id="rId10" Type="http://schemas.openxmlformats.org/officeDocument/2006/relationships/image" Target="../media/image105.jpeg" /><Relationship Id="rId4" Type="http://schemas.openxmlformats.org/officeDocument/2006/relationships/image" Target="../media/image100.jpeg" /><Relationship Id="rId9" Type="http://schemas.openxmlformats.org/officeDocument/2006/relationships/image" Target="../media/image104.jpeg" /></Relationships>
</file>

<file path=ppt/slides/_rels/slide1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08.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20.xml.rels><?xml version="1.0" encoding="UTF-8" standalone="yes"?>
<Relationships xmlns="http://schemas.openxmlformats.org/package/2006/relationships"><Relationship Id="rId3" Type="http://schemas.openxmlformats.org/officeDocument/2006/relationships/image" Target="../media/image109.jp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image" Target="../media/image116.jpeg" /><Relationship Id="rId3" Type="http://schemas.openxmlformats.org/officeDocument/2006/relationships/image" Target="../media/image111.jpeg" /><Relationship Id="rId7" Type="http://schemas.openxmlformats.org/officeDocument/2006/relationships/image" Target="../media/image115.jpeg" /><Relationship Id="rId2" Type="http://schemas.openxmlformats.org/officeDocument/2006/relationships/image" Target="../media/image110.jpeg" /><Relationship Id="rId1" Type="http://schemas.openxmlformats.org/officeDocument/2006/relationships/slideLayout" Target="../slideLayouts/slideLayout2.xml" /><Relationship Id="rId6" Type="http://schemas.openxmlformats.org/officeDocument/2006/relationships/image" Target="../media/image114.jpeg" /><Relationship Id="rId5" Type="http://schemas.openxmlformats.org/officeDocument/2006/relationships/image" Target="../media/image113.jpeg" /><Relationship Id="rId4" Type="http://schemas.openxmlformats.org/officeDocument/2006/relationships/image" Target="../media/image112.jpeg" /></Relationships>
</file>

<file path=ppt/slides/_rels/slide22.xml.rels><?xml version="1.0" encoding="UTF-8" standalone="yes"?>
<Relationships xmlns="http://schemas.openxmlformats.org/package/2006/relationships"><Relationship Id="rId3" Type="http://schemas.openxmlformats.org/officeDocument/2006/relationships/image" Target="../media/image118.jpeg" /><Relationship Id="rId2" Type="http://schemas.openxmlformats.org/officeDocument/2006/relationships/image" Target="../media/image117.jpeg" /><Relationship Id="rId1" Type="http://schemas.openxmlformats.org/officeDocument/2006/relationships/slideLayout" Target="../slideLayouts/slideLayout7.xml" /><Relationship Id="rId6" Type="http://schemas.openxmlformats.org/officeDocument/2006/relationships/image" Target="../media/image121.jpeg" /><Relationship Id="rId5" Type="http://schemas.openxmlformats.org/officeDocument/2006/relationships/image" Target="../media/image120.jpeg" /><Relationship Id="rId4" Type="http://schemas.openxmlformats.org/officeDocument/2006/relationships/image" Target="../media/image119.jpeg" /></Relationships>
</file>

<file path=ppt/slides/_rels/slide23.xml.rels><?xml version="1.0" encoding="UTF-8" standalone="yes"?>
<Relationships xmlns="http://schemas.openxmlformats.org/package/2006/relationships"><Relationship Id="rId3" Type="http://schemas.openxmlformats.org/officeDocument/2006/relationships/image" Target="../media/image123.jpeg" /><Relationship Id="rId2" Type="http://schemas.openxmlformats.org/officeDocument/2006/relationships/image" Target="../media/image122.jpe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125.png" /><Relationship Id="rId2" Type="http://schemas.openxmlformats.org/officeDocument/2006/relationships/image" Target="../media/image124.jpeg" /><Relationship Id="rId1" Type="http://schemas.openxmlformats.org/officeDocument/2006/relationships/slideLayout" Target="../slideLayouts/slideLayout2.xml" /><Relationship Id="rId4" Type="http://schemas.openxmlformats.org/officeDocument/2006/relationships/image" Target="../media/image126.jpeg" /></Relationships>
</file>

<file path=ppt/slides/_rels/slide25.xml.rels><?xml version="1.0" encoding="UTF-8" standalone="yes"?>
<Relationships xmlns="http://schemas.openxmlformats.org/package/2006/relationships"><Relationship Id="rId3" Type="http://schemas.openxmlformats.org/officeDocument/2006/relationships/image" Target="../media/image118.jpeg" /><Relationship Id="rId2" Type="http://schemas.openxmlformats.org/officeDocument/2006/relationships/image" Target="../media/image122.jpeg" /><Relationship Id="rId1" Type="http://schemas.openxmlformats.org/officeDocument/2006/relationships/slideLayout" Target="../slideLayouts/slideLayout2.xml" /><Relationship Id="rId5" Type="http://schemas.openxmlformats.org/officeDocument/2006/relationships/image" Target="../media/image128.jpeg" /><Relationship Id="rId4" Type="http://schemas.openxmlformats.org/officeDocument/2006/relationships/image" Target="../media/image127.jpeg" /></Relationships>
</file>

<file path=ppt/slides/_rels/slide26.xml.rels><?xml version="1.0" encoding="UTF-8" standalone="yes"?>
<Relationships xmlns="http://schemas.openxmlformats.org/package/2006/relationships"><Relationship Id="rId2" Type="http://schemas.openxmlformats.org/officeDocument/2006/relationships/image" Target="../media/image12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31.jpeg" /><Relationship Id="rId2" Type="http://schemas.openxmlformats.org/officeDocument/2006/relationships/image" Target="../media/image13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33.jpeg" /><Relationship Id="rId2" Type="http://schemas.openxmlformats.org/officeDocument/2006/relationships/image" Target="../media/image132.jpeg" /><Relationship Id="rId1" Type="http://schemas.openxmlformats.org/officeDocument/2006/relationships/slideLayout" Target="../slideLayouts/slideLayout2.xml" /><Relationship Id="rId5" Type="http://schemas.openxmlformats.org/officeDocument/2006/relationships/image" Target="../media/image135.jpeg" /><Relationship Id="rId4" Type="http://schemas.openxmlformats.org/officeDocument/2006/relationships/image" Target="../media/image134.jpeg" /></Relationships>
</file>

<file path=ppt/slides/_rels/slide29.xml.rels><?xml version="1.0" encoding="UTF-8" standalone="yes"?>
<Relationships xmlns="http://schemas.openxmlformats.org/package/2006/relationships"><Relationship Id="rId3" Type="http://schemas.openxmlformats.org/officeDocument/2006/relationships/image" Target="../media/image137.jpeg" /><Relationship Id="rId2" Type="http://schemas.openxmlformats.org/officeDocument/2006/relationships/image" Target="../media/image13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image" Target="../media/image12.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png" /><Relationship Id="rId4" Type="http://schemas.openxmlformats.org/officeDocument/2006/relationships/image" Target="../media/image8.png" /></Relationships>
</file>

<file path=ppt/slides/_rels/slide30.xml.rels><?xml version="1.0" encoding="UTF-8" standalone="yes"?>
<Relationships xmlns="http://schemas.openxmlformats.org/package/2006/relationships"><Relationship Id="rId3" Type="http://schemas.openxmlformats.org/officeDocument/2006/relationships/image" Target="../media/image139.jpeg" /><Relationship Id="rId2" Type="http://schemas.openxmlformats.org/officeDocument/2006/relationships/image" Target="../media/image138.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41.jpeg" /><Relationship Id="rId2" Type="http://schemas.openxmlformats.org/officeDocument/2006/relationships/image" Target="../media/image140.jpeg" /><Relationship Id="rId1" Type="http://schemas.openxmlformats.org/officeDocument/2006/relationships/slideLayout" Target="../slideLayouts/slideLayout2.xml" /><Relationship Id="rId6" Type="http://schemas.openxmlformats.org/officeDocument/2006/relationships/image" Target="../media/image144.jpeg" /><Relationship Id="rId5" Type="http://schemas.openxmlformats.org/officeDocument/2006/relationships/image" Target="../media/image143.jpeg" /><Relationship Id="rId4" Type="http://schemas.openxmlformats.org/officeDocument/2006/relationships/image" Target="../media/image142.jpeg" /></Relationships>
</file>

<file path=ppt/slides/_rels/slide4.xml.rels><?xml version="1.0" encoding="UTF-8" standalone="yes"?>
<Relationships xmlns="http://schemas.openxmlformats.org/package/2006/relationships"><Relationship Id="rId3" Type="http://schemas.openxmlformats.org/officeDocument/2006/relationships/image" Target="../media/image13.JPG" /><Relationship Id="rId7" Type="http://schemas.openxmlformats.org/officeDocument/2006/relationships/image" Target="../media/image17.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16.jpg" /><Relationship Id="rId5" Type="http://schemas.openxmlformats.org/officeDocument/2006/relationships/image" Target="../media/image15.JPG" /><Relationship Id="rId4" Type="http://schemas.openxmlformats.org/officeDocument/2006/relationships/image" Target="../media/image14.JPG" /></Relationships>
</file>

<file path=ppt/slides/_rels/slide5.xml.rels><?xml version="1.0" encoding="UTF-8" standalone="yes"?>
<Relationships xmlns="http://schemas.openxmlformats.org/package/2006/relationships"><Relationship Id="rId8" Type="http://schemas.openxmlformats.org/officeDocument/2006/relationships/image" Target="../media/image23.png" /><Relationship Id="rId3" Type="http://schemas.openxmlformats.org/officeDocument/2006/relationships/image" Target="../media/image18.JPG" /><Relationship Id="rId7" Type="http://schemas.openxmlformats.org/officeDocument/2006/relationships/image" Target="../media/image22.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21.JPG" /><Relationship Id="rId5" Type="http://schemas.openxmlformats.org/officeDocument/2006/relationships/image" Target="../media/image20.JPG" /><Relationship Id="rId4" Type="http://schemas.openxmlformats.org/officeDocument/2006/relationships/image" Target="../media/image19.JPG" /></Relationships>
</file>

<file path=ppt/slides/_rels/slide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26.jpeg" /><Relationship Id="rId4" Type="http://schemas.openxmlformats.org/officeDocument/2006/relationships/image" Target="../media/image25.jpeg" /></Relationships>
</file>

<file path=ppt/slides/_rels/slide7.xml.rels><?xml version="1.0" encoding="UTF-8" standalone="yes"?>
<Relationships xmlns="http://schemas.openxmlformats.org/package/2006/relationships"><Relationship Id="rId8" Type="http://schemas.openxmlformats.org/officeDocument/2006/relationships/image" Target="../media/image32.jpeg" /><Relationship Id="rId3" Type="http://schemas.openxmlformats.org/officeDocument/2006/relationships/image" Target="../media/image27.jpeg" /><Relationship Id="rId7" Type="http://schemas.openxmlformats.org/officeDocument/2006/relationships/image" Target="../media/image31.jpeg" /><Relationship Id="rId12" Type="http://schemas.openxmlformats.org/officeDocument/2006/relationships/image" Target="../media/image36.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30.jpeg" /><Relationship Id="rId11" Type="http://schemas.openxmlformats.org/officeDocument/2006/relationships/image" Target="../media/image35.jpeg" /><Relationship Id="rId5" Type="http://schemas.openxmlformats.org/officeDocument/2006/relationships/image" Target="../media/image29.jpeg" /><Relationship Id="rId10" Type="http://schemas.openxmlformats.org/officeDocument/2006/relationships/image" Target="../media/image34.jpeg" /><Relationship Id="rId4" Type="http://schemas.openxmlformats.org/officeDocument/2006/relationships/image" Target="../media/image28.jpeg" /><Relationship Id="rId9" Type="http://schemas.openxmlformats.org/officeDocument/2006/relationships/image" Target="../media/image33.jpeg" /></Relationships>
</file>

<file path=ppt/slides/_rels/slide8.xml.rels><?xml version="1.0" encoding="UTF-8" standalone="yes"?>
<Relationships xmlns="http://schemas.openxmlformats.org/package/2006/relationships"><Relationship Id="rId8" Type="http://schemas.openxmlformats.org/officeDocument/2006/relationships/image" Target="../media/image41.jpeg" /><Relationship Id="rId3" Type="http://schemas.openxmlformats.org/officeDocument/2006/relationships/image" Target="../media/image1.jpeg" /><Relationship Id="rId7" Type="http://schemas.openxmlformats.org/officeDocument/2006/relationships/image" Target="../media/image40.jpe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39.jpeg" /><Relationship Id="rId11" Type="http://schemas.openxmlformats.org/officeDocument/2006/relationships/image" Target="../media/image44.jpeg" /><Relationship Id="rId5" Type="http://schemas.openxmlformats.org/officeDocument/2006/relationships/image" Target="../media/image38.jpeg" /><Relationship Id="rId10" Type="http://schemas.openxmlformats.org/officeDocument/2006/relationships/image" Target="../media/image43.jpeg" /><Relationship Id="rId4" Type="http://schemas.openxmlformats.org/officeDocument/2006/relationships/image" Target="../media/image37.jpeg" /><Relationship Id="rId9" Type="http://schemas.openxmlformats.org/officeDocument/2006/relationships/image" Target="../media/image42.jpeg" /></Relationships>
</file>

<file path=ppt/slides/_rels/slide9.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1.jpe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7" name="6 İçerik Yer Tutucusu"/>
          <p:cNvSpPr>
            <a:spLocks noGrp="1"/>
          </p:cNvSpPr>
          <p:nvPr>
            <p:ph idx="1"/>
          </p:nvPr>
        </p:nvSpPr>
        <p:spPr>
          <a:xfrm>
            <a:off x="1071546" y="1285852"/>
            <a:ext cx="4357718" cy="1785950"/>
          </a:xfrm>
        </p:spPr>
        <p:txBody>
          <a:bodyPr>
            <a:normAutofit lnSpcReduction="10000"/>
          </a:bodyPr>
          <a:lstStyle/>
          <a:p>
            <a:pPr>
              <a:buNone/>
            </a:pPr>
            <a:r>
              <a:rPr lang="tr-TR" sz="4400" dirty="0">
                <a:latin typeface="Arial Black" pitchFamily="34" charset="0"/>
              </a:rPr>
              <a:t>   </a:t>
            </a:r>
            <a:r>
              <a:rPr lang="tr-TR" sz="2800" dirty="0">
                <a:solidFill>
                  <a:srgbClr val="FF0000"/>
                </a:solidFill>
                <a:latin typeface="Arial Black" pitchFamily="34" charset="0"/>
              </a:rPr>
              <a:t>YILDIZAR SINIFI</a:t>
            </a:r>
          </a:p>
          <a:p>
            <a:pPr>
              <a:buNone/>
            </a:pPr>
            <a:r>
              <a:rPr lang="tr-TR" sz="2800" dirty="0">
                <a:solidFill>
                  <a:srgbClr val="FF0000"/>
                </a:solidFill>
                <a:latin typeface="Arial Black" pitchFamily="34" charset="0"/>
              </a:rPr>
              <a:t>           SINIFI </a:t>
            </a:r>
          </a:p>
          <a:p>
            <a:pPr>
              <a:buNone/>
            </a:pPr>
            <a:r>
              <a:rPr lang="tr-TR" sz="2800" dirty="0">
                <a:solidFill>
                  <a:srgbClr val="FF0000"/>
                </a:solidFill>
                <a:latin typeface="Arial Black" pitchFamily="34" charset="0"/>
              </a:rPr>
              <a:t>MART AYI BÜLTENİ</a:t>
            </a:r>
          </a:p>
        </p:txBody>
      </p:sp>
      <p:pic>
        <p:nvPicPr>
          <p:cNvPr id="2" name="7 Resim">
            <a:extLst>
              <a:ext uri="{FF2B5EF4-FFF2-40B4-BE49-F238E27FC236}">
                <a16:creationId xmlns:a16="http://schemas.microsoft.com/office/drawing/2014/main" id="{2D9EBCEA-9171-3509-D988-A6BBE8F757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4784" y="3491879"/>
            <a:ext cx="3744415" cy="2580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WIN10\Desktop\ramka-dliya-teksta-s-zvetami-smol.jpg"/>
          <p:cNvPicPr>
            <a:picLocks noChangeAspect="1" noChangeArrowheads="1"/>
          </p:cNvPicPr>
          <p:nvPr/>
        </p:nvPicPr>
        <p:blipFill>
          <a:blip r:embed="rId2"/>
          <a:srcRect/>
          <a:stretch>
            <a:fillRect/>
          </a:stretch>
        </p:blipFill>
        <p:spPr bwMode="auto">
          <a:xfrm>
            <a:off x="0" y="90851"/>
            <a:ext cx="6858000" cy="9078228"/>
          </a:xfrm>
          <a:prstGeom prst="rect">
            <a:avLst/>
          </a:prstGeom>
          <a:noFill/>
        </p:spPr>
      </p:pic>
      <p:sp>
        <p:nvSpPr>
          <p:cNvPr id="4" name="3 Metin kutusu"/>
          <p:cNvSpPr txBox="1"/>
          <p:nvPr/>
        </p:nvSpPr>
        <p:spPr>
          <a:xfrm>
            <a:off x="1785926" y="928662"/>
            <a:ext cx="3071834" cy="369332"/>
          </a:xfrm>
          <a:prstGeom prst="rect">
            <a:avLst/>
          </a:prstGeom>
          <a:noFill/>
        </p:spPr>
        <p:txBody>
          <a:bodyPr wrap="square" rtlCol="0">
            <a:spAutoFit/>
          </a:bodyPr>
          <a:lstStyle/>
          <a:p>
            <a:r>
              <a:rPr lang="tr-TR" b="1" dirty="0">
                <a:solidFill>
                  <a:srgbClr val="FF0000"/>
                </a:solidFill>
                <a:latin typeface="Arial Black" pitchFamily="34" charset="0"/>
              </a:rPr>
              <a:t>GÜRME ETKİNLİĞİMİZ</a:t>
            </a:r>
          </a:p>
        </p:txBody>
      </p:sp>
      <p:sp>
        <p:nvSpPr>
          <p:cNvPr id="15" name="14 Metin kutusu"/>
          <p:cNvSpPr txBox="1"/>
          <p:nvPr/>
        </p:nvSpPr>
        <p:spPr>
          <a:xfrm>
            <a:off x="3815922" y="2969377"/>
            <a:ext cx="1521510" cy="307777"/>
          </a:xfrm>
          <a:prstGeom prst="rect">
            <a:avLst/>
          </a:prstGeom>
          <a:gradFill>
            <a:gsLst>
              <a:gs pos="0">
                <a:schemeClr val="accent6">
                  <a:lumMod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tr-TR" sz="1400" b="1" dirty="0"/>
              <a:t>MEYVE SALATASI</a:t>
            </a:r>
            <a:endParaRPr lang="tr-TR" b="1" dirty="0"/>
          </a:p>
        </p:txBody>
      </p:sp>
      <p:pic>
        <p:nvPicPr>
          <p:cNvPr id="9" name="8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98183" y="1285852"/>
            <a:ext cx="1178727" cy="1571636"/>
          </a:xfrm>
          <a:prstGeom prst="rect">
            <a:avLst/>
          </a:prstGeom>
          <a:ln>
            <a:noFill/>
          </a:ln>
          <a:effectLst>
            <a:outerShdw blurRad="190500" algn="tl" rotWithShape="0">
              <a:srgbClr val="000000">
                <a:alpha val="70000"/>
              </a:srgbClr>
            </a:outerShdw>
          </a:effectLst>
        </p:spPr>
      </p:pic>
      <p:pic>
        <p:nvPicPr>
          <p:cNvPr id="12" name="11 Resim"/>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3835560" y="3545279"/>
            <a:ext cx="1482233" cy="2095514"/>
          </a:xfrm>
          <a:prstGeom prst="rect">
            <a:avLst/>
          </a:prstGeom>
          <a:ln>
            <a:noFill/>
          </a:ln>
          <a:effectLst>
            <a:outerShdw blurRad="190500" algn="tl" rotWithShape="0">
              <a:srgbClr val="000000">
                <a:alpha val="70000"/>
              </a:srgbClr>
            </a:outerShdw>
          </a:effectLst>
        </p:spPr>
      </p:pic>
      <p:pic>
        <p:nvPicPr>
          <p:cNvPr id="14" name="13 Resim"/>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0846" y="3815229"/>
            <a:ext cx="1853399" cy="1509761"/>
          </a:xfrm>
          <a:prstGeom prst="rect">
            <a:avLst/>
          </a:prstGeom>
          <a:ln>
            <a:noFill/>
          </a:ln>
          <a:effectLst>
            <a:outerShdw blurRad="190500" algn="tl" rotWithShape="0">
              <a:srgbClr val="000000">
                <a:alpha val="70000"/>
              </a:srgbClr>
            </a:outerShdw>
          </a:effectLst>
        </p:spPr>
      </p:pic>
      <p:sp>
        <p:nvSpPr>
          <p:cNvPr id="16" name="15 Metin kutusu"/>
          <p:cNvSpPr txBox="1"/>
          <p:nvPr/>
        </p:nvSpPr>
        <p:spPr>
          <a:xfrm>
            <a:off x="1443607" y="5560809"/>
            <a:ext cx="1287875" cy="523220"/>
          </a:xfrm>
          <a:prstGeom prst="rect">
            <a:avLst/>
          </a:prstGeom>
          <a:gradFill>
            <a:gsLst>
              <a:gs pos="0">
                <a:srgbClr val="33CC33"/>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tr-TR" sz="1400" b="1" dirty="0"/>
              <a:t>ÇİÇEK KURABİYE</a:t>
            </a:r>
          </a:p>
        </p:txBody>
      </p:sp>
      <p:pic>
        <p:nvPicPr>
          <p:cNvPr id="17" name="16 Resim"/>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17032" y="1458737"/>
            <a:ext cx="1521510" cy="1189156"/>
          </a:xfrm>
          <a:prstGeom prst="rect">
            <a:avLst/>
          </a:prstGeom>
          <a:ln>
            <a:noFill/>
          </a:ln>
          <a:effectLst>
            <a:outerShdw blurRad="190500" algn="tl" rotWithShape="0">
              <a:srgbClr val="000000">
                <a:alpha val="70000"/>
              </a:srgbClr>
            </a:outerShdw>
          </a:effectLst>
        </p:spPr>
      </p:pic>
      <p:pic>
        <p:nvPicPr>
          <p:cNvPr id="18" name="17 Resim"/>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16200000">
            <a:off x="2486461" y="6072721"/>
            <a:ext cx="1307590" cy="1726768"/>
          </a:xfrm>
          <a:prstGeom prst="rect">
            <a:avLst/>
          </a:prstGeom>
          <a:ln>
            <a:noFill/>
          </a:ln>
          <a:effectLst>
            <a:outerShdw blurRad="190500" algn="tl" rotWithShape="0">
              <a:srgbClr val="000000">
                <a:alpha val="70000"/>
              </a:srgbClr>
            </a:outerShdw>
          </a:effectLst>
        </p:spPr>
      </p:pic>
      <p:sp>
        <p:nvSpPr>
          <p:cNvPr id="20" name="19 Metin kutusu"/>
          <p:cNvSpPr txBox="1"/>
          <p:nvPr/>
        </p:nvSpPr>
        <p:spPr>
          <a:xfrm>
            <a:off x="3878770" y="5523271"/>
            <a:ext cx="1521510" cy="523220"/>
          </a:xfrm>
          <a:prstGeom prst="rect">
            <a:avLst/>
          </a:prstGeom>
          <a:gradFill>
            <a:gsLst>
              <a:gs pos="0">
                <a:srgbClr val="FF3399"/>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tr-TR" sz="1400" dirty="0"/>
              <a:t>ÇİKOLATALI MİLFÖY</a:t>
            </a:r>
          </a:p>
        </p:txBody>
      </p:sp>
      <p:sp>
        <p:nvSpPr>
          <p:cNvPr id="21" name="20 Metin kutusu"/>
          <p:cNvSpPr txBox="1"/>
          <p:nvPr/>
        </p:nvSpPr>
        <p:spPr>
          <a:xfrm>
            <a:off x="2744352" y="7834623"/>
            <a:ext cx="1071570" cy="307777"/>
          </a:xfrm>
          <a:prstGeom prst="rect">
            <a:avLst/>
          </a:prstGeom>
          <a:gradFill>
            <a:gsLst>
              <a:gs pos="0">
                <a:srgbClr val="FFC00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tr-TR" sz="1400" dirty="0"/>
              <a:t>SUFFLE</a:t>
            </a:r>
          </a:p>
        </p:txBody>
      </p:sp>
      <p:sp>
        <p:nvSpPr>
          <p:cNvPr id="22" name="21 Metin kutusu"/>
          <p:cNvSpPr txBox="1"/>
          <p:nvPr/>
        </p:nvSpPr>
        <p:spPr>
          <a:xfrm>
            <a:off x="1498183" y="3070472"/>
            <a:ext cx="1357322" cy="307777"/>
          </a:xfrm>
          <a:prstGeom prst="rect">
            <a:avLst/>
          </a:prstGeom>
          <a:gradFill>
            <a:gsLst>
              <a:gs pos="0">
                <a:srgbClr val="008000"/>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tr-TR" sz="1400" dirty="0"/>
              <a:t>KANDİL SİMİDİ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2" name="1 Başlık"/>
          <p:cNvSpPr>
            <a:spLocks noGrp="1"/>
          </p:cNvSpPr>
          <p:nvPr>
            <p:ph type="title"/>
          </p:nvPr>
        </p:nvSpPr>
        <p:spPr>
          <a:xfrm>
            <a:off x="357166" y="500034"/>
            <a:ext cx="6172200" cy="848230"/>
          </a:xfrm>
        </p:spPr>
        <p:txBody>
          <a:bodyPr>
            <a:normAutofit/>
          </a:bodyPr>
          <a:lstStyle/>
          <a:p>
            <a:r>
              <a:rPr lang="tr-TR" sz="2400" dirty="0">
                <a:solidFill>
                  <a:srgbClr val="FF0000"/>
                </a:solidFill>
                <a:latin typeface="Arial Black" pitchFamily="34" charset="0"/>
              </a:rPr>
              <a:t>ORMAN</a:t>
            </a:r>
          </a:p>
        </p:txBody>
      </p:sp>
      <p:pic>
        <p:nvPicPr>
          <p:cNvPr id="6" name="5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3346" y="1087595"/>
            <a:ext cx="777044" cy="1036059"/>
          </a:xfrm>
          <a:prstGeom prst="rect">
            <a:avLst/>
          </a:prstGeom>
          <a:ln>
            <a:noFill/>
          </a:ln>
          <a:effectLst>
            <a:outerShdw blurRad="292100" dist="139700" dir="2700000" algn="tl" rotWithShape="0">
              <a:srgbClr val="333333">
                <a:alpha val="65000"/>
              </a:srgbClr>
            </a:outerShdw>
          </a:effectLst>
        </p:spPr>
      </p:pic>
      <p:pic>
        <p:nvPicPr>
          <p:cNvPr id="3" name="5 Resim">
            <a:extLst>
              <a:ext uri="{FF2B5EF4-FFF2-40B4-BE49-F238E27FC236}">
                <a16:creationId xmlns:a16="http://schemas.microsoft.com/office/drawing/2014/main" id="{E0D7A988-BF6E-4508-F5F4-73237FFE0E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30220" y="1156837"/>
            <a:ext cx="789327" cy="1052436"/>
          </a:xfrm>
          <a:prstGeom prst="rect">
            <a:avLst/>
          </a:prstGeom>
          <a:ln>
            <a:noFill/>
          </a:ln>
          <a:effectLst>
            <a:outerShdw blurRad="292100" dist="139700" dir="2700000" algn="tl" rotWithShape="0">
              <a:srgbClr val="333333">
                <a:alpha val="65000"/>
              </a:srgbClr>
            </a:outerShdw>
          </a:effectLst>
        </p:spPr>
      </p:pic>
      <p:pic>
        <p:nvPicPr>
          <p:cNvPr id="4" name="5 Resim">
            <a:extLst>
              <a:ext uri="{FF2B5EF4-FFF2-40B4-BE49-F238E27FC236}">
                <a16:creationId xmlns:a16="http://schemas.microsoft.com/office/drawing/2014/main" id="{3207ACE6-8BA6-398F-1DF6-92096C16049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09741" y="3446110"/>
            <a:ext cx="777044" cy="1036059"/>
          </a:xfrm>
          <a:prstGeom prst="rect">
            <a:avLst/>
          </a:prstGeom>
          <a:ln>
            <a:noFill/>
          </a:ln>
          <a:effectLst>
            <a:outerShdw blurRad="292100" dist="139700" dir="2700000" algn="tl" rotWithShape="0">
              <a:srgbClr val="333333">
                <a:alpha val="65000"/>
              </a:srgbClr>
            </a:outerShdw>
          </a:effectLst>
        </p:spPr>
      </p:pic>
      <p:pic>
        <p:nvPicPr>
          <p:cNvPr id="5" name="5 Resim">
            <a:extLst>
              <a:ext uri="{FF2B5EF4-FFF2-40B4-BE49-F238E27FC236}">
                <a16:creationId xmlns:a16="http://schemas.microsoft.com/office/drawing/2014/main" id="{0C400D2C-D4F5-B5F5-BFB2-6F4DDCED07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54728" y="3447996"/>
            <a:ext cx="838946" cy="900443"/>
          </a:xfrm>
          <a:prstGeom prst="rect">
            <a:avLst/>
          </a:prstGeom>
          <a:ln>
            <a:noFill/>
          </a:ln>
          <a:effectLst>
            <a:outerShdw blurRad="292100" dist="139700" dir="2700000" algn="tl" rotWithShape="0">
              <a:srgbClr val="333333">
                <a:alpha val="65000"/>
              </a:srgbClr>
            </a:outerShdw>
          </a:effectLst>
        </p:spPr>
      </p:pic>
      <p:pic>
        <p:nvPicPr>
          <p:cNvPr id="8" name="5 Resim">
            <a:extLst>
              <a:ext uri="{FF2B5EF4-FFF2-40B4-BE49-F238E27FC236}">
                <a16:creationId xmlns:a16="http://schemas.microsoft.com/office/drawing/2014/main" id="{7928FC5B-00C9-ACFE-9633-42444AC8F2B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91123" y="1120935"/>
            <a:ext cx="745688" cy="994250"/>
          </a:xfrm>
          <a:prstGeom prst="rect">
            <a:avLst/>
          </a:prstGeom>
          <a:ln>
            <a:noFill/>
          </a:ln>
          <a:effectLst>
            <a:outerShdw blurRad="292100" dist="139700" dir="2700000" algn="tl" rotWithShape="0">
              <a:srgbClr val="333333">
                <a:alpha val="65000"/>
              </a:srgbClr>
            </a:outerShdw>
          </a:effectLst>
        </p:spPr>
      </p:pic>
      <p:pic>
        <p:nvPicPr>
          <p:cNvPr id="9" name="5 Resim">
            <a:extLst>
              <a:ext uri="{FF2B5EF4-FFF2-40B4-BE49-F238E27FC236}">
                <a16:creationId xmlns:a16="http://schemas.microsoft.com/office/drawing/2014/main" id="{D8CDCD97-DEAE-6C79-7565-0BFA6DD58CC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5783" y="2314161"/>
            <a:ext cx="777044" cy="1036059"/>
          </a:xfrm>
          <a:prstGeom prst="rect">
            <a:avLst/>
          </a:prstGeom>
          <a:ln>
            <a:noFill/>
          </a:ln>
          <a:effectLst>
            <a:outerShdw blurRad="292100" dist="139700" dir="2700000" algn="tl" rotWithShape="0">
              <a:srgbClr val="333333">
                <a:alpha val="65000"/>
              </a:srgbClr>
            </a:outerShdw>
          </a:effectLst>
        </p:spPr>
      </p:pic>
      <p:pic>
        <p:nvPicPr>
          <p:cNvPr id="10" name="5 Resim">
            <a:extLst>
              <a:ext uri="{FF2B5EF4-FFF2-40B4-BE49-F238E27FC236}">
                <a16:creationId xmlns:a16="http://schemas.microsoft.com/office/drawing/2014/main" id="{3DDEAACE-C3F5-8C0E-FF11-056DA18202B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892967" y="2267341"/>
            <a:ext cx="777044" cy="1036059"/>
          </a:xfrm>
          <a:prstGeom prst="rect">
            <a:avLst/>
          </a:prstGeom>
          <a:ln>
            <a:noFill/>
          </a:ln>
          <a:effectLst>
            <a:outerShdw blurRad="292100" dist="139700" dir="2700000" algn="tl" rotWithShape="0">
              <a:srgbClr val="333333">
                <a:alpha val="65000"/>
              </a:srgbClr>
            </a:outerShdw>
          </a:effectLst>
        </p:spPr>
      </p:pic>
      <p:pic>
        <p:nvPicPr>
          <p:cNvPr id="11" name="5 Resim">
            <a:extLst>
              <a:ext uri="{FF2B5EF4-FFF2-40B4-BE49-F238E27FC236}">
                <a16:creationId xmlns:a16="http://schemas.microsoft.com/office/drawing/2014/main" id="{CA14CE0C-C2A7-E3A8-E14C-8259CC9499D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796498" y="2222826"/>
            <a:ext cx="777044" cy="1036059"/>
          </a:xfrm>
          <a:prstGeom prst="rect">
            <a:avLst/>
          </a:prstGeom>
          <a:ln>
            <a:noFill/>
          </a:ln>
          <a:effectLst>
            <a:outerShdw blurRad="292100" dist="139700" dir="2700000" algn="tl" rotWithShape="0">
              <a:srgbClr val="333333">
                <a:alpha val="65000"/>
              </a:srgbClr>
            </a:outerShdw>
          </a:effectLst>
        </p:spPr>
      </p:pic>
      <p:pic>
        <p:nvPicPr>
          <p:cNvPr id="12" name="5 Resim">
            <a:extLst>
              <a:ext uri="{FF2B5EF4-FFF2-40B4-BE49-F238E27FC236}">
                <a16:creationId xmlns:a16="http://schemas.microsoft.com/office/drawing/2014/main" id="{E5C780A5-0AF6-7508-053B-265026E3C66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26516" y="2209273"/>
            <a:ext cx="777044" cy="1036059"/>
          </a:xfrm>
          <a:prstGeom prst="rect">
            <a:avLst/>
          </a:prstGeom>
          <a:ln>
            <a:noFill/>
          </a:ln>
          <a:effectLst>
            <a:outerShdw blurRad="292100" dist="139700" dir="2700000" algn="tl" rotWithShape="0">
              <a:srgbClr val="333333">
                <a:alpha val="65000"/>
              </a:srgbClr>
            </a:outerShdw>
          </a:effectLst>
        </p:spPr>
      </p:pic>
      <p:pic>
        <p:nvPicPr>
          <p:cNvPr id="13" name="5 Resim">
            <a:extLst>
              <a:ext uri="{FF2B5EF4-FFF2-40B4-BE49-F238E27FC236}">
                <a16:creationId xmlns:a16="http://schemas.microsoft.com/office/drawing/2014/main" id="{79EE6AD5-B8F4-FD16-251D-C118C9BF518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998167" y="1094829"/>
            <a:ext cx="777044" cy="1036059"/>
          </a:xfrm>
          <a:prstGeom prst="rect">
            <a:avLst/>
          </a:prstGeom>
          <a:ln>
            <a:noFill/>
          </a:ln>
          <a:effectLst>
            <a:outerShdw blurRad="292100" dist="139700" dir="2700000" algn="tl" rotWithShape="0">
              <a:srgbClr val="333333">
                <a:alpha val="65000"/>
              </a:srgbClr>
            </a:outerShdw>
          </a:effectLst>
        </p:spPr>
      </p:pic>
      <p:sp>
        <p:nvSpPr>
          <p:cNvPr id="21" name="Metin kutusu 20">
            <a:extLst>
              <a:ext uri="{FF2B5EF4-FFF2-40B4-BE49-F238E27FC236}">
                <a16:creationId xmlns:a16="http://schemas.microsoft.com/office/drawing/2014/main" id="{2AE69E10-C502-33E4-FD23-502A7B97EAC5}"/>
              </a:ext>
            </a:extLst>
          </p:cNvPr>
          <p:cNvSpPr txBox="1"/>
          <p:nvPr/>
        </p:nvSpPr>
        <p:spPr>
          <a:xfrm>
            <a:off x="2550564" y="4452114"/>
            <a:ext cx="3552568" cy="461665"/>
          </a:xfrm>
          <a:prstGeom prst="rect">
            <a:avLst/>
          </a:prstGeom>
          <a:noFill/>
        </p:spPr>
        <p:txBody>
          <a:bodyPr wrap="square">
            <a:spAutoFit/>
          </a:bodyPr>
          <a:lstStyle/>
          <a:p>
            <a:r>
              <a:rPr lang="tr-TR" sz="2400" dirty="0">
                <a:solidFill>
                  <a:srgbClr val="FF0000"/>
                </a:solidFill>
                <a:latin typeface="Arial Black" pitchFamily="34" charset="0"/>
              </a:rPr>
              <a:t>BOSTAN</a:t>
            </a:r>
            <a:endParaRPr lang="tr-TR" sz="2400" dirty="0"/>
          </a:p>
        </p:txBody>
      </p:sp>
      <p:pic>
        <p:nvPicPr>
          <p:cNvPr id="24" name="5 Resim">
            <a:extLst>
              <a:ext uri="{FF2B5EF4-FFF2-40B4-BE49-F238E27FC236}">
                <a16:creationId xmlns:a16="http://schemas.microsoft.com/office/drawing/2014/main" id="{BE2E0BF7-67E4-CD31-86BD-BC0BA47E7F2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2145" y="4908086"/>
            <a:ext cx="777043" cy="1036058"/>
          </a:xfrm>
          <a:prstGeom prst="rect">
            <a:avLst/>
          </a:prstGeom>
          <a:ln>
            <a:noFill/>
          </a:ln>
          <a:effectLst>
            <a:outerShdw blurRad="292100" dist="139700" dir="2700000" algn="tl" rotWithShape="0">
              <a:srgbClr val="333333">
                <a:alpha val="65000"/>
              </a:srgbClr>
            </a:outerShdw>
          </a:effectLst>
        </p:spPr>
      </p:pic>
      <p:pic>
        <p:nvPicPr>
          <p:cNvPr id="25" name="5 Resim">
            <a:extLst>
              <a:ext uri="{FF2B5EF4-FFF2-40B4-BE49-F238E27FC236}">
                <a16:creationId xmlns:a16="http://schemas.microsoft.com/office/drawing/2014/main" id="{23879C71-6EB0-BFA5-D9D2-A738CD1516C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563967" y="4926596"/>
            <a:ext cx="777043" cy="1036058"/>
          </a:xfrm>
          <a:prstGeom prst="rect">
            <a:avLst/>
          </a:prstGeom>
          <a:ln>
            <a:noFill/>
          </a:ln>
          <a:effectLst>
            <a:outerShdw blurRad="292100" dist="139700" dir="2700000" algn="tl" rotWithShape="0">
              <a:srgbClr val="333333">
                <a:alpha val="65000"/>
              </a:srgbClr>
            </a:outerShdw>
          </a:effectLst>
        </p:spPr>
      </p:pic>
      <p:pic>
        <p:nvPicPr>
          <p:cNvPr id="26" name="5 Resim">
            <a:extLst>
              <a:ext uri="{FF2B5EF4-FFF2-40B4-BE49-F238E27FC236}">
                <a16:creationId xmlns:a16="http://schemas.microsoft.com/office/drawing/2014/main" id="{5B1C4FF7-91CD-95BE-D8CF-6B0A113BA94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102687" y="4867595"/>
            <a:ext cx="777043" cy="1036058"/>
          </a:xfrm>
          <a:prstGeom prst="rect">
            <a:avLst/>
          </a:prstGeom>
          <a:ln>
            <a:noFill/>
          </a:ln>
          <a:effectLst>
            <a:outerShdw blurRad="292100" dist="139700" dir="2700000" algn="tl" rotWithShape="0">
              <a:srgbClr val="333333">
                <a:alpha val="65000"/>
              </a:srgbClr>
            </a:outerShdw>
          </a:effectLst>
        </p:spPr>
      </p:pic>
      <p:pic>
        <p:nvPicPr>
          <p:cNvPr id="27" name="5 Resim">
            <a:extLst>
              <a:ext uri="{FF2B5EF4-FFF2-40B4-BE49-F238E27FC236}">
                <a16:creationId xmlns:a16="http://schemas.microsoft.com/office/drawing/2014/main" id="{9B1851F1-D130-8B68-2A7C-984A40F07E5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167279" y="4880378"/>
            <a:ext cx="1016984" cy="932716"/>
          </a:xfrm>
          <a:prstGeom prst="rect">
            <a:avLst/>
          </a:prstGeom>
          <a:ln>
            <a:noFill/>
          </a:ln>
          <a:effectLst>
            <a:outerShdw blurRad="292100" dist="139700" dir="2700000" algn="tl" rotWithShape="0">
              <a:srgbClr val="333333">
                <a:alpha val="65000"/>
              </a:srgbClr>
            </a:outerShdw>
          </a:effectLst>
        </p:spPr>
      </p:pic>
      <p:pic>
        <p:nvPicPr>
          <p:cNvPr id="28" name="5 Resim">
            <a:extLst>
              <a:ext uri="{FF2B5EF4-FFF2-40B4-BE49-F238E27FC236}">
                <a16:creationId xmlns:a16="http://schemas.microsoft.com/office/drawing/2014/main" id="{B3F34FD9-D5AE-D3E6-0FCB-8EB1B4F416E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068451" y="6242225"/>
            <a:ext cx="777043" cy="1036057"/>
          </a:xfrm>
          <a:prstGeom prst="rect">
            <a:avLst/>
          </a:prstGeom>
          <a:ln>
            <a:noFill/>
          </a:ln>
          <a:effectLst>
            <a:outerShdw blurRad="292100" dist="139700" dir="2700000" algn="tl" rotWithShape="0">
              <a:srgbClr val="333333">
                <a:alpha val="65000"/>
              </a:srgbClr>
            </a:outerShdw>
          </a:effectLst>
        </p:spPr>
      </p:pic>
      <p:pic>
        <p:nvPicPr>
          <p:cNvPr id="29" name="5 Resim">
            <a:extLst>
              <a:ext uri="{FF2B5EF4-FFF2-40B4-BE49-F238E27FC236}">
                <a16:creationId xmlns:a16="http://schemas.microsoft.com/office/drawing/2014/main" id="{AA2677AB-5F10-45B2-5D9B-E511ED0FA50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502240" y="6256481"/>
            <a:ext cx="777043" cy="932716"/>
          </a:xfrm>
          <a:prstGeom prst="rect">
            <a:avLst/>
          </a:prstGeom>
          <a:ln>
            <a:noFill/>
          </a:ln>
          <a:effectLst>
            <a:outerShdw blurRad="292100" dist="139700" dir="2700000" algn="tl" rotWithShape="0">
              <a:srgbClr val="333333">
                <a:alpha val="65000"/>
              </a:srgbClr>
            </a:outerShdw>
          </a:effectLst>
        </p:spPr>
      </p:pic>
      <p:pic>
        <p:nvPicPr>
          <p:cNvPr id="30" name="5 Resim">
            <a:extLst>
              <a:ext uri="{FF2B5EF4-FFF2-40B4-BE49-F238E27FC236}">
                <a16:creationId xmlns:a16="http://schemas.microsoft.com/office/drawing/2014/main" id="{9EFD4244-98E5-3D78-1E6D-753648D5372D}"/>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141160" y="6205254"/>
            <a:ext cx="1010904" cy="960227"/>
          </a:xfrm>
          <a:prstGeom prst="rect">
            <a:avLst/>
          </a:prstGeom>
          <a:ln>
            <a:noFill/>
          </a:ln>
          <a:effectLst>
            <a:outerShdw blurRad="292100" dist="139700" dir="2700000" algn="tl" rotWithShape="0">
              <a:srgbClr val="333333">
                <a:alpha val="65000"/>
              </a:srgbClr>
            </a:outerShdw>
          </a:effectLst>
        </p:spPr>
      </p:pic>
      <p:pic>
        <p:nvPicPr>
          <p:cNvPr id="7" name="5 Resim">
            <a:extLst>
              <a:ext uri="{FF2B5EF4-FFF2-40B4-BE49-F238E27FC236}">
                <a16:creationId xmlns:a16="http://schemas.microsoft.com/office/drawing/2014/main" id="{3C6638AD-D33D-914C-4CDE-0BB32616D6A7}"/>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2941463" y="1097895"/>
            <a:ext cx="777043" cy="1036058"/>
          </a:xfrm>
          <a:prstGeom prst="rect">
            <a:avLst/>
          </a:prstGeom>
          <a:ln>
            <a:noFill/>
          </a:ln>
          <a:effectLst>
            <a:outerShdw blurRad="292100" dist="139700" dir="2700000" algn="tl" rotWithShape="0">
              <a:srgbClr val="333333">
                <a:alpha val="65000"/>
              </a:srgbClr>
            </a:outerShdw>
          </a:effectLst>
        </p:spPr>
      </p:pic>
      <p:pic>
        <p:nvPicPr>
          <p:cNvPr id="17" name="5 Resim">
            <a:extLst>
              <a:ext uri="{FF2B5EF4-FFF2-40B4-BE49-F238E27FC236}">
                <a16:creationId xmlns:a16="http://schemas.microsoft.com/office/drawing/2014/main" id="{5F7ACEB6-9768-1AE7-84D4-974BA8BC2B66}"/>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833347" y="3417711"/>
            <a:ext cx="777043" cy="1036058"/>
          </a:xfrm>
          <a:prstGeom prst="rect">
            <a:avLst/>
          </a:prstGeom>
          <a:ln>
            <a:noFill/>
          </a:ln>
          <a:effectLst>
            <a:outerShdw blurRad="292100" dist="139700" dir="2700000" algn="tl" rotWithShape="0">
              <a:srgbClr val="333333">
                <a:alpha val="65000"/>
              </a:srgbClr>
            </a:outerShdw>
          </a:effectLst>
        </p:spPr>
      </p:pic>
      <p:pic>
        <p:nvPicPr>
          <p:cNvPr id="18" name="5 Resim">
            <a:extLst>
              <a:ext uri="{FF2B5EF4-FFF2-40B4-BE49-F238E27FC236}">
                <a16:creationId xmlns:a16="http://schemas.microsoft.com/office/drawing/2014/main" id="{27722771-5323-CC04-442A-3C4502DCB853}"/>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5020232" y="2222827"/>
            <a:ext cx="777043" cy="1036058"/>
          </a:xfrm>
          <a:prstGeom prst="rect">
            <a:avLst/>
          </a:prstGeom>
          <a:ln>
            <a:noFill/>
          </a:ln>
          <a:effectLst>
            <a:outerShdw blurRad="292100" dist="139700" dir="2700000" algn="tl" rotWithShape="0">
              <a:srgbClr val="333333">
                <a:alpha val="65000"/>
              </a:srgbClr>
            </a:outerShdw>
          </a:effectLst>
        </p:spPr>
      </p:pic>
      <p:pic>
        <p:nvPicPr>
          <p:cNvPr id="19" name="5 Resim">
            <a:extLst>
              <a:ext uri="{FF2B5EF4-FFF2-40B4-BE49-F238E27FC236}">
                <a16:creationId xmlns:a16="http://schemas.microsoft.com/office/drawing/2014/main" id="{7237CED5-D3C6-0C93-E598-F58E213531C4}"/>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1810072" y="3489658"/>
            <a:ext cx="777044" cy="975600"/>
          </a:xfrm>
          <a:prstGeom prst="rect">
            <a:avLst/>
          </a:prstGeom>
          <a:ln>
            <a:noFill/>
          </a:ln>
          <a:effectLst>
            <a:outerShdw blurRad="292100" dist="139700" dir="2700000" algn="tl" rotWithShape="0">
              <a:srgbClr val="333333">
                <a:alpha val="65000"/>
              </a:srgbClr>
            </a:outerShdw>
          </a:effectLst>
        </p:spPr>
      </p:pic>
      <p:pic>
        <p:nvPicPr>
          <p:cNvPr id="20" name="5 Resim">
            <a:extLst>
              <a:ext uri="{FF2B5EF4-FFF2-40B4-BE49-F238E27FC236}">
                <a16:creationId xmlns:a16="http://schemas.microsoft.com/office/drawing/2014/main" id="{80CEA9EF-D12E-5C79-6471-2F69C5FE6444}"/>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5131609" y="3404070"/>
            <a:ext cx="777043" cy="1036058"/>
          </a:xfrm>
          <a:prstGeom prst="rect">
            <a:avLst/>
          </a:prstGeom>
          <a:ln>
            <a:noFill/>
          </a:ln>
          <a:effectLst>
            <a:outerShdw blurRad="292100" dist="139700" dir="2700000" algn="tl" rotWithShape="0">
              <a:srgbClr val="333333">
                <a:alpha val="65000"/>
              </a:srgbClr>
            </a:outerShdw>
          </a:effectLst>
        </p:spPr>
      </p:pic>
      <p:pic>
        <p:nvPicPr>
          <p:cNvPr id="23" name="5 Resim">
            <a:extLst>
              <a:ext uri="{FF2B5EF4-FFF2-40B4-BE49-F238E27FC236}">
                <a16:creationId xmlns:a16="http://schemas.microsoft.com/office/drawing/2014/main" id="{0337ACE5-5022-6790-F7E7-CC065F7551EC}"/>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4548289" y="6205254"/>
            <a:ext cx="777044" cy="864412"/>
          </a:xfrm>
          <a:prstGeom prst="rect">
            <a:avLst/>
          </a:prstGeom>
          <a:ln>
            <a:noFill/>
          </a:ln>
          <a:effectLst>
            <a:outerShdw blurRad="292100" dist="139700" dir="2700000" algn="tl" rotWithShape="0">
              <a:srgbClr val="333333">
                <a:alpha val="65000"/>
              </a:srgbClr>
            </a:outerShdw>
          </a:effectLst>
        </p:spPr>
      </p:pic>
      <p:pic>
        <p:nvPicPr>
          <p:cNvPr id="31" name="5 Resim">
            <a:extLst>
              <a:ext uri="{FF2B5EF4-FFF2-40B4-BE49-F238E27FC236}">
                <a16:creationId xmlns:a16="http://schemas.microsoft.com/office/drawing/2014/main" id="{FADC3A4C-2490-64C9-F86C-43EFFE8C8159}"/>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p:blipFill>
        <p:spPr>
          <a:xfrm>
            <a:off x="1976014" y="7298344"/>
            <a:ext cx="873764" cy="823510"/>
          </a:xfrm>
          <a:prstGeom prst="rect">
            <a:avLst/>
          </a:prstGeom>
          <a:ln>
            <a:noFill/>
          </a:ln>
          <a:effectLst>
            <a:outerShdw blurRad="292100" dist="139700" dir="2700000" algn="tl" rotWithShape="0">
              <a:srgbClr val="333333">
                <a:alpha val="65000"/>
              </a:srgbClr>
            </a:outerShdw>
          </a:effectLst>
        </p:spPr>
      </p:pic>
      <p:pic>
        <p:nvPicPr>
          <p:cNvPr id="32" name="5 Resim">
            <a:extLst>
              <a:ext uri="{FF2B5EF4-FFF2-40B4-BE49-F238E27FC236}">
                <a16:creationId xmlns:a16="http://schemas.microsoft.com/office/drawing/2014/main" id="{23F9C23B-2AA6-11C5-064C-28C43871A9B8}"/>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p:blipFill>
        <p:spPr>
          <a:xfrm>
            <a:off x="3865269" y="7293780"/>
            <a:ext cx="699537" cy="9327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5" name="4 Metin kutusu"/>
          <p:cNvSpPr txBox="1"/>
          <p:nvPr/>
        </p:nvSpPr>
        <p:spPr>
          <a:xfrm>
            <a:off x="857232" y="1000100"/>
            <a:ext cx="5715040" cy="523220"/>
          </a:xfrm>
          <a:prstGeom prst="rect">
            <a:avLst/>
          </a:prstGeom>
          <a:noFill/>
        </p:spPr>
        <p:txBody>
          <a:bodyPr wrap="square" rtlCol="0">
            <a:spAutoFit/>
          </a:bodyPr>
          <a:lstStyle/>
          <a:p>
            <a:r>
              <a:rPr lang="tr-TR" sz="2800" dirty="0">
                <a:solidFill>
                  <a:srgbClr val="FF0000"/>
                </a:solidFill>
                <a:latin typeface="Arial Black" pitchFamily="34" charset="0"/>
              </a:rPr>
              <a:t>     AKTİVİTELERİMİZ</a:t>
            </a:r>
          </a:p>
        </p:txBody>
      </p:sp>
      <p:sp>
        <p:nvSpPr>
          <p:cNvPr id="14" name="13 Metin kutusu"/>
          <p:cNvSpPr txBox="1"/>
          <p:nvPr/>
        </p:nvSpPr>
        <p:spPr>
          <a:xfrm>
            <a:off x="1472601" y="3932478"/>
            <a:ext cx="3071834" cy="276999"/>
          </a:xfrm>
          <a:prstGeom prst="rect">
            <a:avLst/>
          </a:prstGeom>
          <a:solidFill>
            <a:schemeClr val="accent2">
              <a:lumMod val="60000"/>
              <a:lumOff val="40000"/>
            </a:schemeClr>
          </a:solidFill>
        </p:spPr>
        <p:txBody>
          <a:bodyPr wrap="square" rtlCol="0">
            <a:spAutoFit/>
          </a:bodyPr>
          <a:lstStyle/>
          <a:p>
            <a:r>
              <a:rPr lang="tr-TR" sz="1200" b="1" dirty="0"/>
              <a:t>ÇILGIN ÇORAP PARTİSİ YAPTIK.</a:t>
            </a:r>
          </a:p>
        </p:txBody>
      </p:sp>
      <p:pic>
        <p:nvPicPr>
          <p:cNvPr id="13" name="12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10525" y="1694755"/>
            <a:ext cx="717942" cy="957257"/>
          </a:xfrm>
          <a:prstGeom prst="rect">
            <a:avLst/>
          </a:prstGeom>
        </p:spPr>
      </p:pic>
      <p:sp>
        <p:nvSpPr>
          <p:cNvPr id="11" name="10 Metin kutusu"/>
          <p:cNvSpPr txBox="1"/>
          <p:nvPr/>
        </p:nvSpPr>
        <p:spPr>
          <a:xfrm>
            <a:off x="1857364" y="1428728"/>
            <a:ext cx="3214710" cy="276999"/>
          </a:xfrm>
          <a:prstGeom prst="rect">
            <a:avLst/>
          </a:prstGeom>
          <a:noFill/>
        </p:spPr>
        <p:txBody>
          <a:bodyPr wrap="square" rtlCol="0">
            <a:spAutoFit/>
          </a:bodyPr>
          <a:lstStyle/>
          <a:p>
            <a:r>
              <a:rPr lang="tr-TR" sz="1200" dirty="0">
                <a:solidFill>
                  <a:srgbClr val="FF0000"/>
                </a:solidFill>
                <a:latin typeface="Arial Black" pitchFamily="34" charset="0"/>
              </a:rPr>
              <a:t>ÇİĞ KÖFTE PARTİSİ YAPTIK</a:t>
            </a:r>
          </a:p>
        </p:txBody>
      </p:sp>
      <p:pic>
        <p:nvPicPr>
          <p:cNvPr id="2" name="12 Resim">
            <a:extLst>
              <a:ext uri="{FF2B5EF4-FFF2-40B4-BE49-F238E27FC236}">
                <a16:creationId xmlns:a16="http://schemas.microsoft.com/office/drawing/2014/main" id="{0FF6D622-5266-0F93-4F3F-D897DB414D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45456" y="1663869"/>
            <a:ext cx="729619" cy="972826"/>
          </a:xfrm>
          <a:prstGeom prst="rect">
            <a:avLst/>
          </a:prstGeom>
        </p:spPr>
      </p:pic>
      <p:pic>
        <p:nvPicPr>
          <p:cNvPr id="3" name="12 Resim">
            <a:extLst>
              <a:ext uri="{FF2B5EF4-FFF2-40B4-BE49-F238E27FC236}">
                <a16:creationId xmlns:a16="http://schemas.microsoft.com/office/drawing/2014/main" id="{81AD6B35-D356-657B-429B-A94474059B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000217" y="1682953"/>
            <a:ext cx="729619" cy="972826"/>
          </a:xfrm>
          <a:prstGeom prst="rect">
            <a:avLst/>
          </a:prstGeom>
        </p:spPr>
      </p:pic>
      <p:pic>
        <p:nvPicPr>
          <p:cNvPr id="4" name="12 Resim">
            <a:extLst>
              <a:ext uri="{FF2B5EF4-FFF2-40B4-BE49-F238E27FC236}">
                <a16:creationId xmlns:a16="http://schemas.microsoft.com/office/drawing/2014/main" id="{B7A53298-34DE-A85F-938C-43F52F749A7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56552" y="1672907"/>
            <a:ext cx="761710" cy="1015614"/>
          </a:xfrm>
          <a:prstGeom prst="rect">
            <a:avLst/>
          </a:prstGeom>
        </p:spPr>
      </p:pic>
      <p:pic>
        <p:nvPicPr>
          <p:cNvPr id="6" name="12 Resim">
            <a:extLst>
              <a:ext uri="{FF2B5EF4-FFF2-40B4-BE49-F238E27FC236}">
                <a16:creationId xmlns:a16="http://schemas.microsoft.com/office/drawing/2014/main" id="{90890943-DA9C-DD81-C962-1572E4885E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05852" y="1653141"/>
            <a:ext cx="761710" cy="1015614"/>
          </a:xfrm>
          <a:prstGeom prst="rect">
            <a:avLst/>
          </a:prstGeom>
        </p:spPr>
      </p:pic>
      <p:pic>
        <p:nvPicPr>
          <p:cNvPr id="7" name="12 Resim">
            <a:extLst>
              <a:ext uri="{FF2B5EF4-FFF2-40B4-BE49-F238E27FC236}">
                <a16:creationId xmlns:a16="http://schemas.microsoft.com/office/drawing/2014/main" id="{BE357B53-B36B-4AEB-FE61-AE411EA990C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81414" y="2649201"/>
            <a:ext cx="729619" cy="972826"/>
          </a:xfrm>
          <a:prstGeom prst="rect">
            <a:avLst/>
          </a:prstGeom>
        </p:spPr>
      </p:pic>
      <p:pic>
        <p:nvPicPr>
          <p:cNvPr id="8" name="12 Resim">
            <a:extLst>
              <a:ext uri="{FF2B5EF4-FFF2-40B4-BE49-F238E27FC236}">
                <a16:creationId xmlns:a16="http://schemas.microsoft.com/office/drawing/2014/main" id="{93326E23-C4DD-331D-18DA-FF4DC279EA9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10779" y="2661033"/>
            <a:ext cx="729619" cy="972826"/>
          </a:xfrm>
          <a:prstGeom prst="rect">
            <a:avLst/>
          </a:prstGeom>
        </p:spPr>
      </p:pic>
      <p:pic>
        <p:nvPicPr>
          <p:cNvPr id="12" name="12 Resim">
            <a:extLst>
              <a:ext uri="{FF2B5EF4-FFF2-40B4-BE49-F238E27FC236}">
                <a16:creationId xmlns:a16="http://schemas.microsoft.com/office/drawing/2014/main" id="{A03F9A1E-A38D-AC1F-E9DE-7C491FC8D5F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790710" y="2664441"/>
            <a:ext cx="759302" cy="1012403"/>
          </a:xfrm>
          <a:prstGeom prst="rect">
            <a:avLst/>
          </a:prstGeom>
        </p:spPr>
      </p:pic>
      <p:pic>
        <p:nvPicPr>
          <p:cNvPr id="16" name="12 Resim">
            <a:extLst>
              <a:ext uri="{FF2B5EF4-FFF2-40B4-BE49-F238E27FC236}">
                <a16:creationId xmlns:a16="http://schemas.microsoft.com/office/drawing/2014/main" id="{2153EEB2-0B72-BB63-19B9-361C5826167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688066" y="2663406"/>
            <a:ext cx="723669" cy="964893"/>
          </a:xfrm>
          <a:prstGeom prst="rect">
            <a:avLst/>
          </a:prstGeom>
        </p:spPr>
      </p:pic>
      <p:pic>
        <p:nvPicPr>
          <p:cNvPr id="17" name="12 Resim">
            <a:extLst>
              <a:ext uri="{FF2B5EF4-FFF2-40B4-BE49-F238E27FC236}">
                <a16:creationId xmlns:a16="http://schemas.microsoft.com/office/drawing/2014/main" id="{67403F57-702A-7CE3-3FB5-968CC828400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73244" y="2674104"/>
            <a:ext cx="710942" cy="947923"/>
          </a:xfrm>
          <a:prstGeom prst="rect">
            <a:avLst/>
          </a:prstGeom>
        </p:spPr>
      </p:pic>
      <p:pic>
        <p:nvPicPr>
          <p:cNvPr id="18" name="12 Resim">
            <a:extLst>
              <a:ext uri="{FF2B5EF4-FFF2-40B4-BE49-F238E27FC236}">
                <a16:creationId xmlns:a16="http://schemas.microsoft.com/office/drawing/2014/main" id="{181A2AEA-B17A-6C25-1777-47917A49AEF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352864" y="2688521"/>
            <a:ext cx="853560" cy="933505"/>
          </a:xfrm>
          <a:prstGeom prst="rect">
            <a:avLst/>
          </a:prstGeom>
        </p:spPr>
      </p:pic>
      <p:pic>
        <p:nvPicPr>
          <p:cNvPr id="19" name="5 Resim">
            <a:extLst>
              <a:ext uri="{FF2B5EF4-FFF2-40B4-BE49-F238E27FC236}">
                <a16:creationId xmlns:a16="http://schemas.microsoft.com/office/drawing/2014/main" id="{7F619640-0169-30F0-7357-FEE6F027182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066380" y="4374365"/>
            <a:ext cx="1152128" cy="648072"/>
          </a:xfrm>
          <a:prstGeom prst="rect">
            <a:avLst/>
          </a:prstGeom>
          <a:ln>
            <a:noFill/>
          </a:ln>
          <a:effectLst>
            <a:outerShdw blurRad="292100" dist="139700" dir="2700000" algn="tl" rotWithShape="0">
              <a:srgbClr val="333333">
                <a:alpha val="65000"/>
              </a:srgbClr>
            </a:outerShdw>
          </a:effectLst>
        </p:spPr>
      </p:pic>
      <p:pic>
        <p:nvPicPr>
          <p:cNvPr id="20" name="5 Resim">
            <a:extLst>
              <a:ext uri="{FF2B5EF4-FFF2-40B4-BE49-F238E27FC236}">
                <a16:creationId xmlns:a16="http://schemas.microsoft.com/office/drawing/2014/main" id="{74131B77-2459-260F-82C0-5A675AAB998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621989" y="4414047"/>
            <a:ext cx="1201969" cy="676107"/>
          </a:xfrm>
          <a:prstGeom prst="rect">
            <a:avLst/>
          </a:prstGeom>
          <a:ln>
            <a:noFill/>
          </a:ln>
          <a:effectLst>
            <a:outerShdw blurRad="292100" dist="139700" dir="2700000" algn="tl" rotWithShape="0">
              <a:srgbClr val="333333">
                <a:alpha val="65000"/>
              </a:srgbClr>
            </a:outerShdw>
          </a:effectLst>
        </p:spPr>
      </p:pic>
      <p:pic>
        <p:nvPicPr>
          <p:cNvPr id="22" name="5 Resim">
            <a:extLst>
              <a:ext uri="{FF2B5EF4-FFF2-40B4-BE49-F238E27FC236}">
                <a16:creationId xmlns:a16="http://schemas.microsoft.com/office/drawing/2014/main" id="{B60CDE8B-7799-8815-F402-CCE856CA4A4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235767" y="4465111"/>
            <a:ext cx="1026921" cy="690716"/>
          </a:xfrm>
          <a:prstGeom prst="rect">
            <a:avLst/>
          </a:prstGeom>
          <a:ln>
            <a:noFill/>
          </a:ln>
          <a:effectLst>
            <a:outerShdw blurRad="292100" dist="139700" dir="2700000" algn="tl" rotWithShape="0">
              <a:srgbClr val="333333">
                <a:alpha val="65000"/>
              </a:srgbClr>
            </a:outerShdw>
          </a:effectLst>
        </p:spPr>
      </p:pic>
      <p:pic>
        <p:nvPicPr>
          <p:cNvPr id="23" name="5 Resim">
            <a:extLst>
              <a:ext uri="{FF2B5EF4-FFF2-40B4-BE49-F238E27FC236}">
                <a16:creationId xmlns:a16="http://schemas.microsoft.com/office/drawing/2014/main" id="{6B849209-27A7-BD6A-A96B-09438E44E33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4235767" y="6669994"/>
            <a:ext cx="1060824" cy="638622"/>
          </a:xfrm>
          <a:prstGeom prst="rect">
            <a:avLst/>
          </a:prstGeom>
          <a:ln>
            <a:noFill/>
          </a:ln>
          <a:effectLst>
            <a:outerShdw blurRad="292100" dist="139700" dir="2700000" algn="tl" rotWithShape="0">
              <a:srgbClr val="333333">
                <a:alpha val="65000"/>
              </a:srgbClr>
            </a:outerShdw>
          </a:effectLst>
        </p:spPr>
      </p:pic>
      <p:pic>
        <p:nvPicPr>
          <p:cNvPr id="24" name="5 Resim">
            <a:extLst>
              <a:ext uri="{FF2B5EF4-FFF2-40B4-BE49-F238E27FC236}">
                <a16:creationId xmlns:a16="http://schemas.microsoft.com/office/drawing/2014/main" id="{C5BE8CDF-D42F-3945-EA04-48A4C668450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089114" y="5453434"/>
            <a:ext cx="1152128" cy="648072"/>
          </a:xfrm>
          <a:prstGeom prst="rect">
            <a:avLst/>
          </a:prstGeom>
          <a:ln>
            <a:noFill/>
          </a:ln>
          <a:effectLst>
            <a:outerShdw blurRad="292100" dist="139700" dir="2700000" algn="tl" rotWithShape="0">
              <a:srgbClr val="333333">
                <a:alpha val="65000"/>
              </a:srgbClr>
            </a:outerShdw>
          </a:effectLst>
        </p:spPr>
      </p:pic>
      <p:pic>
        <p:nvPicPr>
          <p:cNvPr id="25" name="5 Resim">
            <a:extLst>
              <a:ext uri="{FF2B5EF4-FFF2-40B4-BE49-F238E27FC236}">
                <a16:creationId xmlns:a16="http://schemas.microsoft.com/office/drawing/2014/main" id="{B76AEF83-FC20-9F5C-30D4-7BD6BC9FA0D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597857" y="5497396"/>
            <a:ext cx="1226101" cy="689681"/>
          </a:xfrm>
          <a:prstGeom prst="rect">
            <a:avLst/>
          </a:prstGeom>
          <a:ln>
            <a:noFill/>
          </a:ln>
          <a:effectLst>
            <a:outerShdw blurRad="292100" dist="139700" dir="2700000" algn="tl" rotWithShape="0">
              <a:srgbClr val="333333">
                <a:alpha val="65000"/>
              </a:srgbClr>
            </a:outerShdw>
          </a:effectLst>
        </p:spPr>
      </p:pic>
      <p:pic>
        <p:nvPicPr>
          <p:cNvPr id="26" name="5 Resim">
            <a:extLst>
              <a:ext uri="{FF2B5EF4-FFF2-40B4-BE49-F238E27FC236}">
                <a16:creationId xmlns:a16="http://schemas.microsoft.com/office/drawing/2014/main" id="{594ED8DC-785C-E712-13E3-D1BAA030EC3F}"/>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4267695" y="5545275"/>
            <a:ext cx="989495" cy="641802"/>
          </a:xfrm>
          <a:prstGeom prst="rect">
            <a:avLst/>
          </a:prstGeom>
          <a:ln>
            <a:noFill/>
          </a:ln>
          <a:effectLst>
            <a:outerShdw blurRad="292100" dist="139700" dir="2700000" algn="tl" rotWithShape="0">
              <a:srgbClr val="333333">
                <a:alpha val="65000"/>
              </a:srgbClr>
            </a:outerShdw>
          </a:effectLst>
        </p:spPr>
      </p:pic>
      <p:pic>
        <p:nvPicPr>
          <p:cNvPr id="27" name="5 Resim">
            <a:extLst>
              <a:ext uri="{FF2B5EF4-FFF2-40B4-BE49-F238E27FC236}">
                <a16:creationId xmlns:a16="http://schemas.microsoft.com/office/drawing/2014/main" id="{8F3F0251-3BE0-F79B-30E8-1371DF467AC4}"/>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2671830" y="6660544"/>
            <a:ext cx="1152128" cy="648072"/>
          </a:xfrm>
          <a:prstGeom prst="rect">
            <a:avLst/>
          </a:prstGeom>
          <a:ln>
            <a:noFill/>
          </a:ln>
          <a:effectLst>
            <a:outerShdw blurRad="292100" dist="139700" dir="2700000" algn="tl" rotWithShape="0">
              <a:srgbClr val="333333">
                <a:alpha val="65000"/>
              </a:srgbClr>
            </a:outerShdw>
          </a:effectLst>
        </p:spPr>
      </p:pic>
      <p:pic>
        <p:nvPicPr>
          <p:cNvPr id="28" name="5 Resim">
            <a:extLst>
              <a:ext uri="{FF2B5EF4-FFF2-40B4-BE49-F238E27FC236}">
                <a16:creationId xmlns:a16="http://schemas.microsoft.com/office/drawing/2014/main" id="{6ABE2F25-90A2-5B72-B67A-7A4C7D49C423}"/>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1129442" y="6618635"/>
            <a:ext cx="1152128" cy="648072"/>
          </a:xfrm>
          <a:prstGeom prst="rect">
            <a:avLst/>
          </a:prstGeom>
          <a:ln>
            <a:noFill/>
          </a:ln>
          <a:effectLst>
            <a:outerShdw blurRad="292100" dist="139700" dir="2700000" algn="tl" rotWithShape="0">
              <a:srgbClr val="333333">
                <a:alpha val="65000"/>
              </a:srgbClr>
            </a:outerShdw>
          </a:effectLst>
        </p:spPr>
      </p:pic>
      <p:pic>
        <p:nvPicPr>
          <p:cNvPr id="10" name="5 Resim">
            <a:extLst>
              <a:ext uri="{FF2B5EF4-FFF2-40B4-BE49-F238E27FC236}">
                <a16:creationId xmlns:a16="http://schemas.microsoft.com/office/drawing/2014/main" id="{BA6FC042-490F-2D41-0CC2-15FCDDBB720C}"/>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1469496" y="7515216"/>
            <a:ext cx="1060823" cy="596713"/>
          </a:xfrm>
          <a:prstGeom prst="rect">
            <a:avLst/>
          </a:prstGeom>
          <a:ln>
            <a:noFill/>
          </a:ln>
          <a:effectLst>
            <a:outerShdw blurRad="292100" dist="139700" dir="2700000" algn="tl" rotWithShape="0">
              <a:srgbClr val="333333">
                <a:alpha val="65000"/>
              </a:srgbClr>
            </a:outerShdw>
          </a:effectLst>
        </p:spPr>
      </p:pic>
      <p:pic>
        <p:nvPicPr>
          <p:cNvPr id="15" name="5 Resim">
            <a:extLst>
              <a:ext uri="{FF2B5EF4-FFF2-40B4-BE49-F238E27FC236}">
                <a16:creationId xmlns:a16="http://schemas.microsoft.com/office/drawing/2014/main" id="{35A36C40-7DBE-7273-3F5C-349DF186D676}"/>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p:blipFill>
        <p:spPr>
          <a:xfrm>
            <a:off x="3550012" y="7461047"/>
            <a:ext cx="1060823" cy="5967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13" name="12 Metin kutusu"/>
          <p:cNvSpPr txBox="1"/>
          <p:nvPr/>
        </p:nvSpPr>
        <p:spPr>
          <a:xfrm>
            <a:off x="1357298" y="5857884"/>
            <a:ext cx="4500594" cy="369332"/>
          </a:xfrm>
          <a:prstGeom prst="rect">
            <a:avLst/>
          </a:prstGeom>
          <a:noFill/>
        </p:spPr>
        <p:txBody>
          <a:bodyPr wrap="square" rtlCol="0">
            <a:spAutoFit/>
          </a:bodyPr>
          <a:lstStyle/>
          <a:p>
            <a:endParaRPr lang="tr-TR" b="1" dirty="0">
              <a:solidFill>
                <a:srgbClr val="006600"/>
              </a:solidFill>
            </a:endParaRPr>
          </a:p>
        </p:txBody>
      </p:sp>
      <p:pic>
        <p:nvPicPr>
          <p:cNvPr id="4" name="3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50553" y="4657831"/>
            <a:ext cx="1430223" cy="1454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Resim"/>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18402" y="6357329"/>
            <a:ext cx="1228740" cy="148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0553" y="2848838"/>
            <a:ext cx="1430223" cy="1569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Resim"/>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18402" y="4550848"/>
            <a:ext cx="1250790" cy="1561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Resim"/>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369208" y="1470371"/>
            <a:ext cx="2119584" cy="112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Resim"/>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847003" y="4587882"/>
            <a:ext cx="1430223" cy="1490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Resim"/>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847002" y="6342458"/>
            <a:ext cx="1430223"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Metin kutusu"/>
          <p:cNvSpPr txBox="1"/>
          <p:nvPr/>
        </p:nvSpPr>
        <p:spPr>
          <a:xfrm>
            <a:off x="1676485" y="801183"/>
            <a:ext cx="3371406" cy="461665"/>
          </a:xfrm>
          <a:prstGeom prst="rect">
            <a:avLst/>
          </a:prstGeom>
          <a:noFill/>
        </p:spPr>
        <p:txBody>
          <a:bodyPr wrap="square" rtlCol="0">
            <a:spAutoFit/>
          </a:bodyPr>
          <a:lstStyle/>
          <a:p>
            <a:r>
              <a:rPr lang="tr-TR" sz="1200" dirty="0">
                <a:solidFill>
                  <a:srgbClr val="FF0000"/>
                </a:solidFill>
                <a:latin typeface="Arial Black" pitchFamily="34" charset="0"/>
              </a:rPr>
              <a:t>              İSTİKLAL MARŞI</a:t>
            </a:r>
          </a:p>
          <a:p>
            <a:r>
              <a:rPr lang="tr-TR" sz="1200" dirty="0">
                <a:solidFill>
                  <a:srgbClr val="FF0000"/>
                </a:solidFill>
                <a:latin typeface="Arial Black" pitchFamily="34" charset="0"/>
              </a:rPr>
              <a:t>ÇANAKKALE ZAFERİ KUTLAMAMIZ</a:t>
            </a:r>
          </a:p>
        </p:txBody>
      </p:sp>
      <p:pic>
        <p:nvPicPr>
          <p:cNvPr id="2" name="8 Resim">
            <a:extLst>
              <a:ext uri="{FF2B5EF4-FFF2-40B4-BE49-F238E27FC236}">
                <a16:creationId xmlns:a16="http://schemas.microsoft.com/office/drawing/2014/main" id="{B807D53C-804E-5CBD-82BD-05BEFEC66F0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50553" y="6380422"/>
            <a:ext cx="1324951" cy="1479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7 Resim">
            <a:extLst>
              <a:ext uri="{FF2B5EF4-FFF2-40B4-BE49-F238E27FC236}">
                <a16:creationId xmlns:a16="http://schemas.microsoft.com/office/drawing/2014/main" id="{250C72D4-3739-15D1-3282-C808FAD2389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847003" y="2883622"/>
            <a:ext cx="1430223" cy="1499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7 Resim">
            <a:extLst>
              <a:ext uri="{FF2B5EF4-FFF2-40B4-BE49-F238E27FC236}">
                <a16:creationId xmlns:a16="http://schemas.microsoft.com/office/drawing/2014/main" id="{C4F551AD-1A94-5F9C-C2E1-1955933C02E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596352" y="2883622"/>
            <a:ext cx="1250790" cy="1456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6" name="5 Metin kutusu"/>
          <p:cNvSpPr txBox="1"/>
          <p:nvPr/>
        </p:nvSpPr>
        <p:spPr>
          <a:xfrm>
            <a:off x="785794" y="857224"/>
            <a:ext cx="5286412" cy="5690276"/>
          </a:xfrm>
          <a:prstGeom prst="rect">
            <a:avLst/>
          </a:prstGeom>
          <a:noFill/>
        </p:spPr>
        <p:txBody>
          <a:bodyPr wrap="square" rtlCol="0">
            <a:spAutoFit/>
          </a:bodyPr>
          <a:lstStyle/>
          <a:p>
            <a:r>
              <a:rPr lang="tr-TR" sz="2400" b="1" dirty="0">
                <a:solidFill>
                  <a:srgbClr val="FF0000"/>
                </a:solidFill>
              </a:rPr>
              <a:t>  </a:t>
            </a:r>
            <a:r>
              <a:rPr lang="tr-TR" sz="2400" b="1" dirty="0">
                <a:solidFill>
                  <a:srgbClr val="FF0000"/>
                </a:solidFill>
                <a:latin typeface="Arial Black" pitchFamily="34" charset="0"/>
              </a:rPr>
              <a:t>BEDEN EĞİTİMİ : JİMNASTİK</a:t>
            </a:r>
          </a:p>
          <a:p>
            <a:endParaRPr lang="tr-TR" dirty="0"/>
          </a:p>
          <a:p>
            <a:endParaRPr lang="tr-TR" sz="2000" dirty="0"/>
          </a:p>
          <a:p>
            <a:r>
              <a:rPr lang="tr-TR" sz="2000" dirty="0"/>
              <a:t>MERHABALAR ;</a:t>
            </a:r>
          </a:p>
          <a:p>
            <a:endParaRPr lang="tr-TR"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 Mart Ayı dersi içerisinde neler yaptık hep beraber analiz yapalım.</a:t>
            </a:r>
          </a:p>
          <a:p>
            <a:pPr marL="342900" indent="-342900">
              <a:buFont typeface="Arial" panose="020B0604020202020204" pitchFamily="34" charset="0"/>
              <a:buChar char="•"/>
            </a:pPr>
            <a:endParaRPr lang="tr-TR" sz="2000" dirty="0">
              <a:latin typeface="Times New Roman" pitchFamily="18" charset="0"/>
              <a:cs typeface="Times New Roman" pitchFamily="18" charset="0"/>
            </a:endParaRPr>
          </a:p>
          <a:p>
            <a:pPr marL="342900" indent="-342900">
              <a:buFont typeface="Arial" panose="020B0604020202020204" pitchFamily="34" charset="0"/>
              <a:buChar char="•"/>
            </a:pPr>
            <a:endParaRPr lang="tr-TR" sz="2000" dirty="0">
              <a:latin typeface="Times New Roman" pitchFamily="18" charset="0"/>
              <a:cs typeface="Times New Roman" pitchFamily="18" charset="0"/>
            </a:endParaRPr>
          </a:p>
          <a:p>
            <a:pPr marL="342900" indent="-342900">
              <a:buFont typeface="Arial" panose="020B0604020202020204" pitchFamily="34" charset="0"/>
              <a:buChar char="•"/>
            </a:pPr>
            <a:r>
              <a:rPr lang="tr-TR" sz="2000" dirty="0">
                <a:latin typeface="Times New Roman" pitchFamily="18" charset="0"/>
                <a:cs typeface="Times New Roman" pitchFamily="18" charset="0"/>
              </a:rPr>
              <a:t>
Koşu ile başlayıp esnetme hareketlerini yapıyoruz 
Temel kuvvet ve dayanıklım için istasyon çalışması yaptık
Ters mekik ve düz mekik çekerek karnımızı ve belimizi güçlendirdik</a:t>
            </a:r>
          </a:p>
          <a:p>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                           </a:t>
            </a:r>
            <a:r>
              <a:rPr lang="tr-TR" sz="1400" dirty="0">
                <a:latin typeface="Times New Roman" pitchFamily="18" charset="0"/>
                <a:cs typeface="Times New Roman" pitchFamily="18" charset="0"/>
              </a:rPr>
              <a:t>JİMNASTİK ÖĞRETMENİ  KEVSER  AKGÜL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IN10\Desktop\ramka-dliya-teksta-s-zvetami-smol.jpg"/>
          <p:cNvPicPr>
            <a:picLocks noChangeAspect="1" noChangeArrowheads="1"/>
          </p:cNvPicPr>
          <p:nvPr/>
        </p:nvPicPr>
        <p:blipFill>
          <a:blip r:embed="rId2"/>
          <a:srcRect/>
          <a:stretch>
            <a:fillRect/>
          </a:stretch>
        </p:blipFill>
        <p:spPr bwMode="auto">
          <a:xfrm>
            <a:off x="0" y="-108520"/>
            <a:ext cx="6858000" cy="9078228"/>
          </a:xfrm>
          <a:prstGeom prst="rect">
            <a:avLst/>
          </a:prstGeom>
          <a:noFill/>
        </p:spPr>
      </p:pic>
      <p:sp>
        <p:nvSpPr>
          <p:cNvPr id="5" name="4 Metin kutusu"/>
          <p:cNvSpPr txBox="1"/>
          <p:nvPr/>
        </p:nvSpPr>
        <p:spPr>
          <a:xfrm>
            <a:off x="769258" y="899592"/>
            <a:ext cx="5643602" cy="3507627"/>
          </a:xfrm>
          <a:prstGeom prst="rect">
            <a:avLst/>
          </a:prstGeom>
          <a:noFill/>
        </p:spPr>
        <p:txBody>
          <a:bodyPr wrap="square" rtlCol="0">
            <a:spAutoFit/>
          </a:bodyPr>
          <a:lstStyle/>
          <a:p>
            <a:endParaRPr lang="tr-TR" dirty="0"/>
          </a:p>
          <a:p>
            <a:r>
              <a:rPr lang="tr-TR" sz="2400" b="1" dirty="0">
                <a:solidFill>
                  <a:srgbClr val="FF0000"/>
                </a:solidFill>
              </a:rPr>
              <a:t> </a:t>
            </a:r>
            <a:r>
              <a:rPr lang="tr-TR" b="1" dirty="0">
                <a:solidFill>
                  <a:srgbClr val="FF0000"/>
                </a:solidFill>
                <a:latin typeface="Arial Black" pitchFamily="34" charset="0"/>
              </a:rPr>
              <a:t>ROBOTİK KODLAMA &amp; AKIL OYUNLARI</a:t>
            </a:r>
          </a:p>
          <a:p>
            <a:r>
              <a:rPr lang="tr-TR" sz="1800" b="1" dirty="0">
                <a:solidFill>
                  <a:srgbClr val="FF0000"/>
                </a:solidFill>
                <a:effectLst/>
                <a:latin typeface="Arial Black" pitchFamily="34" charset="0"/>
                <a:ea typeface="Calibri" panose="020F0502020204030204" pitchFamily="34" charset="0"/>
                <a:cs typeface="Times New Roman" panose="02020603050405020304" pitchFamily="18" charset="0"/>
              </a:rPr>
              <a:t>        </a:t>
            </a:r>
            <a:r>
              <a:rPr lang="tr-TR" b="1" dirty="0">
                <a:solidFill>
                  <a:srgbClr val="FF0000"/>
                </a:solidFill>
                <a:latin typeface="Arial Black"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MART AYI FAALİYET RAPORU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tabLst>
                <a:tab pos="2028825" algn="l"/>
              </a:tabLst>
            </a:pP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tabLst>
                <a:tab pos="2028825" algn="l"/>
              </a:tabLs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03 Mart 2023 (KODLAMA)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MAKEY </a:t>
            </a:r>
            <a:r>
              <a:rPr lang="tr-TR" sz="1200" b="1" dirty="0" err="1">
                <a:effectLst/>
                <a:latin typeface="Calibri" panose="020F0502020204030204" pitchFamily="34" charset="0"/>
                <a:ea typeface="Calibri" panose="020F0502020204030204" pitchFamily="34" charset="0"/>
                <a:cs typeface="Times New Roman" panose="02020603050405020304" pitchFamily="18" charset="0"/>
              </a:rPr>
              <a:t>MAKEY</a:t>
            </a:r>
            <a:r>
              <a:rPr lang="tr-TR" sz="1200" b="1" dirty="0">
                <a:effectLst/>
                <a:latin typeface="Calibri" panose="020F0502020204030204" pitchFamily="34" charset="0"/>
                <a:ea typeface="Calibri" panose="020F0502020204030204" pitchFamily="34" charset="0"/>
                <a:cs typeface="Times New Roman" panose="02020603050405020304" pitchFamily="18" charset="0"/>
              </a:rPr>
              <a:t> İLE HAYVANLARIN YARIŞI</a:t>
            </a:r>
            <a:endParaRPr lang="tr-TR"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dirty="0" err="1">
                <a:effectLst/>
                <a:latin typeface="Calibri" panose="020F0502020204030204" pitchFamily="34" charset="0"/>
                <a:ea typeface="Calibri" panose="020F0502020204030204" pitchFamily="34" charset="0"/>
                <a:cs typeface="Times New Roman" panose="02020603050405020304" pitchFamily="18" charset="0"/>
              </a:rPr>
              <a:t>Makey</a:t>
            </a:r>
            <a:r>
              <a:rPr lang="tr-TR" sz="12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Makey</a:t>
            </a:r>
            <a:r>
              <a:rPr lang="tr-TR" sz="1200" dirty="0">
                <a:effectLst/>
                <a:latin typeface="Calibri" panose="020F0502020204030204" pitchFamily="34" charset="0"/>
                <a:ea typeface="Calibri" panose="020F0502020204030204" pitchFamily="34" charset="0"/>
                <a:cs typeface="Times New Roman" panose="02020603050405020304" pitchFamily="18" charset="0"/>
              </a:rPr>
              <a:t> kartı ile tanıştık. Kartın bilgisayar bağlantısını yaptık ve hayvanları yarıştırdık.</a:t>
            </a:r>
          </a:p>
          <a:p>
            <a:pPr>
              <a:lnSpc>
                <a:spcPct val="105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Basit bir şekilde hazırlanan düzeneğin en can alıcı noktası devreyi tamamlamak için vücudumuzu kullanmış olmamızdı. Kablonun bir ucunu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makey</a:t>
            </a:r>
            <a:r>
              <a:rPr lang="tr-TR" sz="12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makey'e</a:t>
            </a:r>
            <a:r>
              <a:rPr lang="tr-TR" sz="1200" dirty="0">
                <a:effectLst/>
                <a:latin typeface="Calibri" panose="020F0502020204030204" pitchFamily="34" charset="0"/>
                <a:ea typeface="Calibri" panose="020F0502020204030204" pitchFamily="34" charset="0"/>
                <a:cs typeface="Times New Roman" panose="02020603050405020304" pitchFamily="18" charset="0"/>
              </a:rPr>
              <a:t> bağladıktan sonra diğer ucunu bir elimize aldık. Diğer elimizle karttan gelen diğer zemine dokunduk ve sistem çalıştı .Çok eğlenceli bir etkinlik oldu</a:t>
            </a:r>
            <a:r>
              <a:rPr lang="tr-TR" sz="1200" b="1" dirty="0">
                <a:effectLst/>
                <a:latin typeface="Calibri" panose="020F0502020204030204" pitchFamily="34" charset="0"/>
                <a:ea typeface="Calibri" panose="020F0502020204030204" pitchFamily="34" charset="0"/>
                <a:cs typeface="Times New Roman" panose="02020603050405020304" pitchFamily="18" charset="0"/>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100" b="1" dirty="0"/>
              <a:t>                                                                                                                                      </a:t>
            </a:r>
          </a:p>
        </p:txBody>
      </p:sp>
      <p:sp>
        <p:nvSpPr>
          <p:cNvPr id="3" name="Metin kutusu 2">
            <a:extLst>
              <a:ext uri="{FF2B5EF4-FFF2-40B4-BE49-F238E27FC236}">
                <a16:creationId xmlns:a16="http://schemas.microsoft.com/office/drawing/2014/main" id="{A28D25EA-513F-C16E-B7C7-14F135BF6F3C}"/>
              </a:ext>
            </a:extLst>
          </p:cNvPr>
          <p:cNvSpPr txBox="1"/>
          <p:nvPr/>
        </p:nvSpPr>
        <p:spPr>
          <a:xfrm>
            <a:off x="916597" y="4736782"/>
            <a:ext cx="5024805" cy="2903872"/>
          </a:xfrm>
          <a:prstGeom prst="rect">
            <a:avLst/>
          </a:prstGeom>
          <a:noFill/>
        </p:spPr>
        <p:txBody>
          <a:bodyPr wrap="square">
            <a:spAutoFit/>
          </a:bodyPr>
          <a:lstStyle/>
          <a:p>
            <a:pPr>
              <a:lnSpc>
                <a:spcPct val="105000"/>
              </a:lnSpc>
              <a:spcAft>
                <a:spcPts val="800"/>
              </a:spcAft>
              <a:tabLst>
                <a:tab pos="2028825" algn="l"/>
              </a:tabLst>
            </a:pPr>
            <a:r>
              <a:rPr lang="tr-TR" sz="1050" b="1" dirty="0">
                <a:effectLst/>
                <a:latin typeface="Calibri" panose="020F0502020204030204" pitchFamily="34" charset="0"/>
                <a:ea typeface="Calibri" panose="020F0502020204030204" pitchFamily="34" charset="0"/>
                <a:cs typeface="Times New Roman" panose="02020603050405020304" pitchFamily="18" charset="0"/>
              </a:rPr>
              <a:t>10 Mart 2023 (KODLAMA)</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050" b="1" dirty="0">
                <a:effectLst/>
                <a:latin typeface="Calibri" panose="020F0502020204030204" pitchFamily="34" charset="0"/>
                <a:ea typeface="Calibri" panose="020F0502020204030204" pitchFamily="34" charset="0"/>
                <a:cs typeface="Times New Roman" panose="02020603050405020304" pitchFamily="18" charset="0"/>
              </a:rPr>
              <a:t>GRUP 1 KUBO DÜZ İLERLEME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050" dirty="0" err="1">
                <a:effectLst/>
                <a:latin typeface="Calibri" panose="020F0502020204030204" pitchFamily="34" charset="0"/>
                <a:ea typeface="Calibri" panose="020F0502020204030204" pitchFamily="34" charset="0"/>
                <a:cs typeface="Times New Roman" panose="02020603050405020304" pitchFamily="18" charset="0"/>
              </a:rPr>
              <a:t>Kubo'nun</a:t>
            </a:r>
            <a:r>
              <a:rPr lang="tr-TR" sz="1050" dirty="0">
                <a:effectLst/>
                <a:latin typeface="Calibri" panose="020F0502020204030204" pitchFamily="34" charset="0"/>
                <a:ea typeface="Calibri" panose="020F0502020204030204" pitchFamily="34" charset="0"/>
                <a:cs typeface="Times New Roman" panose="02020603050405020304" pitchFamily="18" charset="0"/>
              </a:rPr>
              <a:t> dünyasında küçük gezintiler yaptık. Düz ilerle kod bloklarını kullanarak markete, fırına, parka, spor salonuna, okula, kütüphaneye gittik.</a:t>
            </a:r>
          </a:p>
          <a:p>
            <a:pPr>
              <a:lnSpc>
                <a:spcPct val="105000"/>
              </a:lnSpc>
              <a:spcAft>
                <a:spcPts val="800"/>
              </a:spcAft>
            </a:pPr>
            <a:r>
              <a:rPr lang="tr-TR" sz="1050" b="1" dirty="0">
                <a:effectLst/>
                <a:latin typeface="Calibri" panose="020F0502020204030204" pitchFamily="34" charset="0"/>
                <a:ea typeface="Calibri" panose="020F0502020204030204" pitchFamily="34" charset="0"/>
                <a:cs typeface="Times New Roman" panose="02020603050405020304" pitchFamily="18" charset="0"/>
              </a:rPr>
              <a:t>GRUP 2 MAX TUTOBO LEVEL 1 ve LEVEL 2</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050" dirty="0" err="1">
                <a:effectLst/>
                <a:latin typeface="Calibri" panose="020F0502020204030204" pitchFamily="34" charset="0"/>
                <a:ea typeface="Calibri" panose="020F0502020204030204" pitchFamily="34" charset="0"/>
                <a:cs typeface="Times New Roman" panose="02020603050405020304" pitchFamily="18" charset="0"/>
              </a:rPr>
              <a:t>Max</a:t>
            </a:r>
            <a:r>
              <a:rPr lang="tr-TR" sz="1050" dirty="0">
                <a:effectLst/>
                <a:latin typeface="Calibri" panose="020F0502020204030204" pitchFamily="34" charset="0"/>
                <a:ea typeface="Calibri" panose="020F0502020204030204" pitchFamily="34" charset="0"/>
                <a:cs typeface="Times New Roman" panose="02020603050405020304" pitchFamily="18" charset="0"/>
              </a:rPr>
              <a:t> </a:t>
            </a:r>
            <a:r>
              <a:rPr lang="tr-TR" sz="105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050" dirty="0">
                <a:effectLst/>
                <a:latin typeface="Calibri" panose="020F0502020204030204" pitchFamily="34" charset="0"/>
                <a:ea typeface="Calibri" panose="020F0502020204030204" pitchFamily="34" charset="0"/>
                <a:cs typeface="Times New Roman" panose="02020603050405020304" pitchFamily="18" charset="0"/>
              </a:rPr>
              <a:t> </a:t>
            </a:r>
            <a:r>
              <a:rPr lang="tr-TR" sz="1050" dirty="0" err="1">
                <a:effectLst/>
                <a:latin typeface="Calibri" panose="020F0502020204030204" pitchFamily="34" charset="0"/>
                <a:ea typeface="Calibri" panose="020F0502020204030204" pitchFamily="34" charset="0"/>
                <a:cs typeface="Times New Roman" panose="02020603050405020304" pitchFamily="18" charset="0"/>
              </a:rPr>
              <a:t>Tobo</a:t>
            </a:r>
            <a:r>
              <a:rPr lang="tr-TR" sz="1050" dirty="0">
                <a:effectLst/>
                <a:latin typeface="Calibri" panose="020F0502020204030204" pitchFamily="34" charset="0"/>
                <a:ea typeface="Calibri" panose="020F0502020204030204" pitchFamily="34" charset="0"/>
                <a:cs typeface="Times New Roman" panose="02020603050405020304" pitchFamily="18" charset="0"/>
              </a:rPr>
              <a:t> uzay yolculuğuna başladı. Dürbünü ile uzaydaki çöpleri keşfetti ve ileri okları kullanarak çöplere ulaştı.</a:t>
            </a:r>
          </a:p>
          <a:p>
            <a:pPr>
              <a:lnSpc>
                <a:spcPct val="105000"/>
              </a:lnSpc>
              <a:spcAft>
                <a:spcPts val="800"/>
              </a:spcAft>
            </a:pPr>
            <a:r>
              <a:rPr lang="tr-TR" sz="1050" dirty="0" err="1">
                <a:effectLst/>
                <a:latin typeface="Calibri" panose="020F0502020204030204" pitchFamily="34" charset="0"/>
                <a:ea typeface="Calibri" panose="020F0502020204030204" pitchFamily="34" charset="0"/>
                <a:cs typeface="Times New Roman" panose="02020603050405020304" pitchFamily="18" charset="0"/>
              </a:rPr>
              <a:t>Max</a:t>
            </a:r>
            <a:r>
              <a:rPr lang="tr-TR" sz="1050" dirty="0">
                <a:effectLst/>
                <a:latin typeface="Calibri" panose="020F0502020204030204" pitchFamily="34" charset="0"/>
                <a:ea typeface="Calibri" panose="020F0502020204030204" pitchFamily="34" charset="0"/>
                <a:cs typeface="Times New Roman" panose="02020603050405020304" pitchFamily="18" charset="0"/>
              </a:rPr>
              <a:t> </a:t>
            </a:r>
            <a:r>
              <a:rPr lang="tr-TR" sz="105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050" dirty="0">
                <a:effectLst/>
                <a:latin typeface="Calibri" panose="020F0502020204030204" pitchFamily="34" charset="0"/>
                <a:ea typeface="Calibri" panose="020F0502020204030204" pitchFamily="34" charset="0"/>
                <a:cs typeface="Times New Roman" panose="02020603050405020304" pitchFamily="18" charset="0"/>
              </a:rPr>
              <a:t> </a:t>
            </a:r>
            <a:r>
              <a:rPr lang="tr-TR" sz="1050" dirty="0" err="1">
                <a:effectLst/>
                <a:latin typeface="Calibri" panose="020F0502020204030204" pitchFamily="34" charset="0"/>
                <a:ea typeface="Calibri" panose="020F0502020204030204" pitchFamily="34" charset="0"/>
                <a:cs typeface="Times New Roman" panose="02020603050405020304" pitchFamily="18" charset="0"/>
              </a:rPr>
              <a:t>Tobo</a:t>
            </a:r>
            <a:r>
              <a:rPr lang="tr-TR" sz="1050" dirty="0">
                <a:effectLst/>
                <a:latin typeface="Calibri" panose="020F0502020204030204" pitchFamily="34" charset="0"/>
                <a:ea typeface="Calibri" panose="020F0502020204030204" pitchFamily="34" charset="0"/>
                <a:cs typeface="Times New Roman" panose="02020603050405020304" pitchFamily="18" charset="0"/>
              </a:rPr>
              <a:t> çöplerden gerekli malzemeleri alıp sönük gezegeni tamir edecek. Fakat önünde engeller var. Sönük gezegene </a:t>
            </a:r>
            <a:r>
              <a:rPr lang="tr-TR" sz="1200" dirty="0">
                <a:effectLst/>
                <a:latin typeface="Calibri" panose="020F0502020204030204" pitchFamily="34" charset="0"/>
                <a:ea typeface="Calibri" panose="020F0502020204030204" pitchFamily="34" charset="0"/>
                <a:cs typeface="Times New Roman" panose="02020603050405020304" pitchFamily="18" charset="0"/>
              </a:rPr>
              <a:t>ulaşmak</a:t>
            </a:r>
            <a:r>
              <a:rPr lang="tr-TR" sz="1050" dirty="0">
                <a:effectLst/>
                <a:latin typeface="Calibri" panose="020F0502020204030204" pitchFamily="34" charset="0"/>
                <a:ea typeface="Calibri" panose="020F0502020204030204" pitchFamily="34" charset="0"/>
                <a:cs typeface="Times New Roman" panose="02020603050405020304" pitchFamily="18" charset="0"/>
              </a:rPr>
              <a:t> </a:t>
            </a:r>
            <a:r>
              <a:rPr lang="tr-TR" sz="1100" dirty="0">
                <a:effectLst/>
                <a:latin typeface="Calibri" panose="020F0502020204030204" pitchFamily="34" charset="0"/>
                <a:ea typeface="Calibri" panose="020F0502020204030204" pitchFamily="34" charset="0"/>
                <a:cs typeface="Times New Roman" panose="02020603050405020304" pitchFamily="18" charset="0"/>
              </a:rPr>
              <a:t>için önüne gelen engelleri sağa dön kodunu kullanarak aştı.</a:t>
            </a:r>
          </a:p>
          <a:p>
            <a:pPr>
              <a:lnSpc>
                <a:spcPct val="105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5DA81-B246-7A5C-1662-7985F405C1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FFE57D7-0A29-729E-F238-5039EA1BF8A0}"/>
              </a:ext>
            </a:extLst>
          </p:cNvPr>
          <p:cNvSpPr>
            <a:spLocks noGrp="1"/>
          </p:cNvSpPr>
          <p:nvPr>
            <p:ph idx="1"/>
          </p:nvPr>
        </p:nvSpPr>
        <p:spPr/>
        <p:txBody>
          <a:bodyPr/>
          <a:lstStyle/>
          <a:p>
            <a:endParaRPr lang="tr-TR"/>
          </a:p>
        </p:txBody>
      </p:sp>
      <p:pic>
        <p:nvPicPr>
          <p:cNvPr id="4" name="Picture 2" descr="C:\Users\WIN10\Desktop\ramka-dliya-teksta-s-zvetami-smol.jpg">
            <a:extLst>
              <a:ext uri="{FF2B5EF4-FFF2-40B4-BE49-F238E27FC236}">
                <a16:creationId xmlns:a16="http://schemas.microsoft.com/office/drawing/2014/main" id="{6C693954-33CB-C3EA-F358-714B7CD7596D}"/>
              </a:ext>
            </a:extLst>
          </p:cNvPr>
          <p:cNvPicPr>
            <a:picLocks noChangeAspect="1" noChangeArrowheads="1"/>
          </p:cNvPicPr>
          <p:nvPr/>
        </p:nvPicPr>
        <p:blipFill>
          <a:blip r:embed="rId2"/>
          <a:srcRect/>
          <a:stretch>
            <a:fillRect/>
          </a:stretch>
        </p:blipFill>
        <p:spPr bwMode="auto">
          <a:xfrm>
            <a:off x="0" y="-108520"/>
            <a:ext cx="6858000" cy="9078228"/>
          </a:xfrm>
          <a:prstGeom prst="rect">
            <a:avLst/>
          </a:prstGeom>
          <a:noFill/>
        </p:spPr>
      </p:pic>
      <p:sp>
        <p:nvSpPr>
          <p:cNvPr id="7" name="Metin kutusu 6">
            <a:extLst>
              <a:ext uri="{FF2B5EF4-FFF2-40B4-BE49-F238E27FC236}">
                <a16:creationId xmlns:a16="http://schemas.microsoft.com/office/drawing/2014/main" id="{74658336-D62B-FC72-F32E-3A8BD8420FC6}"/>
              </a:ext>
            </a:extLst>
          </p:cNvPr>
          <p:cNvSpPr txBox="1"/>
          <p:nvPr/>
        </p:nvSpPr>
        <p:spPr>
          <a:xfrm>
            <a:off x="836712" y="3613615"/>
            <a:ext cx="4896543" cy="2703689"/>
          </a:xfrm>
          <a:prstGeom prst="rect">
            <a:avLst/>
          </a:prstGeom>
          <a:noFill/>
        </p:spPr>
        <p:txBody>
          <a:bodyPr wrap="square">
            <a:spAutoFit/>
          </a:bodyPr>
          <a:lstStyle/>
          <a:p>
            <a:pPr>
              <a:lnSpc>
                <a:spcPct val="105000"/>
              </a:lnSpc>
              <a:spcAft>
                <a:spcPts val="800"/>
              </a:spcAft>
            </a:pPr>
            <a:endParaRPr lang="tr-TR"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400" b="1" dirty="0">
                <a:latin typeface="Calibri" panose="020F0502020204030204" pitchFamily="34" charset="0"/>
                <a:ea typeface="Calibri" panose="020F0502020204030204" pitchFamily="34" charset="0"/>
                <a:cs typeface="Times New Roman" panose="02020603050405020304" pitchFamily="18" charset="0"/>
              </a:rPr>
              <a:t>24Mart 2023(KOD</a:t>
            </a:r>
            <a:r>
              <a:rPr lang="tr-TR" sz="1200" b="1" dirty="0">
                <a:latin typeface="Calibri" panose="020F0502020204030204" pitchFamily="34" charset="0"/>
                <a:ea typeface="Calibri" panose="020F0502020204030204" pitchFamily="34" charset="0"/>
                <a:cs typeface="Times New Roman" panose="02020603050405020304" pitchFamily="18" charset="0"/>
              </a:rPr>
              <a:t>LAMA) </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b="1" dirty="0">
                <a:latin typeface="Calibri" panose="020F0502020204030204" pitchFamily="34" charset="0"/>
                <a:ea typeface="Calibri" panose="020F0502020204030204" pitchFamily="34" charset="0"/>
                <a:cs typeface="Times New Roman" panose="02020603050405020304" pitchFamily="18" charset="0"/>
              </a:rPr>
              <a:t>GRUP 1 KUBO KODLARI HAFIZAYA AL</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dirty="0" err="1">
                <a:latin typeface="Calibri" panose="020F0502020204030204" pitchFamily="34" charset="0"/>
                <a:ea typeface="Calibri" panose="020F0502020204030204" pitchFamily="34" charset="0"/>
                <a:cs typeface="Times New Roman" panose="02020603050405020304" pitchFamily="18" charset="0"/>
              </a:rPr>
              <a:t>Kubo</a:t>
            </a:r>
            <a:r>
              <a:rPr lang="tr-TR" sz="1200" dirty="0">
                <a:latin typeface="Calibri" panose="020F0502020204030204" pitchFamily="34" charset="0"/>
                <a:ea typeface="Calibri" panose="020F0502020204030204" pitchFamily="34" charset="0"/>
                <a:cs typeface="Times New Roman" panose="02020603050405020304" pitchFamily="18" charset="0"/>
              </a:rPr>
              <a:t> bu çalışmada gideceği yerleri hafızasına aldı ve başlangıç yerine gelerek tüm yolları hatasız gitti.</a:t>
            </a:r>
          </a:p>
          <a:p>
            <a:pPr>
              <a:lnSpc>
                <a:spcPct val="105000"/>
              </a:lnSpc>
              <a:spcAft>
                <a:spcPts val="800"/>
              </a:spcAft>
            </a:pPr>
            <a:r>
              <a:rPr lang="tr-TR" sz="1200" b="1" dirty="0">
                <a:latin typeface="Calibri" panose="020F0502020204030204" pitchFamily="34" charset="0"/>
                <a:ea typeface="Calibri" panose="020F0502020204030204" pitchFamily="34" charset="0"/>
                <a:cs typeface="Times New Roman" panose="02020603050405020304" pitchFamily="18" charset="0"/>
              </a:rPr>
              <a:t>GRUP 2 MAX TUTOBO LEVEL 5 ve LEVEL 6</a:t>
            </a: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dirty="0" err="1">
                <a:latin typeface="Calibri" panose="020F0502020204030204" pitchFamily="34" charset="0"/>
                <a:ea typeface="Calibri" panose="020F0502020204030204" pitchFamily="34" charset="0"/>
                <a:cs typeface="Times New Roman" panose="02020603050405020304" pitchFamily="18" charset="0"/>
              </a:rPr>
              <a:t>Max</a:t>
            </a:r>
            <a:r>
              <a:rPr lang="tr-TR" sz="1200" dirty="0">
                <a:latin typeface="Calibri" panose="020F0502020204030204" pitchFamily="34" charset="0"/>
                <a:ea typeface="Calibri" panose="020F0502020204030204" pitchFamily="34" charset="0"/>
                <a:cs typeface="Times New Roman" panose="02020603050405020304" pitchFamily="18" charset="0"/>
              </a:rPr>
              <a:t> </a:t>
            </a:r>
            <a:r>
              <a:rPr lang="tr-TR" sz="1200" dirty="0" err="1">
                <a:latin typeface="Calibri" panose="020F0502020204030204" pitchFamily="34" charset="0"/>
                <a:ea typeface="Calibri" panose="020F0502020204030204" pitchFamily="34" charset="0"/>
                <a:cs typeface="Times New Roman" panose="02020603050405020304" pitchFamily="18" charset="0"/>
              </a:rPr>
              <a:t>and</a:t>
            </a:r>
            <a:r>
              <a:rPr lang="tr-TR" sz="1200" dirty="0">
                <a:latin typeface="Calibri" panose="020F0502020204030204" pitchFamily="34" charset="0"/>
                <a:ea typeface="Calibri" panose="020F0502020204030204" pitchFamily="34" charset="0"/>
                <a:cs typeface="Times New Roman" panose="02020603050405020304" pitchFamily="18" charset="0"/>
              </a:rPr>
              <a:t> </a:t>
            </a:r>
            <a:r>
              <a:rPr lang="tr-TR" sz="1200" dirty="0" err="1">
                <a:latin typeface="Calibri" panose="020F0502020204030204" pitchFamily="34" charset="0"/>
                <a:ea typeface="Calibri" panose="020F0502020204030204" pitchFamily="34" charset="0"/>
                <a:cs typeface="Times New Roman" panose="02020603050405020304" pitchFamily="18" charset="0"/>
              </a:rPr>
              <a:t>Tobo</a:t>
            </a:r>
            <a:r>
              <a:rPr lang="tr-TR" sz="1200" dirty="0">
                <a:latin typeface="Calibri" panose="020F0502020204030204" pitchFamily="34" charset="0"/>
                <a:ea typeface="Calibri" panose="020F0502020204030204" pitchFamily="34" charset="0"/>
                <a:cs typeface="Times New Roman" panose="02020603050405020304" pitchFamily="18" charset="0"/>
              </a:rPr>
              <a:t> uzay balonu ile Cüce Gezegen ve elmasları keşfe çıktı. Giderken kaç kere tekrar etmesi gerektiğini hesaplayıp tekrar et kodunu kullandı.</a:t>
            </a:r>
          </a:p>
          <a:p>
            <a:pPr>
              <a:lnSpc>
                <a:spcPct val="105000"/>
              </a:lnSpc>
              <a:spcAft>
                <a:spcPts val="800"/>
              </a:spcAft>
            </a:pPr>
            <a:r>
              <a:rPr lang="tr-TR" sz="1200" dirty="0" err="1">
                <a:latin typeface="Calibri" panose="020F0502020204030204" pitchFamily="34" charset="0"/>
                <a:ea typeface="Calibri" panose="020F0502020204030204" pitchFamily="34" charset="0"/>
                <a:cs typeface="Times New Roman" panose="02020603050405020304" pitchFamily="18" charset="0"/>
              </a:rPr>
              <a:t>Max</a:t>
            </a:r>
            <a:r>
              <a:rPr lang="tr-TR" sz="1200" dirty="0">
                <a:latin typeface="Calibri" panose="020F0502020204030204" pitchFamily="34" charset="0"/>
                <a:ea typeface="Calibri" panose="020F0502020204030204" pitchFamily="34" charset="0"/>
                <a:cs typeface="Times New Roman" panose="02020603050405020304" pitchFamily="18" charset="0"/>
              </a:rPr>
              <a:t> </a:t>
            </a:r>
            <a:r>
              <a:rPr lang="tr-TR" sz="1200" dirty="0" err="1">
                <a:latin typeface="Calibri" panose="020F0502020204030204" pitchFamily="34" charset="0"/>
                <a:ea typeface="Calibri" panose="020F0502020204030204" pitchFamily="34" charset="0"/>
                <a:cs typeface="Times New Roman" panose="02020603050405020304" pitchFamily="18" charset="0"/>
              </a:rPr>
              <a:t>and</a:t>
            </a:r>
            <a:r>
              <a:rPr lang="tr-TR" sz="1200" dirty="0">
                <a:latin typeface="Calibri" panose="020F0502020204030204" pitchFamily="34" charset="0"/>
                <a:ea typeface="Calibri" panose="020F0502020204030204" pitchFamily="34" charset="0"/>
                <a:cs typeface="Times New Roman" panose="02020603050405020304" pitchFamily="18" charset="0"/>
              </a:rPr>
              <a:t> </a:t>
            </a:r>
            <a:r>
              <a:rPr lang="tr-TR" sz="1200" dirty="0" err="1">
                <a:latin typeface="Calibri" panose="020F0502020204030204" pitchFamily="34" charset="0"/>
                <a:ea typeface="Calibri" panose="020F0502020204030204" pitchFamily="34" charset="0"/>
                <a:cs typeface="Times New Roman" panose="02020603050405020304" pitchFamily="18" charset="0"/>
              </a:rPr>
              <a:t>Tobo</a:t>
            </a:r>
            <a:r>
              <a:rPr lang="tr-TR" sz="1200" dirty="0">
                <a:latin typeface="Calibri" panose="020F0502020204030204" pitchFamily="34" charset="0"/>
                <a:ea typeface="Calibri" panose="020F0502020204030204" pitchFamily="34" charset="0"/>
                <a:cs typeface="Times New Roman" panose="02020603050405020304" pitchFamily="18" charset="0"/>
              </a:rPr>
              <a:t> gezegen keşfinde şart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tin kutusu 8">
            <a:extLst>
              <a:ext uri="{FF2B5EF4-FFF2-40B4-BE49-F238E27FC236}">
                <a16:creationId xmlns:a16="http://schemas.microsoft.com/office/drawing/2014/main" id="{F2E2F109-FDF2-A659-E8E0-3A21B6F0FD54}"/>
              </a:ext>
            </a:extLst>
          </p:cNvPr>
          <p:cNvSpPr txBox="1"/>
          <p:nvPr/>
        </p:nvSpPr>
        <p:spPr>
          <a:xfrm>
            <a:off x="872716" y="6409549"/>
            <a:ext cx="5112568" cy="1453090"/>
          </a:xfrm>
          <a:prstGeom prst="rect">
            <a:avLst/>
          </a:prstGeom>
          <a:noFill/>
        </p:spPr>
        <p:txBody>
          <a:bodyPr wrap="square">
            <a:spAutoFit/>
          </a:bodyPr>
          <a:lstStyle/>
          <a:p>
            <a:pPr>
              <a:lnSpc>
                <a:spcPct val="105000"/>
              </a:lnSpc>
              <a:spcAft>
                <a:spcPts val="800"/>
              </a:spcAf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31 Mart 2023(STEM-AKIL OYUNLARI)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6 YAŞLAR MANCINIK STEM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Yapıcılık ve yaratıcılık yönlerini geliştirir. El ve göz koordinasyonunu sağlar. Analitik düşünme becerileri artar. Enerji dönüşümlerinden hareketle, enerjinin korunduğu sonucunu çıkarır. Potansiyel ve kinetik enerjilerin birbirine dönüşebileceğini örneklerle açıklar.</a:t>
            </a:r>
          </a:p>
        </p:txBody>
      </p:sp>
      <p:sp>
        <p:nvSpPr>
          <p:cNvPr id="11" name="Metin kutusu 10">
            <a:extLst>
              <a:ext uri="{FF2B5EF4-FFF2-40B4-BE49-F238E27FC236}">
                <a16:creationId xmlns:a16="http://schemas.microsoft.com/office/drawing/2014/main" id="{B6CA601E-F67A-9B94-EFDC-9A21130809FE}"/>
              </a:ext>
            </a:extLst>
          </p:cNvPr>
          <p:cNvSpPr txBox="1"/>
          <p:nvPr/>
        </p:nvSpPr>
        <p:spPr>
          <a:xfrm>
            <a:off x="684796" y="1104868"/>
            <a:ext cx="5830304" cy="2663037"/>
          </a:xfrm>
          <a:prstGeom prst="rect">
            <a:avLst/>
          </a:prstGeom>
          <a:noFill/>
        </p:spPr>
        <p:txBody>
          <a:bodyPr wrap="square">
            <a:spAutoFit/>
          </a:bodyPr>
          <a:lstStyle/>
          <a:p>
            <a:pPr>
              <a:lnSpc>
                <a:spcPct val="105000"/>
              </a:lnSpc>
              <a:spcAft>
                <a:spcPts val="800"/>
              </a:spcAft>
              <a:tabLst>
                <a:tab pos="2028825" algn="l"/>
              </a:tabLs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17 Mart 2023(KODLAMA)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tabLst>
                <a:tab pos="2028825" algn="l"/>
              </a:tabLs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GRUP 1 KUBO SAĞ SOL KOD BLOKLARI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tabLst>
                <a:tab pos="2028825" algn="l"/>
              </a:tabLst>
            </a:pPr>
            <a:r>
              <a:rPr lang="tr-TR" sz="1200" dirty="0" err="1">
                <a:effectLst/>
                <a:latin typeface="Calibri" panose="020F0502020204030204" pitchFamily="34" charset="0"/>
                <a:ea typeface="Calibri" panose="020F0502020204030204" pitchFamily="34" charset="0"/>
                <a:cs typeface="Times New Roman" panose="02020603050405020304" pitchFamily="18" charset="0"/>
              </a:rPr>
              <a:t>Kubo'un</a:t>
            </a:r>
            <a:r>
              <a:rPr lang="tr-TR" sz="1200" dirty="0">
                <a:effectLst/>
                <a:latin typeface="Calibri" panose="020F0502020204030204" pitchFamily="34" charset="0"/>
                <a:ea typeface="Calibri" panose="020F0502020204030204" pitchFamily="34" charset="0"/>
                <a:cs typeface="Times New Roman" panose="02020603050405020304" pitchFamily="18" charset="0"/>
              </a:rPr>
              <a:t> hareketlerini kısıtlayan bazı engeller vardı. Onları aşmak için etrafından dolaşmak zorunda kaldık. Bunun için de SAĞ-SOL kod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buloklarını</a:t>
            </a:r>
            <a:r>
              <a:rPr lang="tr-TR" sz="1200" dirty="0">
                <a:effectLst/>
                <a:latin typeface="Calibri" panose="020F0502020204030204" pitchFamily="34" charset="0"/>
                <a:ea typeface="Calibri" panose="020F0502020204030204" pitchFamily="34" charset="0"/>
                <a:cs typeface="Times New Roman" panose="02020603050405020304" pitchFamily="18" charset="0"/>
              </a:rPr>
              <a:t> kullandık.</a:t>
            </a:r>
          </a:p>
          <a:p>
            <a:pPr>
              <a:lnSpc>
                <a:spcPct val="105000"/>
              </a:lnSpc>
              <a:spcAft>
                <a:spcPts val="800"/>
              </a:spcAf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GRUP 2 MAX TUTOBO  LEVEL 3 ve LEVEL 4</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sz="1200" dirty="0" err="1">
                <a:effectLst/>
                <a:latin typeface="Calibri" panose="020F0502020204030204" pitchFamily="34" charset="0"/>
                <a:ea typeface="Calibri" panose="020F0502020204030204" pitchFamily="34" charset="0"/>
                <a:cs typeface="Times New Roman" panose="02020603050405020304" pitchFamily="18" charset="0"/>
              </a:rPr>
              <a:t>Max</a:t>
            </a:r>
            <a:r>
              <a:rPr lang="tr-TR" sz="12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200" dirty="0">
                <a:effectLst/>
                <a:latin typeface="Calibri" panose="020F0502020204030204" pitchFamily="34" charset="0"/>
                <a:ea typeface="Calibri" panose="020F0502020204030204" pitchFamily="34" charset="0"/>
                <a:cs typeface="Times New Roman" panose="02020603050405020304" pitchFamily="18" charset="0"/>
              </a:rPr>
              <a:t> </a:t>
            </a:r>
            <a:r>
              <a:rPr lang="tr-TR" sz="1200" dirty="0" err="1">
                <a:effectLst/>
                <a:latin typeface="Calibri" panose="020F0502020204030204" pitchFamily="34" charset="0"/>
                <a:ea typeface="Calibri" panose="020F0502020204030204" pitchFamily="34" charset="0"/>
                <a:cs typeface="Times New Roman" panose="02020603050405020304" pitchFamily="18" charset="0"/>
              </a:rPr>
              <a:t>Tobo</a:t>
            </a:r>
            <a:r>
              <a:rPr lang="tr-TR" sz="1200" dirty="0">
                <a:effectLst/>
                <a:latin typeface="Calibri" panose="020F0502020204030204" pitchFamily="34" charset="0"/>
                <a:ea typeface="Calibri" panose="020F0502020204030204" pitchFamily="34" charset="0"/>
                <a:cs typeface="Times New Roman" panose="02020603050405020304" pitchFamily="18" charset="0"/>
              </a:rPr>
              <a:t> Sönük gezegeni tamir işinde ustalaştı. Önüne çıkan engelleri bu sefer sola dön kodlarıyla aştı. Engellerden kaçarken Uzay Balonu ile tanıştı.</a:t>
            </a:r>
          </a:p>
          <a:p>
            <a:pPr>
              <a:lnSpc>
                <a:spcPct val="105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Uzay Balonu ile gezegenler arası yolculuğa çıktı. Yolu uzun olduğu için hedefe kadar git kodunu kullanarak daha az kod ile daha uzun yolculuk yaptı.</a:t>
            </a:r>
            <a:r>
              <a:rPr lang="tr-TR" sz="1400" dirty="0">
                <a:effectLst/>
                <a:latin typeface="Calibri" panose="020F0502020204030204" pitchFamily="34" charset="0"/>
                <a:ea typeface="Calibri" panose="020F0502020204030204" pitchFamily="34" charset="0"/>
                <a:cs typeface="Times New Roman" panose="02020603050405020304" pitchFamily="18" charset="0"/>
              </a:rPr>
              <a:t> gerektiren kodları kullanmaya başladı. Eğer yolda karadelik yoksa yola devam et.</a:t>
            </a:r>
            <a:r>
              <a:rPr lang="tr-TR" sz="1600" b="1"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0685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E88E4-64BC-B3AC-E43C-2EF6CF6A722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9931EE6-724E-213E-C30C-127A785A3211}"/>
              </a:ext>
            </a:extLst>
          </p:cNvPr>
          <p:cNvSpPr>
            <a:spLocks noGrp="1"/>
          </p:cNvSpPr>
          <p:nvPr>
            <p:ph type="subTitle" idx="1"/>
          </p:nvPr>
        </p:nvSpPr>
        <p:spPr/>
        <p:txBody>
          <a:bodyPr/>
          <a:lstStyle/>
          <a:p>
            <a:endParaRPr lang="tr-TR"/>
          </a:p>
        </p:txBody>
      </p:sp>
      <p:pic>
        <p:nvPicPr>
          <p:cNvPr id="4" name="Picture 2" descr="C:\Users\WIN10\Desktop\ramka-dliya-teksta-s-zvetami-smol.jpg">
            <a:extLst>
              <a:ext uri="{FF2B5EF4-FFF2-40B4-BE49-F238E27FC236}">
                <a16:creationId xmlns:a16="http://schemas.microsoft.com/office/drawing/2014/main" id="{1D2286DD-3979-9913-F744-53BA8B2E5D6C}"/>
              </a:ext>
            </a:extLst>
          </p:cNvPr>
          <p:cNvPicPr>
            <a:picLocks noChangeAspect="1" noChangeArrowheads="1"/>
          </p:cNvPicPr>
          <p:nvPr/>
        </p:nvPicPr>
        <p:blipFill>
          <a:blip r:embed="rId2"/>
          <a:srcRect/>
          <a:stretch>
            <a:fillRect/>
          </a:stretch>
        </p:blipFill>
        <p:spPr bwMode="auto">
          <a:xfrm>
            <a:off x="0" y="0"/>
            <a:ext cx="6858000" cy="9078228"/>
          </a:xfrm>
          <a:prstGeom prst="rect">
            <a:avLst/>
          </a:prstGeom>
          <a:noFill/>
        </p:spPr>
      </p:pic>
      <p:graphicFrame>
        <p:nvGraphicFramePr>
          <p:cNvPr id="7" name="Tablo 6">
            <a:extLst>
              <a:ext uri="{FF2B5EF4-FFF2-40B4-BE49-F238E27FC236}">
                <a16:creationId xmlns:a16="http://schemas.microsoft.com/office/drawing/2014/main" id="{59DDF7E0-0DA4-F5DD-0F87-B430D4754CC2}"/>
              </a:ext>
            </a:extLst>
          </p:cNvPr>
          <p:cNvGraphicFramePr>
            <a:graphicFrameLocks noGrp="1"/>
          </p:cNvGraphicFramePr>
          <p:nvPr>
            <p:extLst>
              <p:ext uri="{D42A27DB-BD31-4B8C-83A1-F6EECF244321}">
                <p14:modId xmlns:p14="http://schemas.microsoft.com/office/powerpoint/2010/main" val="3377460290"/>
              </p:ext>
            </p:extLst>
          </p:nvPr>
        </p:nvGraphicFramePr>
        <p:xfrm>
          <a:off x="824694" y="2713311"/>
          <a:ext cx="5208612" cy="5806250"/>
        </p:xfrm>
        <a:graphic>
          <a:graphicData uri="http://schemas.openxmlformats.org/drawingml/2006/table">
            <a:tbl>
              <a:tblPr firstRow="1" firstCol="1" bandRow="1">
                <a:tableStyleId>{5C22544A-7EE6-4342-B048-85BDC9FD1C3A}</a:tableStyleId>
              </a:tblPr>
              <a:tblGrid>
                <a:gridCol w="473763">
                  <a:extLst>
                    <a:ext uri="{9D8B030D-6E8A-4147-A177-3AD203B41FA5}">
                      <a16:colId xmlns:a16="http://schemas.microsoft.com/office/drawing/2014/main" val="337450920"/>
                    </a:ext>
                  </a:extLst>
                </a:gridCol>
                <a:gridCol w="1827134">
                  <a:extLst>
                    <a:ext uri="{9D8B030D-6E8A-4147-A177-3AD203B41FA5}">
                      <a16:colId xmlns:a16="http://schemas.microsoft.com/office/drawing/2014/main" val="4227405921"/>
                    </a:ext>
                  </a:extLst>
                </a:gridCol>
                <a:gridCol w="2907715">
                  <a:extLst>
                    <a:ext uri="{9D8B030D-6E8A-4147-A177-3AD203B41FA5}">
                      <a16:colId xmlns:a16="http://schemas.microsoft.com/office/drawing/2014/main" val="2512267371"/>
                    </a:ext>
                  </a:extLst>
                </a:gridCol>
              </a:tblGrid>
              <a:tr h="290637">
                <a:tc>
                  <a:txBody>
                    <a:bodyPr/>
                    <a:lstStyle/>
                    <a:p>
                      <a:pPr indent="450215" algn="just">
                        <a:lnSpc>
                          <a:spcPct val="150000"/>
                        </a:lnSpc>
                      </a:pPr>
                      <a:r>
                        <a:rPr lang="tr-TR" sz="800">
                          <a:effectLst/>
                        </a:rPr>
                        <a:t>Hafta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pPr>
                      <a:r>
                        <a:rPr lang="tr-TR" sz="800">
                          <a:effectLst/>
                        </a:rPr>
                        <a:t>Konu, Kazanım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pPr>
                      <a:r>
                        <a:rPr lang="tr-TR" sz="800">
                          <a:effectLst/>
                        </a:rPr>
                        <a:t>İçerik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4987857"/>
                  </a:ext>
                </a:extLst>
              </a:tr>
              <a:tr h="1548612">
                <a:tc>
                  <a:txBody>
                    <a:bodyPr/>
                    <a:lstStyle/>
                    <a:p>
                      <a:pPr indent="450215" algn="just">
                        <a:lnSpc>
                          <a:spcPct val="150000"/>
                        </a:lnSpc>
                        <a:spcBef>
                          <a:spcPts val="1200"/>
                        </a:spcBef>
                        <a:spcAft>
                          <a:spcPts val="1200"/>
                        </a:spcAft>
                      </a:pPr>
                      <a:r>
                        <a:rPr lang="tr-TR" sz="800">
                          <a:effectLst/>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spcBef>
                          <a:spcPts val="1200"/>
                        </a:spcBef>
                        <a:spcAft>
                          <a:spcPts val="1200"/>
                        </a:spcAft>
                      </a:pPr>
                      <a:r>
                        <a:rPr lang="tr-TR" sz="1000">
                          <a:effectLst/>
                        </a:rPr>
                        <a:t>Resimlerin Öyküsü</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1200"/>
                        </a:spcBef>
                        <a:spcAft>
                          <a:spcPts val="1200"/>
                        </a:spcAft>
                      </a:pPr>
                      <a:r>
                        <a:rPr lang="tr-TR" sz="1000">
                          <a:effectLst/>
                        </a:rPr>
                        <a:t>Her resmin bir hikayesi vardır, bazen veya her zaman biz algılarımız ile anlam katarız bu hikayelere. Bir resmin öncesinde neler olmuş olabilir, sonrasında karakterler nasıl resmin içerisinde hareket etmiş olabilir?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1618517"/>
                  </a:ext>
                </a:extLst>
              </a:tr>
              <a:tr h="1724964">
                <a:tc>
                  <a:txBody>
                    <a:bodyPr/>
                    <a:lstStyle/>
                    <a:p>
                      <a:pPr indent="450215" algn="just">
                        <a:lnSpc>
                          <a:spcPct val="150000"/>
                        </a:lnSpc>
                        <a:spcBef>
                          <a:spcPts val="1200"/>
                        </a:spcBef>
                        <a:spcAft>
                          <a:spcPts val="1200"/>
                        </a:spcAft>
                      </a:pPr>
                      <a:r>
                        <a:rPr lang="tr-TR" sz="800">
                          <a:effectLst/>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spcBef>
                          <a:spcPts val="1200"/>
                        </a:spcBef>
                        <a:spcAft>
                          <a:spcPts val="1200"/>
                        </a:spcAft>
                      </a:pPr>
                      <a:r>
                        <a:rPr lang="tr-TR" sz="1000">
                          <a:effectLst/>
                        </a:rPr>
                        <a:t>Öykülerin Resimleri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1200"/>
                        </a:spcBef>
                        <a:spcAft>
                          <a:spcPts val="1200"/>
                        </a:spcAft>
                      </a:pPr>
                      <a:r>
                        <a:rPr lang="tr-TR" sz="1000" dirty="0">
                          <a:effectLst/>
                        </a:rPr>
                        <a:t>Her öykünün de başka bir resmi vardır. Yine algılarımız bakış açılarımız düşüncelerimize yön vererek kurarız beynimizin içinde, resim yapmak bazen bu düşüncelerimizi aktarmak için en kolay veya bazen de en zor araçtır. Çocuklarımızın kendi öykülerini oluşturmaları ve bunları dramatize etmesi hem düşünsel </a:t>
                      </a:r>
                      <a:r>
                        <a:rPr lang="tr-TR" sz="1000" dirty="0" err="1">
                          <a:effectLst/>
                        </a:rPr>
                        <a:t>hemde</a:t>
                      </a:r>
                      <a:r>
                        <a:rPr lang="tr-TR" sz="1000" dirty="0">
                          <a:effectLst/>
                        </a:rPr>
                        <a:t> gelişimsel açıdan önemlidir.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579231"/>
                  </a:ext>
                </a:extLst>
              </a:tr>
              <a:tr h="1211156">
                <a:tc>
                  <a:txBody>
                    <a:bodyPr/>
                    <a:lstStyle/>
                    <a:p>
                      <a:pPr indent="450215" algn="just">
                        <a:lnSpc>
                          <a:spcPct val="150000"/>
                        </a:lnSpc>
                        <a:spcBef>
                          <a:spcPts val="1200"/>
                        </a:spcBef>
                        <a:spcAft>
                          <a:spcPts val="1200"/>
                        </a:spcAft>
                      </a:pPr>
                      <a:r>
                        <a:rPr lang="tr-TR" sz="800">
                          <a:effectLst/>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spcBef>
                          <a:spcPts val="1200"/>
                        </a:spcBef>
                        <a:spcAft>
                          <a:spcPts val="1200"/>
                        </a:spcAft>
                      </a:pPr>
                      <a:r>
                        <a:rPr lang="tr-TR" sz="1000">
                          <a:effectLst/>
                        </a:rPr>
                        <a:t>Resimlerin Duyguları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1200"/>
                        </a:spcBef>
                        <a:spcAft>
                          <a:spcPts val="1200"/>
                        </a:spcAft>
                      </a:pPr>
                      <a:r>
                        <a:rPr lang="tr-TR" sz="1000">
                          <a:effectLst/>
                        </a:rPr>
                        <a:t>Resimlerde yer alan karakterlerin duyguları ne olabilir? neden oradaydılar? ne düşünüyorlardı? nasıl tepki verdiler? Resimleri bir de duyguları katarak canlandırdık.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000932"/>
                  </a:ext>
                </a:extLst>
              </a:tr>
              <a:tr h="974617">
                <a:tc>
                  <a:txBody>
                    <a:bodyPr/>
                    <a:lstStyle/>
                    <a:p>
                      <a:pPr indent="450215" algn="just">
                        <a:lnSpc>
                          <a:spcPct val="150000"/>
                        </a:lnSpc>
                        <a:spcBef>
                          <a:spcPts val="1200"/>
                        </a:spcBef>
                        <a:spcAft>
                          <a:spcPts val="1200"/>
                        </a:spcAft>
                      </a:pPr>
                      <a:r>
                        <a:rPr lang="tr-TR" sz="800">
                          <a:effectLst/>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just">
                        <a:lnSpc>
                          <a:spcPct val="150000"/>
                        </a:lnSpc>
                        <a:spcBef>
                          <a:spcPts val="1200"/>
                        </a:spcBef>
                        <a:spcAft>
                          <a:spcPts val="1200"/>
                        </a:spcAft>
                      </a:pPr>
                      <a:r>
                        <a:rPr lang="tr-TR" sz="1000">
                          <a:effectLst/>
                        </a:rPr>
                        <a:t>Öykülerin Duyguları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50000"/>
                        </a:lnSpc>
                        <a:spcBef>
                          <a:spcPts val="1200"/>
                        </a:spcBef>
                        <a:spcAft>
                          <a:spcPts val="1200"/>
                        </a:spcAft>
                      </a:pPr>
                      <a:r>
                        <a:rPr lang="tr-TR" sz="1000" dirty="0">
                          <a:effectLst/>
                        </a:rPr>
                        <a:t>Öyküler bazen bize anlatıldığı gibi olmayabilir, aynı hikâye bazen neşeli, bazen sinirli, bazen hüzünlü ve hatta mutlu anlatılabilir. Aynı öyküyü farklı duygular kullanarak canlandırdık.</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068919"/>
                  </a:ext>
                </a:extLst>
              </a:tr>
            </a:tbl>
          </a:graphicData>
        </a:graphic>
      </p:graphicFrame>
      <p:sp>
        <p:nvSpPr>
          <p:cNvPr id="8" name="Rectangle 2">
            <a:extLst>
              <a:ext uri="{FF2B5EF4-FFF2-40B4-BE49-F238E27FC236}">
                <a16:creationId xmlns:a16="http://schemas.microsoft.com/office/drawing/2014/main" id="{9A636D45-1463-C680-AEAD-12E2D7CBB6AE}"/>
              </a:ext>
            </a:extLst>
          </p:cNvPr>
          <p:cNvSpPr>
            <a:spLocks noChangeArrowheads="1"/>
          </p:cNvSpPr>
          <p:nvPr/>
        </p:nvSpPr>
        <p:spPr bwMode="auto">
          <a:xfrm>
            <a:off x="1268760" y="786942"/>
            <a:ext cx="33457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FF0000"/>
                </a:solidFill>
                <a:effectLst/>
                <a:latin typeface="Tahoma" panose="020B0604030504040204" pitchFamily="34" charset="0"/>
                <a:ea typeface="Calibri" panose="020F0502020204030204" pitchFamily="34" charset="0"/>
                <a:cs typeface="Tahoma" panose="020B0604030504040204" pitchFamily="34" charset="0"/>
              </a:rPr>
              <a:t>Şubat-Mart Drama Etkinlikleri</a:t>
            </a:r>
            <a:endParaRPr kumimoji="0" lang="tr-TR" altLang="tr-TR" sz="1400" b="1" i="0" u="none" strike="noStrike" cap="none" normalizeH="0" baseline="0" dirty="0">
              <a:ln>
                <a:noFill/>
              </a:ln>
              <a:solidFill>
                <a:srgbClr val="FF0000"/>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ahoma" panose="020B0604030504040204" pitchFamily="34" charset="0"/>
              </a:rPr>
              <a:t>“</a:t>
            </a:r>
            <a:r>
              <a:rPr kumimoji="0" lang="tr-TR" altLang="tr-TR" sz="1400" b="1" i="0" u="none" strike="noStrike" cap="none" normalizeH="0" baseline="0" dirty="0">
                <a:ln>
                  <a:noFill/>
                </a:ln>
                <a:solidFill>
                  <a:srgbClr val="FF0000"/>
                </a:solidFill>
                <a:effectLst/>
                <a:latin typeface="Tahoma" panose="020B0604030504040204" pitchFamily="34" charset="0"/>
                <a:ea typeface="Calibri" panose="020F0502020204030204" pitchFamily="34" charset="0"/>
                <a:cs typeface="Tahoma" panose="020B0604030504040204" pitchFamily="34" charset="0"/>
              </a:rPr>
              <a:t>Duygular ve Durumlar</a:t>
            </a:r>
            <a:r>
              <a:rPr kumimoji="0" lang="tr-TR" altLang="tr-TR" sz="1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ahoma" panose="020B0604030504040204" pitchFamily="34" charset="0"/>
              </a:rPr>
              <a:t>”</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tr-TR" altLang="tr-TR" sz="400" b="0" i="0" u="none" strike="noStrike" cap="none" normalizeH="0" baseline="0" dirty="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tr-TR" altLang="tr-TR" sz="8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0" name="Metin kutusu 9">
            <a:extLst>
              <a:ext uri="{FF2B5EF4-FFF2-40B4-BE49-F238E27FC236}">
                <a16:creationId xmlns:a16="http://schemas.microsoft.com/office/drawing/2014/main" id="{B4FC2867-22CD-DC25-08E9-2105F5D52449}"/>
              </a:ext>
            </a:extLst>
          </p:cNvPr>
          <p:cNvSpPr txBox="1"/>
          <p:nvPr/>
        </p:nvSpPr>
        <p:spPr>
          <a:xfrm>
            <a:off x="824694" y="1284928"/>
            <a:ext cx="4521567" cy="1446806"/>
          </a:xfrm>
          <a:prstGeom prst="rect">
            <a:avLst/>
          </a:prstGeom>
          <a:noFill/>
        </p:spPr>
        <p:txBody>
          <a:bodyPr wrap="square">
            <a:spAutoFit/>
          </a:bodyPr>
          <a:lstStyle/>
          <a:p>
            <a:pPr indent="450215" algn="just">
              <a:lnSpc>
                <a:spcPct val="150000"/>
              </a:lnSpc>
            </a:pPr>
            <a:r>
              <a:rPr lang="tr-TR" sz="1200" dirty="0">
                <a:effectLst/>
                <a:latin typeface="Tahoma" panose="020B0604030504040204" pitchFamily="34" charset="0"/>
                <a:ea typeface="Calibri" panose="020F0502020204030204" pitchFamily="34" charset="0"/>
                <a:cs typeface="Times New Roman" panose="02020603050405020304" pitchFamily="18" charset="0"/>
              </a:rPr>
              <a:t>Şubat-Mart ayında farklı duyguları ve durumları fark etme, durumlardan hikâye oluşturma etkinlikleri gerçekleştirdik. Bir olay örgüsünün içerdiği duyguları ifade etme, dramatize ederek canlandırma çalışmaları çocuklarımızın kendi duygularını tanımaları için gerçekleştirilmiştir.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505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2" name="1 Başlık"/>
          <p:cNvSpPr>
            <a:spLocks noGrp="1"/>
          </p:cNvSpPr>
          <p:nvPr>
            <p:ph type="title"/>
          </p:nvPr>
        </p:nvSpPr>
        <p:spPr>
          <a:xfrm>
            <a:off x="342900" y="570280"/>
            <a:ext cx="6172200" cy="642942"/>
          </a:xfrm>
        </p:spPr>
        <p:txBody>
          <a:bodyPr>
            <a:normAutofit/>
          </a:bodyPr>
          <a:lstStyle/>
          <a:p>
            <a:r>
              <a:rPr lang="tr-TR" sz="2400" b="1" dirty="0">
                <a:solidFill>
                  <a:srgbClr val="FF0000"/>
                </a:solidFill>
                <a:latin typeface="Arial Black" pitchFamily="34" charset="0"/>
              </a:rPr>
              <a:t>EĞLENCELİ BİLİM</a:t>
            </a:r>
          </a:p>
        </p:txBody>
      </p:sp>
      <p:sp>
        <p:nvSpPr>
          <p:cNvPr id="3" name="2 İçerik Yer Tutucusu"/>
          <p:cNvSpPr>
            <a:spLocks noGrp="1"/>
          </p:cNvSpPr>
          <p:nvPr>
            <p:ph idx="1"/>
          </p:nvPr>
        </p:nvSpPr>
        <p:spPr>
          <a:xfrm>
            <a:off x="365312" y="1154738"/>
            <a:ext cx="6016016" cy="6768752"/>
          </a:xfrm>
        </p:spPr>
        <p:txBody>
          <a:bodyPr>
            <a:normAutofit fontScale="25000" lnSpcReduction="20000"/>
          </a:bodyPr>
          <a:lstStyle/>
          <a:p>
            <a:pPr>
              <a:lnSpc>
                <a:spcPct val="115000"/>
              </a:lnSpc>
              <a:spcAft>
                <a:spcPts val="1000"/>
              </a:spcAft>
            </a:pPr>
            <a:r>
              <a:rPr lang="tr-TR" sz="6400" b="1" dirty="0">
                <a:solidFill>
                  <a:srgbClr val="1F497D"/>
                </a:solidFill>
                <a:effectLst/>
                <a:latin typeface="Cambria" panose="02040503050406030204" pitchFamily="18" charset="0"/>
                <a:ea typeface="Times New Roman" panose="02020603050405020304" pitchFamily="18" charset="0"/>
                <a:cs typeface="Calibri" panose="020F0502020204030204" pitchFamily="34" charset="0"/>
              </a:rPr>
              <a:t>01 – 03 Mart : Hayvanların Değişen Dünyası</a:t>
            </a:r>
            <a:endParaRPr lang="tr-TR" sz="6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64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Kış</a:t>
            </a:r>
            <a:r>
              <a:rPr lang="en-US" sz="64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64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Uykusuna</a:t>
            </a:r>
            <a:r>
              <a:rPr lang="en-US" sz="64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64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Yatan</a:t>
            </a:r>
            <a:r>
              <a:rPr lang="en-US" sz="64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64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Yılan</a:t>
            </a:r>
            <a:endParaRPr lang="tr-TR" sz="6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nSpc>
                <a:spcPct val="107000"/>
              </a:lnSpc>
              <a:spcAft>
                <a:spcPts val="800"/>
              </a:spcAft>
            </a:pPr>
            <a:r>
              <a:rPr lang="tr-TR" sz="4000" dirty="0">
                <a:effectLst/>
                <a:latin typeface="Cambria" panose="02040503050406030204" pitchFamily="18" charset="0"/>
                <a:ea typeface="Times New Roman" panose="02020603050405020304" pitchFamily="18" charset="0"/>
                <a:cs typeface="Calibri" panose="020F0502020204030204" pitchFamily="34" charset="0"/>
              </a:rPr>
              <a:t>Öğrencilerden kış uykusuna yatan ve yatmayan hayvanlara örnek verilmesi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istendi.Laboratuara</a:t>
            </a:r>
            <a:r>
              <a:rPr lang="tr-TR" sz="4000" dirty="0">
                <a:effectLst/>
                <a:latin typeface="Cambria" panose="02040503050406030204" pitchFamily="18" charset="0"/>
                <a:ea typeface="Times New Roman" panose="02020603050405020304" pitchFamily="18" charset="0"/>
                <a:cs typeface="Calibri" panose="020F0502020204030204" pitchFamily="34" charset="0"/>
              </a:rPr>
              <a:t> getirilen oyuncak hayvanlar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sınıflandırıldı.Öğrencilere</a:t>
            </a:r>
            <a:r>
              <a:rPr lang="tr-TR" sz="4000" dirty="0">
                <a:effectLst/>
                <a:latin typeface="Cambria" panose="02040503050406030204" pitchFamily="18" charset="0"/>
                <a:ea typeface="Times New Roman" panose="02020603050405020304" pitchFamily="18" charset="0"/>
                <a:cs typeface="Calibri" panose="020F0502020204030204" pitchFamily="34" charset="0"/>
              </a:rPr>
              <a:t>  kar tozu, </a:t>
            </a:r>
            <a:r>
              <a:rPr lang="en-US" sz="4000" dirty="0">
                <a:effectLst/>
                <a:latin typeface="Cambria" panose="02040503050406030204" pitchFamily="18" charset="0"/>
                <a:ea typeface="Times New Roman" panose="02020603050405020304" pitchFamily="18" charset="0"/>
                <a:cs typeface="Calibri" panose="020F0502020204030204" pitchFamily="34" charset="0"/>
              </a:rPr>
              <a:t>Pasteur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pipeti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köpük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stant</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oyun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hamuru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dağıtıldı.oyun</a:t>
            </a:r>
            <a:r>
              <a:rPr lang="tr-TR" sz="4000" dirty="0">
                <a:effectLst/>
                <a:latin typeface="Cambria" panose="02040503050406030204" pitchFamily="18" charset="0"/>
                <a:ea typeface="Times New Roman" panose="02020603050405020304" pitchFamily="18" charset="0"/>
                <a:cs typeface="Calibri" panose="020F0502020204030204" pitchFamily="34" charset="0"/>
              </a:rPr>
              <a:t> hamuruna avuç içimizle silindir şekli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verildi.yılan</a:t>
            </a:r>
            <a:r>
              <a:rPr lang="tr-TR" sz="4000" dirty="0">
                <a:effectLst/>
                <a:latin typeface="Cambria" panose="02040503050406030204" pitchFamily="18" charset="0"/>
                <a:ea typeface="Times New Roman" panose="02020603050405020304" pitchFamily="18" charset="0"/>
                <a:cs typeface="Calibri" panose="020F0502020204030204" pitchFamily="34" charset="0"/>
              </a:rPr>
              <a:t> şekli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verildi.Yılan</a:t>
            </a:r>
            <a:r>
              <a:rPr lang="tr-TR" sz="4000" dirty="0">
                <a:effectLst/>
                <a:latin typeface="Cambria" panose="02040503050406030204" pitchFamily="18" charset="0"/>
                <a:ea typeface="Times New Roman" panose="02020603050405020304" pitchFamily="18" charset="0"/>
                <a:cs typeface="Calibri" panose="020F0502020204030204" pitchFamily="34" charset="0"/>
              </a:rPr>
              <a:t>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sprial</a:t>
            </a:r>
            <a:r>
              <a:rPr lang="tr-TR" sz="4000" dirty="0">
                <a:effectLst/>
                <a:latin typeface="Cambria" panose="02040503050406030204" pitchFamily="18" charset="0"/>
                <a:ea typeface="Times New Roman" panose="02020603050405020304" pitchFamily="18" charset="0"/>
                <a:cs typeface="Calibri" panose="020F0502020204030204" pitchFamily="34" charset="0"/>
              </a:rPr>
              <a:t> şeklinde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vuvarlanarak</a:t>
            </a:r>
            <a:r>
              <a:rPr lang="tr-TR" sz="4000" dirty="0">
                <a:effectLst/>
                <a:latin typeface="Cambria" panose="02040503050406030204" pitchFamily="18" charset="0"/>
                <a:ea typeface="Times New Roman" panose="02020603050405020304" pitchFamily="18" charset="0"/>
                <a:cs typeface="Calibri" panose="020F0502020204030204" pitchFamily="34" charset="0"/>
              </a:rPr>
              <a:t> stant içine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yerleştirildi.Üzerine</a:t>
            </a:r>
            <a:r>
              <a:rPr lang="tr-TR" sz="4000" dirty="0">
                <a:effectLst/>
                <a:latin typeface="Cambria" panose="02040503050406030204" pitchFamily="18" charset="0"/>
                <a:ea typeface="Times New Roman" panose="02020603050405020304" pitchFamily="18" charset="0"/>
                <a:cs typeface="Calibri" panose="020F0502020204030204" pitchFamily="34" charset="0"/>
              </a:rPr>
              <a:t> kar tozu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serpildi.Kar</a:t>
            </a:r>
            <a:r>
              <a:rPr lang="tr-TR" sz="4000" dirty="0">
                <a:effectLst/>
                <a:latin typeface="Cambria" panose="02040503050406030204" pitchFamily="18" charset="0"/>
                <a:ea typeface="Times New Roman" panose="02020603050405020304" pitchFamily="18" charset="0"/>
                <a:cs typeface="Calibri" panose="020F0502020204030204" pitchFamily="34" charset="0"/>
              </a:rPr>
              <a:t> tozuna su eklenerek şişmesi </a:t>
            </a:r>
            <a:r>
              <a:rPr lang="tr-TR" sz="4000" dirty="0" err="1">
                <a:effectLst/>
                <a:latin typeface="Cambria" panose="02040503050406030204" pitchFamily="18" charset="0"/>
                <a:ea typeface="Times New Roman" panose="02020603050405020304" pitchFamily="18" charset="0"/>
                <a:cs typeface="Calibri" panose="020F0502020204030204" pitchFamily="34" charset="0"/>
              </a:rPr>
              <a:t>sağlandı.yılanımızı</a:t>
            </a:r>
            <a:r>
              <a:rPr lang="tr-TR" sz="4000" dirty="0">
                <a:effectLst/>
                <a:latin typeface="Cambria" panose="02040503050406030204" pitchFamily="18" charset="0"/>
                <a:ea typeface="Times New Roman" panose="02020603050405020304" pitchFamily="18" charset="0"/>
                <a:cs typeface="Calibri" panose="020F0502020204030204" pitchFamily="34" charset="0"/>
              </a:rPr>
              <a:t> kar taneleri şişerken gözlemlemek çok keyif vericiydi</a:t>
            </a:r>
            <a:r>
              <a:rPr lang="tr-TR" sz="4000" dirty="0">
                <a:effectLst/>
                <a:latin typeface="Cambria" panose="02040503050406030204" pitchFamily="18" charset="0"/>
                <a:ea typeface="Times New Roman" panose="02020603050405020304" pitchFamily="18" charset="0"/>
                <a:cs typeface="Calibri" panose="020F0502020204030204" pitchFamily="34" charset="0"/>
                <a:sym typeface="Wingdings" panose="05000000000000000000" pitchFamily="2" charset="2"/>
              </a:rPr>
              <a:t></a:t>
            </a:r>
            <a:endParaRPr lang="tr-TR" sz="4000"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endParaRPr>
          </a:p>
          <a:p>
            <a:pPr indent="228600">
              <a:lnSpc>
                <a:spcPct val="107000"/>
              </a:lnSpc>
              <a:spcAft>
                <a:spcPts val="800"/>
              </a:spcAft>
            </a:pPr>
            <a:r>
              <a:rPr lang="tr-TR" sz="6400" b="1" dirty="0">
                <a:solidFill>
                  <a:srgbClr val="1F497D"/>
                </a:solidFill>
                <a:effectLst/>
                <a:latin typeface="Cambria" panose="02040503050406030204" pitchFamily="18" charset="0"/>
                <a:ea typeface="Times New Roman" panose="02020603050405020304" pitchFamily="18" charset="0"/>
                <a:cs typeface="Calibri" panose="020F0502020204030204" pitchFamily="34" charset="0"/>
              </a:rPr>
              <a:t>08 - 10 Mart : Bitkilerin Dünyası</a:t>
            </a:r>
            <a:endParaRPr lang="tr-TR" sz="6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6400" b="1" dirty="0" err="1">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Susamış</a:t>
            </a:r>
            <a:r>
              <a:rPr lang="en-US" sz="6400" b="1" dirty="0">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 kuru </a:t>
            </a:r>
            <a:r>
              <a:rPr lang="en-US" sz="6400" b="1" dirty="0" err="1">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Üzüm</a:t>
            </a:r>
            <a:endParaRPr lang="tr-TR" sz="6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6400" b="1" dirty="0" err="1">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Kokulu</a:t>
            </a:r>
            <a:r>
              <a:rPr lang="en-US" sz="6400" b="1" dirty="0">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 </a:t>
            </a:r>
            <a:r>
              <a:rPr lang="en-US" sz="6400" b="1" dirty="0" err="1">
                <a:solidFill>
                  <a:srgbClr val="990000"/>
                </a:solidFill>
                <a:effectLst/>
                <a:latin typeface="Cambria" panose="02040503050406030204" pitchFamily="18" charset="0"/>
                <a:ea typeface="Times New Roman" panose="02020603050405020304" pitchFamily="18" charset="0"/>
                <a:cs typeface="Calibri" panose="020F0502020204030204" pitchFamily="34" charset="0"/>
              </a:rPr>
              <a:t>Resimler</a:t>
            </a:r>
            <a:endParaRPr lang="tr-TR" sz="6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4000" dirty="0" err="1">
                <a:effectLst/>
                <a:latin typeface="Cambria" panose="02040503050406030204" pitchFamily="18" charset="0"/>
                <a:ea typeface="Times New Roman" panose="02020603050405020304" pitchFamily="18" charset="0"/>
                <a:cs typeface="Calibri" panose="020F0502020204030204" pitchFamily="34" charset="0"/>
              </a:rPr>
              <a:t>Öğrencilerle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bitkiler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hakkında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sohbet</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edildi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Öğrencilere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köpük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stant,mini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bardak</a:t>
            </a:r>
            <a:r>
              <a:rPr lang="en-US" sz="4000" dirty="0">
                <a:effectLst/>
                <a:latin typeface="Cambria" panose="02040503050406030204" pitchFamily="18" charset="0"/>
                <a:ea typeface="Times New Roman" panose="02020603050405020304" pitchFamily="18" charset="0"/>
                <a:cs typeface="Calibri" panose="020F0502020204030204" pitchFamily="34" charset="0"/>
              </a:rPr>
              <a:t> ,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makas,kuru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boya,su,kuru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üzüm,çilek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görseli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Pasteur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pipeti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dağıtıldı</a:t>
            </a:r>
            <a:r>
              <a:rPr lang="en-US" sz="4000" dirty="0">
                <a:effectLst/>
                <a:latin typeface="Cambria" panose="02040503050406030204" pitchFamily="18" charset="0"/>
                <a:ea typeface="Times New Roman" panose="02020603050405020304" pitchFamily="18" charset="0"/>
                <a:cs typeface="Calibri" panose="020F0502020204030204" pitchFamily="34" charset="0"/>
              </a:rPr>
              <a:t>. Kuru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üzümlerle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yazın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bağdaki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üzümler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arasındaki</a:t>
            </a:r>
            <a:r>
              <a:rPr lang="en-US" sz="4000" dirty="0">
                <a:effectLst/>
                <a:latin typeface="Cambria" panose="02040503050406030204" pitchFamily="18" charset="0"/>
                <a:ea typeface="Times New Roman" panose="02020603050405020304" pitchFamily="18" charset="0"/>
                <a:cs typeface="Calibri" panose="020F0502020204030204" pitchFamily="34" charset="0"/>
              </a:rPr>
              <a:t> fark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tartışıldı.Su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kaybetip</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kuruduğu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sonucunu</a:t>
            </a:r>
            <a:r>
              <a:rPr lang="en-US" sz="4000" dirty="0">
                <a:effectLst/>
                <a:latin typeface="Cambria" panose="02040503050406030204" pitchFamily="18" charset="0"/>
                <a:ea typeface="Times New Roman" panose="02020603050405020304" pitchFamily="18" charset="0"/>
                <a:cs typeface="Calibri" panose="020F0502020204030204" pitchFamily="34" charset="0"/>
              </a:rPr>
              <a:t> test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etmek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için</a:t>
            </a:r>
            <a:r>
              <a:rPr lang="en-US" sz="4000" dirty="0">
                <a:effectLst/>
                <a:latin typeface="Cambria" panose="02040503050406030204" pitchFamily="18" charset="0"/>
                <a:ea typeface="Times New Roman" panose="02020603050405020304" pitchFamily="18" charset="0"/>
                <a:cs typeface="Calibri" panose="020F0502020204030204" pitchFamily="34" charset="0"/>
              </a:rPr>
              <a:t> kuru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üzümlere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eklendi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seviyesi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işaretlendi,bir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hafta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gözlem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yapılması</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istendi.Çilek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görseli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şarkılarla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meyve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hakkında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sobetlerle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boyandı.Koku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yayması</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için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çilek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kokusu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siyah</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noktalara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sürüldü.Bitklilerin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özellikleri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Eğlenceli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Bilim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deneyimizle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keşfedildi</a:t>
            </a:r>
            <a:r>
              <a:rPr lang="en-US" sz="4000" dirty="0">
                <a:effectLst/>
                <a:latin typeface="Cambria" panose="02040503050406030204" pitchFamily="18" charset="0"/>
                <a:ea typeface="Times New Roman" panose="02020603050405020304" pitchFamily="18" charset="0"/>
                <a:cs typeface="Calibri" panose="020F0502020204030204" pitchFamily="34" charset="0"/>
              </a:rPr>
              <a:t>.</a:t>
            </a:r>
            <a:r>
              <a:rPr lang="en-US" sz="4000" dirty="0">
                <a:effectLst/>
                <a:latin typeface="Cambria" panose="02040503050406030204" pitchFamily="18" charset="0"/>
                <a:ea typeface="Times New Roman" panose="02020603050405020304" pitchFamily="18" charset="0"/>
                <a:cs typeface="Calibri" panose="020F0502020204030204" pitchFamily="34" charset="0"/>
                <a:sym typeface="Wingdings" panose="05000000000000000000" pitchFamily="2" charset="2"/>
              </a:rPr>
              <a:t></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4000" b="1" dirty="0">
                <a:solidFill>
                  <a:srgbClr val="1F497D"/>
                </a:solidFill>
                <a:effectLst/>
                <a:latin typeface="Cambria" panose="02040503050406030204" pitchFamily="18" charset="0"/>
                <a:ea typeface="Times New Roman" panose="02020603050405020304" pitchFamily="18" charset="0"/>
                <a:cs typeface="Calibri" panose="020F0502020204030204" pitchFamily="34" charset="0"/>
              </a:rPr>
              <a:t> </a:t>
            </a:r>
            <a:r>
              <a:rPr lang="tr-TR" sz="4000" b="1" dirty="0">
                <a:solidFill>
                  <a:srgbClr val="244061"/>
                </a:solidFill>
                <a:effectLst/>
                <a:latin typeface="Cambria" panose="02040503050406030204" pitchFamily="18" charset="0"/>
                <a:ea typeface="Times New Roman" panose="02020603050405020304" pitchFamily="18" charset="0"/>
                <a:cs typeface="Calibri" panose="020F0502020204030204" pitchFamily="34" charset="0"/>
              </a:rPr>
              <a:t>15– 17 Mart : </a:t>
            </a:r>
            <a:r>
              <a:rPr lang="tr-TR" sz="4000" b="1" dirty="0">
                <a:solidFill>
                  <a:srgbClr val="1F497D"/>
                </a:solidFill>
                <a:effectLst/>
                <a:latin typeface="Cambria" panose="02040503050406030204" pitchFamily="18" charset="0"/>
                <a:ea typeface="Times New Roman" panose="02020603050405020304" pitchFamily="18" charset="0"/>
                <a:cs typeface="Calibri" panose="020F0502020204030204" pitchFamily="34" charset="0"/>
              </a:rPr>
              <a:t>Bitkilerin Dünyası  </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Kendi</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Bahçemizi</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Yapalım</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4000" dirty="0" err="1">
                <a:effectLst/>
                <a:latin typeface="Cambria" panose="02040503050406030204" pitchFamily="18" charset="0"/>
                <a:ea typeface="Times New Roman" panose="02020603050405020304" pitchFamily="18" charset="0"/>
                <a:cs typeface="Calibri" panose="020F0502020204030204" pitchFamily="34" charset="0"/>
              </a:rPr>
              <a:t>Öğrencilerle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bitkilerin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gelişimi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hakkında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sohbet</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edildi.Yaşam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döngüsü</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kavramı</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insanlar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hayvanlar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üzerinden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anlatıldı.Bitkilerin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yaşam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döngüsünün</a:t>
            </a:r>
            <a:r>
              <a:rPr lang="en-US" sz="4000" dirty="0">
                <a:effectLst/>
                <a:latin typeface="Cambria" panose="02040503050406030204" pitchFamily="18" charset="0"/>
                <a:ea typeface="Times New Roman" panose="02020603050405020304" pitchFamily="18" charset="0"/>
                <a:cs typeface="Calibri" panose="020F0502020204030204" pitchFamily="34" charset="0"/>
              </a:rPr>
              <a:t> ,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tohum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çimlenme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fidan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ağaç</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olduğu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bulundu</a:t>
            </a:r>
            <a:r>
              <a:rPr lang="en-US" sz="4000" dirty="0">
                <a:effectLst/>
                <a:latin typeface="Cambria" panose="02040503050406030204" pitchFamily="18" charset="0"/>
                <a:ea typeface="Times New Roman" panose="02020603050405020304" pitchFamily="18" charset="0"/>
                <a:cs typeface="Calibri" panose="020F0502020204030204" pitchFamily="34" charset="0"/>
              </a:rPr>
              <a:t>.</a:t>
            </a:r>
            <a:r>
              <a:rPr lang="en-US"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Öğrencilere humuslu </a:t>
            </a:r>
            <a:r>
              <a:rPr lang="tr-TR" sz="4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toprak,tohum</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köpük stant </a:t>
            </a:r>
            <a:r>
              <a:rPr lang="tr-TR" sz="4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dağıtıldı.Kendi</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bahçelerini oluşturmaları </a:t>
            </a:r>
            <a:r>
              <a:rPr lang="tr-TR" sz="4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sağlandı.Tohumlara</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t>
            </a:r>
            <a:r>
              <a:rPr lang="tr-TR" sz="40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cansuyu</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verildi</a:t>
            </a:r>
            <a:r>
              <a:rPr lang="tr-TR" sz="40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sym typeface="Wingdings" panose="05000000000000000000" pitchFamily="2" charset="2"/>
              </a:rPr>
              <a:t></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4000" b="1" dirty="0">
                <a:solidFill>
                  <a:srgbClr val="1F497D"/>
                </a:solidFill>
                <a:effectLst/>
                <a:latin typeface="Cambria" panose="02040503050406030204" pitchFamily="18" charset="0"/>
                <a:ea typeface="Times New Roman" panose="02020603050405020304" pitchFamily="18" charset="0"/>
                <a:cs typeface="Calibri" panose="020F0502020204030204" pitchFamily="34" charset="0"/>
              </a:rPr>
              <a:t>22– 24 Mart: Geometriyi Tanıyalım</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Şekilleri</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Tamamlayalım</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Kendi</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Geometrik</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Taşımızı</a:t>
            </a:r>
            <a:r>
              <a:rPr lang="en-US" sz="4000" b="1" dirty="0">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 </a:t>
            </a:r>
            <a:r>
              <a:rPr lang="en-US" sz="4000" b="1" dirty="0" err="1">
                <a:solidFill>
                  <a:srgbClr val="632423"/>
                </a:solidFill>
                <a:effectLst/>
                <a:latin typeface="Cambria" panose="02040503050406030204" pitchFamily="18" charset="0"/>
                <a:ea typeface="Times New Roman" panose="02020603050405020304" pitchFamily="18" charset="0"/>
                <a:cs typeface="Calibri" panose="020F0502020204030204" pitchFamily="34" charset="0"/>
              </a:rPr>
              <a:t>Yapalım</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1000"/>
              </a:spcAft>
            </a:pPr>
            <a:r>
              <a:rPr lang="en-US" sz="4000" dirty="0" err="1">
                <a:effectLst/>
                <a:latin typeface="Cambria" panose="02040503050406030204" pitchFamily="18" charset="0"/>
                <a:ea typeface="Times New Roman" panose="02020603050405020304" pitchFamily="18" charset="0"/>
                <a:cs typeface="Calibri" panose="020F0502020204030204" pitchFamily="34" charset="0"/>
              </a:rPr>
              <a:t>Öğrencilerle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geometri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hakkında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sohbet</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edildi.Geometrik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şekiller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sayıldı.Öğrencilere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yarımı</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simetrik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eksik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geometr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ik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şekiller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düzlem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ayna,dil</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çubuğu</a:t>
            </a:r>
            <a:r>
              <a:rPr lang="en-US" sz="4000" dirty="0">
                <a:effectLst/>
                <a:latin typeface="Cambria" panose="02040503050406030204" pitchFamily="18" charset="0"/>
                <a:ea typeface="Times New Roman" panose="02020603050405020304" pitchFamily="18" charset="0"/>
                <a:cs typeface="Calibri" panose="020F0502020204030204" pitchFamily="34" charset="0"/>
              </a:rPr>
              <a:t> ,mini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bardakta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su,yuvarlak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kalıp</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taş</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tozu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dağıtıldı.Düzlem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ayna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simetrisinden</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faydalanarak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geometrik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şekiller</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tamamlandı.Yuvarlak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kalıba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taş</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tozu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su</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ölçüm</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yaparak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karıştırıldı.Kuruması</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beklendi.Geometri</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dünyasına</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yolculuk</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keyif</a:t>
            </a:r>
            <a:r>
              <a:rPr lang="en-US" sz="4000" dirty="0">
                <a:effectLst/>
                <a:latin typeface="Cambria" panose="02040503050406030204" pitchFamily="18" charset="0"/>
                <a:ea typeface="Times New Roman" panose="02020603050405020304" pitchFamily="18" charset="0"/>
                <a:cs typeface="Calibri" panose="020F0502020204030204" pitchFamily="34" charset="0"/>
              </a:rPr>
              <a:t> </a:t>
            </a:r>
            <a:r>
              <a:rPr lang="en-US" sz="4000" dirty="0" err="1">
                <a:effectLst/>
                <a:latin typeface="Cambria" panose="02040503050406030204" pitchFamily="18" charset="0"/>
                <a:ea typeface="Times New Roman" panose="02020603050405020304" pitchFamily="18" charset="0"/>
                <a:cs typeface="Calibri" panose="020F0502020204030204" pitchFamily="34" charset="0"/>
              </a:rPr>
              <a:t>vericiydi</a:t>
            </a:r>
            <a:r>
              <a:rPr lang="en-US" sz="4000" dirty="0">
                <a:effectLst/>
                <a:latin typeface="Cambria" panose="02040503050406030204" pitchFamily="18" charset="0"/>
                <a:ea typeface="Times New Roman" panose="02020603050405020304" pitchFamily="18" charset="0"/>
                <a:cs typeface="Calibri" panose="020F0502020204030204" pitchFamily="34" charset="0"/>
                <a:sym typeface="Wingdings" panose="05000000000000000000" pitchFamily="2" charset="2"/>
              </a:rPr>
              <a:t></a:t>
            </a:r>
            <a:endParaRPr lang="tr-TR"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tr-TR" sz="4800" b="1" dirty="0">
                <a:sym typeface="Wingdings"/>
              </a:rPr>
              <a:t>                                                                                            FEN ÖĞRETMENİ  EBRU ERARSLAN</a:t>
            </a:r>
            <a:endParaRPr lang="tr-TR" sz="4800" b="1" dirty="0"/>
          </a:p>
          <a:p>
            <a:pPr marL="0" indent="0">
              <a:lnSpc>
                <a:spcPct val="115000"/>
              </a:lnSpc>
              <a:spcAft>
                <a:spcPts val="1000"/>
              </a:spcAft>
              <a:buNone/>
            </a:pPr>
            <a:endParaRPr lang="tr-TR" sz="4800" b="1" dirty="0">
              <a:sym typeface="Wingdings"/>
            </a:endParaRPr>
          </a:p>
          <a:p>
            <a:pPr marL="0" indent="0">
              <a:lnSpc>
                <a:spcPct val="115000"/>
              </a:lnSpc>
              <a:spcAft>
                <a:spcPts val="1000"/>
              </a:spcAft>
              <a:buNone/>
            </a:pPr>
            <a:r>
              <a:rPr lang="tr-TR" sz="4800" b="1" dirty="0">
                <a:sym typeface="Wingdings"/>
              </a:rPr>
              <a:t>                                                                                                 </a:t>
            </a:r>
            <a:endParaRPr lang="tr-TR" sz="3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F13E284-7EFE-85C2-01AD-3AA4DE89B2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0688" y="827584"/>
            <a:ext cx="5328592" cy="7200800"/>
          </a:xfrm>
        </p:spPr>
      </p:pic>
      <p:sp>
        <p:nvSpPr>
          <p:cNvPr id="9" name="Metin kutusu 8">
            <a:extLst>
              <a:ext uri="{FF2B5EF4-FFF2-40B4-BE49-F238E27FC236}">
                <a16:creationId xmlns:a16="http://schemas.microsoft.com/office/drawing/2014/main" id="{D50B381B-C872-A9FC-FCE5-3DA24C7B8DA6}"/>
              </a:ext>
            </a:extLst>
          </p:cNvPr>
          <p:cNvSpPr txBox="1"/>
          <p:nvPr/>
        </p:nvSpPr>
        <p:spPr>
          <a:xfrm>
            <a:off x="3140968" y="8316416"/>
            <a:ext cx="3429000" cy="369332"/>
          </a:xfrm>
          <a:prstGeom prst="rect">
            <a:avLst/>
          </a:prstGeom>
          <a:noFill/>
        </p:spPr>
        <p:txBody>
          <a:bodyPr wrap="square">
            <a:spAutoFit/>
          </a:bodyPr>
          <a:lstStyle/>
          <a:p>
            <a:r>
              <a:rPr lang="tr-TR" b="1" dirty="0"/>
              <a:t>P4C</a:t>
            </a:r>
            <a:r>
              <a:rPr lang="tr-TR" sz="1800" b="1" dirty="0"/>
              <a:t>ÖĞRETMENİ ZEHRA KÜÇÜK</a:t>
            </a:r>
          </a:p>
        </p:txBody>
      </p:sp>
    </p:spTree>
    <p:extLst>
      <p:ext uri="{BB962C8B-B14F-4D97-AF65-F5344CB8AC3E}">
        <p14:creationId xmlns:p14="http://schemas.microsoft.com/office/powerpoint/2010/main" val="286831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2" name="table">
            <a:extLst>
              <a:ext uri="{FF2B5EF4-FFF2-40B4-BE49-F238E27FC236}">
                <a16:creationId xmlns:a16="http://schemas.microsoft.com/office/drawing/2014/main" id="{BD4E2387-A5A4-3D93-92FC-AA734B4B5A6F}"/>
              </a:ext>
            </a:extLst>
          </p:cNvPr>
          <p:cNvPicPr>
            <a:picLocks noChangeAspect="1"/>
          </p:cNvPicPr>
          <p:nvPr/>
        </p:nvPicPr>
        <p:blipFill>
          <a:blip r:embed="rId3"/>
          <a:stretch>
            <a:fillRect/>
          </a:stretch>
        </p:blipFill>
        <p:spPr>
          <a:xfrm>
            <a:off x="5475" y="486212"/>
            <a:ext cx="6838509" cy="4944811"/>
          </a:xfrm>
          <a:prstGeom prst="rect">
            <a:avLst/>
          </a:prstGeom>
        </p:spPr>
      </p:pic>
      <p:pic>
        <p:nvPicPr>
          <p:cNvPr id="3" name="table">
            <a:extLst>
              <a:ext uri="{FF2B5EF4-FFF2-40B4-BE49-F238E27FC236}">
                <a16:creationId xmlns:a16="http://schemas.microsoft.com/office/drawing/2014/main" id="{E1FE775B-EC48-90FB-8054-D57A3D6E6DB6}"/>
              </a:ext>
            </a:extLst>
          </p:cNvPr>
          <p:cNvPicPr>
            <a:picLocks noChangeAspect="1"/>
          </p:cNvPicPr>
          <p:nvPr/>
        </p:nvPicPr>
        <p:blipFill>
          <a:blip r:embed="rId4"/>
          <a:stretch>
            <a:fillRect/>
          </a:stretch>
        </p:blipFill>
        <p:spPr>
          <a:xfrm>
            <a:off x="5475" y="5064514"/>
            <a:ext cx="6866542" cy="4379060"/>
          </a:xfrm>
          <a:prstGeom prst="rect">
            <a:avLst/>
          </a:prstGeom>
        </p:spPr>
      </p:pic>
      <p:pic>
        <p:nvPicPr>
          <p:cNvPr id="4" name="Picture 7">
            <a:extLst>
              <a:ext uri="{FF2B5EF4-FFF2-40B4-BE49-F238E27FC236}">
                <a16:creationId xmlns:a16="http://schemas.microsoft.com/office/drawing/2014/main" id="{59793C8B-FED5-D087-F1DF-B253D4CB0D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16" y="-299574"/>
            <a:ext cx="634635" cy="86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table">
            <a:extLst>
              <a:ext uri="{FF2B5EF4-FFF2-40B4-BE49-F238E27FC236}">
                <a16:creationId xmlns:a16="http://schemas.microsoft.com/office/drawing/2014/main" id="{983EF0AE-F60D-320B-C63A-3248F3C9CECA}"/>
              </a:ext>
            </a:extLst>
          </p:cNvPr>
          <p:cNvPicPr>
            <a:picLocks noChangeAspect="1"/>
          </p:cNvPicPr>
          <p:nvPr/>
        </p:nvPicPr>
        <p:blipFill>
          <a:blip r:embed="rId6"/>
          <a:stretch>
            <a:fillRect/>
          </a:stretch>
        </p:blipFill>
        <p:spPr>
          <a:xfrm>
            <a:off x="700340" y="-299574"/>
            <a:ext cx="6143644" cy="6705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pic>
        <p:nvPicPr>
          <p:cNvPr id="7" name="6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89727" y="875188"/>
            <a:ext cx="4078545" cy="7250748"/>
          </a:xfrm>
          <a:prstGeom prst="rect">
            <a:avLst/>
          </a:prstGeom>
        </p:spPr>
      </p:pic>
      <p:sp>
        <p:nvSpPr>
          <p:cNvPr id="5" name="4 Metin kutusu"/>
          <p:cNvSpPr txBox="1"/>
          <p:nvPr/>
        </p:nvSpPr>
        <p:spPr>
          <a:xfrm>
            <a:off x="2110686" y="7668344"/>
            <a:ext cx="3357586" cy="276999"/>
          </a:xfrm>
          <a:prstGeom prst="rect">
            <a:avLst/>
          </a:prstGeom>
          <a:noFill/>
        </p:spPr>
        <p:txBody>
          <a:bodyPr wrap="square" rtlCol="0">
            <a:spAutoFit/>
          </a:bodyPr>
          <a:lstStyle/>
          <a:p>
            <a:r>
              <a:rPr lang="tr-TR" sz="1200" b="1" dirty="0">
                <a:solidFill>
                  <a:srgbClr val="FF0000"/>
                </a:solidFill>
              </a:rPr>
              <a:t>MENTAL ARİTMETİK ÖĞRETMENİ ZEHRA KÜÇÜK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9" descr="C:\Users\User\Downloads\indir (18).jpg">
            <a:extLst>
              <a:ext uri="{FF2B5EF4-FFF2-40B4-BE49-F238E27FC236}">
                <a16:creationId xmlns:a16="http://schemas.microsoft.com/office/drawing/2014/main" id="{C0685BEE-3D7B-181E-B9F7-9D4C8541DE94}"/>
              </a:ext>
            </a:extLst>
          </p:cNvPr>
          <p:cNvPicPr>
            <a:picLocks noChangeAspect="1" noChangeArrowheads="1"/>
          </p:cNvPicPr>
          <p:nvPr/>
        </p:nvPicPr>
        <p:blipFill>
          <a:blip r:embed="rId2" cstate="print"/>
          <a:srcRect l="35812" t="39604" r="35134" b="44764"/>
          <a:stretch>
            <a:fillRect/>
          </a:stretch>
        </p:blipFill>
        <p:spPr bwMode="auto">
          <a:xfrm>
            <a:off x="332656" y="2987824"/>
            <a:ext cx="677529" cy="648072"/>
          </a:xfrm>
          <a:prstGeom prst="rect">
            <a:avLst/>
          </a:prstGeom>
          <a:noFill/>
        </p:spPr>
      </p:pic>
      <p:pic>
        <p:nvPicPr>
          <p:cNvPr id="18" name="Picture 17" descr="C:\Users\User\Downloads\Freepik _ Graphic Resources for everyone.jpg">
            <a:extLst>
              <a:ext uri="{FF2B5EF4-FFF2-40B4-BE49-F238E27FC236}">
                <a16:creationId xmlns:a16="http://schemas.microsoft.com/office/drawing/2014/main" id="{B6DE49C9-36D9-36C7-EDB4-5AF17BCDDD78}"/>
              </a:ext>
            </a:extLst>
          </p:cNvPr>
          <p:cNvPicPr>
            <a:picLocks noChangeAspect="1" noChangeArrowheads="1"/>
          </p:cNvPicPr>
          <p:nvPr/>
        </p:nvPicPr>
        <p:blipFill>
          <a:blip r:embed="rId3" cstate="print"/>
          <a:srcRect l="7215" t="3410" r="9457" b="3601"/>
          <a:stretch>
            <a:fillRect/>
          </a:stretch>
        </p:blipFill>
        <p:spPr bwMode="auto">
          <a:xfrm>
            <a:off x="0" y="6474188"/>
            <a:ext cx="2664296" cy="2669812"/>
          </a:xfrm>
          <a:prstGeom prst="rect">
            <a:avLst/>
          </a:prstGeom>
          <a:noFill/>
        </p:spPr>
      </p:pic>
      <p:pic>
        <p:nvPicPr>
          <p:cNvPr id="19" name="Picture 16" descr="C:\Users\User\Downloads\Premium Vector _ Redhead boy saying ok with thumb.jpg">
            <a:extLst>
              <a:ext uri="{FF2B5EF4-FFF2-40B4-BE49-F238E27FC236}">
                <a16:creationId xmlns:a16="http://schemas.microsoft.com/office/drawing/2014/main" id="{BC3EB6C0-EC4C-8C95-49F1-4B538CA2BA0F}"/>
              </a:ext>
            </a:extLst>
          </p:cNvPr>
          <p:cNvPicPr>
            <a:picLocks noChangeAspect="1" noChangeArrowheads="1"/>
          </p:cNvPicPr>
          <p:nvPr/>
        </p:nvPicPr>
        <p:blipFill>
          <a:blip r:embed="rId4" cstate="print"/>
          <a:srcRect l="15097" t="5032" r="14448" b="6060"/>
          <a:stretch>
            <a:fillRect/>
          </a:stretch>
        </p:blipFill>
        <p:spPr bwMode="auto">
          <a:xfrm>
            <a:off x="2276872" y="1835696"/>
            <a:ext cx="1854142" cy="2339751"/>
          </a:xfrm>
          <a:prstGeom prst="rect">
            <a:avLst/>
          </a:prstGeom>
          <a:noFill/>
        </p:spPr>
      </p:pic>
      <p:pic>
        <p:nvPicPr>
          <p:cNvPr id="20" name="Picture 13" descr="C:\Users\User\Downloads\Premium Vector _ Little girl jumping with joy very excited.jpg">
            <a:extLst>
              <a:ext uri="{FF2B5EF4-FFF2-40B4-BE49-F238E27FC236}">
                <a16:creationId xmlns:a16="http://schemas.microsoft.com/office/drawing/2014/main" id="{A8E728C3-4519-32BE-12F8-615EA3024C1B}"/>
              </a:ext>
            </a:extLst>
          </p:cNvPr>
          <p:cNvPicPr>
            <a:picLocks noChangeAspect="1" noChangeArrowheads="1"/>
          </p:cNvPicPr>
          <p:nvPr/>
        </p:nvPicPr>
        <p:blipFill>
          <a:blip r:embed="rId5" cstate="print"/>
          <a:srcRect l="13420" r="17803" b="16473"/>
          <a:stretch>
            <a:fillRect/>
          </a:stretch>
        </p:blipFill>
        <p:spPr bwMode="auto">
          <a:xfrm rot="10800000">
            <a:off x="4293096" y="0"/>
            <a:ext cx="1944216" cy="2361161"/>
          </a:xfrm>
          <a:prstGeom prst="rect">
            <a:avLst/>
          </a:prstGeom>
          <a:noFill/>
        </p:spPr>
      </p:pic>
      <p:pic>
        <p:nvPicPr>
          <p:cNvPr id="21" name="Picture 12" descr="C:\Users\User\Downloads\Premium Vector _ Little girl with a puzzle piece with the problem request.jpg">
            <a:extLst>
              <a:ext uri="{FF2B5EF4-FFF2-40B4-BE49-F238E27FC236}">
                <a16:creationId xmlns:a16="http://schemas.microsoft.com/office/drawing/2014/main" id="{2996BB57-6B6F-D510-F080-2EAC7AA81BF4}"/>
              </a:ext>
            </a:extLst>
          </p:cNvPr>
          <p:cNvPicPr>
            <a:picLocks noChangeAspect="1" noChangeArrowheads="1"/>
          </p:cNvPicPr>
          <p:nvPr/>
        </p:nvPicPr>
        <p:blipFill>
          <a:blip r:embed="rId6" cstate="print"/>
          <a:srcRect l="16353" t="7" r="22239"/>
          <a:stretch>
            <a:fillRect/>
          </a:stretch>
        </p:blipFill>
        <p:spPr bwMode="auto">
          <a:xfrm>
            <a:off x="4422799" y="5111552"/>
            <a:ext cx="2435201" cy="4032448"/>
          </a:xfrm>
          <a:prstGeom prst="rect">
            <a:avLst/>
          </a:prstGeom>
          <a:noFill/>
        </p:spPr>
      </p:pic>
      <p:pic>
        <p:nvPicPr>
          <p:cNvPr id="22" name="Picture 8" descr="C:\Users\User\Downloads\Download half pink butterfly vector design for free.jpg">
            <a:extLst>
              <a:ext uri="{FF2B5EF4-FFF2-40B4-BE49-F238E27FC236}">
                <a16:creationId xmlns:a16="http://schemas.microsoft.com/office/drawing/2014/main" id="{2EB1A322-FF0C-0AE6-69FA-DC30C3A5A2C3}"/>
              </a:ext>
            </a:extLst>
          </p:cNvPr>
          <p:cNvPicPr>
            <a:picLocks noChangeAspect="1" noChangeArrowheads="1"/>
          </p:cNvPicPr>
          <p:nvPr/>
        </p:nvPicPr>
        <p:blipFill>
          <a:blip r:embed="rId7" cstate="print"/>
          <a:srcRect/>
          <a:stretch>
            <a:fillRect/>
          </a:stretch>
        </p:blipFill>
        <p:spPr bwMode="auto">
          <a:xfrm rot="20365126" flipH="1">
            <a:off x="5030202" y="2957461"/>
            <a:ext cx="1341239" cy="1569417"/>
          </a:xfrm>
          <a:prstGeom prst="rect">
            <a:avLst/>
          </a:prstGeom>
          <a:noFill/>
        </p:spPr>
      </p:pic>
      <p:pic>
        <p:nvPicPr>
          <p:cNvPr id="23" name="Picture 8" descr="C:\Users\User\Downloads\Download half pink butterfly vector design for free.jpg">
            <a:extLst>
              <a:ext uri="{FF2B5EF4-FFF2-40B4-BE49-F238E27FC236}">
                <a16:creationId xmlns:a16="http://schemas.microsoft.com/office/drawing/2014/main" id="{B5C1A2A7-3FA5-E6B8-2B9E-58D09247BCD0}"/>
              </a:ext>
            </a:extLst>
          </p:cNvPr>
          <p:cNvPicPr>
            <a:picLocks noChangeAspect="1" noChangeArrowheads="1"/>
          </p:cNvPicPr>
          <p:nvPr/>
        </p:nvPicPr>
        <p:blipFill>
          <a:blip r:embed="rId7" cstate="print"/>
          <a:srcRect/>
          <a:stretch>
            <a:fillRect/>
          </a:stretch>
        </p:blipFill>
        <p:spPr bwMode="auto">
          <a:xfrm rot="20628575">
            <a:off x="452852" y="3935780"/>
            <a:ext cx="1341239" cy="1569417"/>
          </a:xfrm>
          <a:prstGeom prst="rect">
            <a:avLst/>
          </a:prstGeom>
          <a:noFill/>
        </p:spPr>
      </p:pic>
      <p:sp>
        <p:nvSpPr>
          <p:cNvPr id="24" name="7 Dikdörtgen">
            <a:extLst>
              <a:ext uri="{FF2B5EF4-FFF2-40B4-BE49-F238E27FC236}">
                <a16:creationId xmlns:a16="http://schemas.microsoft.com/office/drawing/2014/main" id="{9C9F6371-9D85-5248-1129-7FD44666857A}"/>
              </a:ext>
            </a:extLst>
          </p:cNvPr>
          <p:cNvSpPr/>
          <p:nvPr/>
        </p:nvSpPr>
        <p:spPr>
          <a:xfrm>
            <a:off x="-200356" y="3419872"/>
            <a:ext cx="7058356" cy="3416320"/>
          </a:xfrm>
          <a:prstGeom prst="rect">
            <a:avLst/>
          </a:prstGeom>
          <a:noFill/>
        </p:spPr>
        <p:txBody>
          <a:bodyPr wrap="square" lIns="91440" tIns="45720" rIns="91440" bIns="45720">
            <a:spAutoFit/>
          </a:bodyPr>
          <a:lstStyle/>
          <a:p>
            <a:pPr algn="ct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DEĞERLER EĞİTİMİ</a:t>
            </a:r>
          </a:p>
          <a:p>
            <a:pPr algn="ct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MART</a:t>
            </a:r>
          </a:p>
          <a:p>
            <a:pPr algn="ctr"/>
            <a:r>
              <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AYI</a:t>
            </a:r>
          </a:p>
        </p:txBody>
      </p:sp>
      <p:pic>
        <p:nvPicPr>
          <p:cNvPr id="25" name="Picture 14" descr="C:\Users\User\Downloads\Niño saltando de alegría con la mano levantada_ _ Vector Premium.jpg">
            <a:extLst>
              <a:ext uri="{FF2B5EF4-FFF2-40B4-BE49-F238E27FC236}">
                <a16:creationId xmlns:a16="http://schemas.microsoft.com/office/drawing/2014/main" id="{CE85033B-4220-5B94-10D7-1E328A3FB49C}"/>
              </a:ext>
            </a:extLst>
          </p:cNvPr>
          <p:cNvPicPr>
            <a:picLocks noChangeAspect="1" noChangeArrowheads="1"/>
          </p:cNvPicPr>
          <p:nvPr/>
        </p:nvPicPr>
        <p:blipFill>
          <a:blip r:embed="rId8" cstate="print"/>
          <a:srcRect l="17718" t="1642" r="18537" b="14649"/>
          <a:stretch>
            <a:fillRect/>
          </a:stretch>
        </p:blipFill>
        <p:spPr bwMode="auto">
          <a:xfrm rot="10800000">
            <a:off x="260647" y="0"/>
            <a:ext cx="2001061" cy="2627784"/>
          </a:xfrm>
          <a:prstGeom prst="rect">
            <a:avLst/>
          </a:prstGeom>
          <a:noFill/>
        </p:spPr>
      </p:pic>
      <p:pic>
        <p:nvPicPr>
          <p:cNvPr id="26" name="Picture 19" descr="C:\Users\User\Downloads\indir (18).jpg">
            <a:extLst>
              <a:ext uri="{FF2B5EF4-FFF2-40B4-BE49-F238E27FC236}">
                <a16:creationId xmlns:a16="http://schemas.microsoft.com/office/drawing/2014/main" id="{9975A9BF-D065-EEA6-78D7-577D2D4C3B5E}"/>
              </a:ext>
            </a:extLst>
          </p:cNvPr>
          <p:cNvPicPr>
            <a:picLocks noChangeAspect="1" noChangeArrowheads="1"/>
          </p:cNvPicPr>
          <p:nvPr/>
        </p:nvPicPr>
        <p:blipFill>
          <a:blip r:embed="rId2" cstate="print"/>
          <a:srcRect l="35812" t="39604" r="35134" b="44764"/>
          <a:stretch>
            <a:fillRect/>
          </a:stretch>
        </p:blipFill>
        <p:spPr bwMode="auto">
          <a:xfrm>
            <a:off x="3212976" y="7236296"/>
            <a:ext cx="677529" cy="648072"/>
          </a:xfrm>
          <a:prstGeom prst="rect">
            <a:avLst/>
          </a:prstGeom>
          <a:noFill/>
        </p:spPr>
      </p:pic>
      <p:pic>
        <p:nvPicPr>
          <p:cNvPr id="27" name="Picture 19" descr="C:\Users\User\Downloads\indir (18).jpg">
            <a:extLst>
              <a:ext uri="{FF2B5EF4-FFF2-40B4-BE49-F238E27FC236}">
                <a16:creationId xmlns:a16="http://schemas.microsoft.com/office/drawing/2014/main" id="{C33287DF-298B-A0D8-66C8-201DE4851B68}"/>
              </a:ext>
            </a:extLst>
          </p:cNvPr>
          <p:cNvPicPr>
            <a:picLocks noChangeAspect="1" noChangeArrowheads="1"/>
          </p:cNvPicPr>
          <p:nvPr/>
        </p:nvPicPr>
        <p:blipFill>
          <a:blip r:embed="rId2" cstate="print"/>
          <a:srcRect l="35812" t="39604" r="35134" b="44764"/>
          <a:stretch>
            <a:fillRect/>
          </a:stretch>
        </p:blipFill>
        <p:spPr bwMode="auto">
          <a:xfrm>
            <a:off x="5877272" y="2267744"/>
            <a:ext cx="677529" cy="648072"/>
          </a:xfrm>
          <a:prstGeom prst="rect">
            <a:avLst/>
          </a:prstGeom>
          <a:noFill/>
        </p:spPr>
      </p:pic>
      <p:pic>
        <p:nvPicPr>
          <p:cNvPr id="28" name="Picture 19" descr="C:\Users\User\Downloads\indir (18).jpg">
            <a:extLst>
              <a:ext uri="{FF2B5EF4-FFF2-40B4-BE49-F238E27FC236}">
                <a16:creationId xmlns:a16="http://schemas.microsoft.com/office/drawing/2014/main" id="{C6141915-9A0F-C971-A400-DE1820F39725}"/>
              </a:ext>
            </a:extLst>
          </p:cNvPr>
          <p:cNvPicPr>
            <a:picLocks noChangeAspect="1" noChangeArrowheads="1"/>
          </p:cNvPicPr>
          <p:nvPr/>
        </p:nvPicPr>
        <p:blipFill>
          <a:blip r:embed="rId2" cstate="print"/>
          <a:srcRect l="35812" t="39604" r="35134" b="44764"/>
          <a:stretch>
            <a:fillRect/>
          </a:stretch>
        </p:blipFill>
        <p:spPr bwMode="auto">
          <a:xfrm>
            <a:off x="2708920" y="251520"/>
            <a:ext cx="677529" cy="648072"/>
          </a:xfrm>
          <a:prstGeom prst="rect">
            <a:avLst/>
          </a:prstGeom>
          <a:noFill/>
        </p:spPr>
      </p:pic>
      <p:pic>
        <p:nvPicPr>
          <p:cNvPr id="29" name="Picture 19" descr="C:\Users\User\Downloads\indir (18).jpg">
            <a:extLst>
              <a:ext uri="{FF2B5EF4-FFF2-40B4-BE49-F238E27FC236}">
                <a16:creationId xmlns:a16="http://schemas.microsoft.com/office/drawing/2014/main" id="{6B8D0C59-6744-5A1D-CF17-922E0B6E6CFE}"/>
              </a:ext>
            </a:extLst>
          </p:cNvPr>
          <p:cNvPicPr>
            <a:picLocks noChangeAspect="1" noChangeArrowheads="1"/>
          </p:cNvPicPr>
          <p:nvPr/>
        </p:nvPicPr>
        <p:blipFill>
          <a:blip r:embed="rId2" cstate="print"/>
          <a:srcRect l="35812" t="39604" r="35134" b="44764"/>
          <a:stretch>
            <a:fillRect/>
          </a:stretch>
        </p:blipFill>
        <p:spPr bwMode="auto">
          <a:xfrm>
            <a:off x="260648" y="5652120"/>
            <a:ext cx="677529" cy="648072"/>
          </a:xfrm>
          <a:prstGeom prst="rect">
            <a:avLst/>
          </a:prstGeom>
          <a:noFill/>
        </p:spPr>
      </p:pic>
      <p:pic>
        <p:nvPicPr>
          <p:cNvPr id="30" name="Picture 19" descr="C:\Users\User\Downloads\indir (18).jpg">
            <a:extLst>
              <a:ext uri="{FF2B5EF4-FFF2-40B4-BE49-F238E27FC236}">
                <a16:creationId xmlns:a16="http://schemas.microsoft.com/office/drawing/2014/main" id="{A9E0A355-48DC-C93C-0D77-53BB6F557271}"/>
              </a:ext>
            </a:extLst>
          </p:cNvPr>
          <p:cNvPicPr>
            <a:picLocks noChangeAspect="1" noChangeArrowheads="1"/>
          </p:cNvPicPr>
          <p:nvPr/>
        </p:nvPicPr>
        <p:blipFill>
          <a:blip r:embed="rId2" cstate="print"/>
          <a:srcRect l="35812" t="39604" r="35134" b="44764"/>
          <a:stretch>
            <a:fillRect/>
          </a:stretch>
        </p:blipFill>
        <p:spPr bwMode="auto">
          <a:xfrm>
            <a:off x="5949280" y="4499992"/>
            <a:ext cx="677529" cy="6480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ownloads\indir.jpg">
            <a:extLst>
              <a:ext uri="{FF2B5EF4-FFF2-40B4-BE49-F238E27FC236}">
                <a16:creationId xmlns:a16="http://schemas.microsoft.com/office/drawing/2014/main" id="{DF09ED6F-9952-E477-0429-C241C0CFC94F}"/>
              </a:ext>
            </a:extLst>
          </p:cNvPr>
          <p:cNvPicPr>
            <a:picLocks noChangeAspect="1" noChangeArrowheads="1"/>
          </p:cNvPicPr>
          <p:nvPr/>
        </p:nvPicPr>
        <p:blipFill>
          <a:blip r:embed="rId2" cstate="print"/>
          <a:srcRect l="12017" t="31618" r="12171" b="31647"/>
          <a:stretch>
            <a:fillRect/>
          </a:stretch>
        </p:blipFill>
        <p:spPr bwMode="auto">
          <a:xfrm>
            <a:off x="620688" y="251520"/>
            <a:ext cx="5628625" cy="1512168"/>
          </a:xfrm>
          <a:prstGeom prst="rect">
            <a:avLst/>
          </a:prstGeom>
          <a:noFill/>
        </p:spPr>
      </p:pic>
      <p:sp>
        <p:nvSpPr>
          <p:cNvPr id="3" name="11 Metin kutusu">
            <a:extLst>
              <a:ext uri="{FF2B5EF4-FFF2-40B4-BE49-F238E27FC236}">
                <a16:creationId xmlns:a16="http://schemas.microsoft.com/office/drawing/2014/main" id="{6C6A6760-0FFD-3E7D-C06C-5930522459EA}"/>
              </a:ext>
            </a:extLst>
          </p:cNvPr>
          <p:cNvSpPr txBox="1"/>
          <p:nvPr/>
        </p:nvSpPr>
        <p:spPr>
          <a:xfrm>
            <a:off x="1988840" y="1043608"/>
            <a:ext cx="2760564" cy="523220"/>
          </a:xfrm>
          <a:prstGeom prst="rect">
            <a:avLst/>
          </a:prstGeom>
          <a:noFill/>
        </p:spPr>
        <p:txBody>
          <a:bodyPr wrap="none" rtlCol="0">
            <a:spAutoFit/>
          </a:bodyPr>
          <a:lstStyle/>
          <a:p>
            <a:r>
              <a:rPr lang="tr-TR" sz="2800" dirty="0">
                <a:solidFill>
                  <a:schemeClr val="accent2">
                    <a:lumMod val="75000"/>
                  </a:schemeClr>
                </a:solidFill>
                <a:latin typeface="Bell MT" pitchFamily="18" charset="0"/>
                <a:cs typeface="Arabic Typesetting" pitchFamily="66" charset="-78"/>
              </a:rPr>
              <a:t>KONULARIMIZ</a:t>
            </a:r>
          </a:p>
        </p:txBody>
      </p:sp>
      <p:pic>
        <p:nvPicPr>
          <p:cNvPr id="4"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7E891ECD-1726-5329-6390-79395E883285}"/>
              </a:ext>
            </a:extLst>
          </p:cNvPr>
          <p:cNvPicPr>
            <a:picLocks noChangeAspect="1" noChangeArrowheads="1"/>
          </p:cNvPicPr>
          <p:nvPr/>
        </p:nvPicPr>
        <p:blipFill>
          <a:blip r:embed="rId3" cstate="print"/>
          <a:srcRect/>
          <a:stretch>
            <a:fillRect/>
          </a:stretch>
        </p:blipFill>
        <p:spPr bwMode="auto">
          <a:xfrm>
            <a:off x="188640" y="2123728"/>
            <a:ext cx="360040" cy="360040"/>
          </a:xfrm>
          <a:prstGeom prst="rect">
            <a:avLst/>
          </a:prstGeom>
          <a:noFill/>
        </p:spPr>
      </p:pic>
      <p:pic>
        <p:nvPicPr>
          <p:cNvPr id="5"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7625F1E0-F6DD-B0DB-9599-A8754D9A898C}"/>
              </a:ext>
            </a:extLst>
          </p:cNvPr>
          <p:cNvPicPr>
            <a:picLocks noChangeAspect="1" noChangeArrowheads="1"/>
          </p:cNvPicPr>
          <p:nvPr/>
        </p:nvPicPr>
        <p:blipFill>
          <a:blip r:embed="rId3" cstate="print"/>
          <a:srcRect/>
          <a:stretch>
            <a:fillRect/>
          </a:stretch>
        </p:blipFill>
        <p:spPr bwMode="auto">
          <a:xfrm>
            <a:off x="1124744" y="4355976"/>
            <a:ext cx="360040" cy="360040"/>
          </a:xfrm>
          <a:prstGeom prst="rect">
            <a:avLst/>
          </a:prstGeom>
          <a:noFill/>
        </p:spPr>
      </p:pic>
      <p:sp>
        <p:nvSpPr>
          <p:cNvPr id="6" name="22 Metin kutusu">
            <a:extLst>
              <a:ext uri="{FF2B5EF4-FFF2-40B4-BE49-F238E27FC236}">
                <a16:creationId xmlns:a16="http://schemas.microsoft.com/office/drawing/2014/main" id="{B7A98252-9E57-FC8B-E0A6-868CDE83A63F}"/>
              </a:ext>
            </a:extLst>
          </p:cNvPr>
          <p:cNvSpPr txBox="1"/>
          <p:nvPr/>
        </p:nvSpPr>
        <p:spPr>
          <a:xfrm>
            <a:off x="620688" y="2123728"/>
            <a:ext cx="2143023" cy="369332"/>
          </a:xfrm>
          <a:prstGeom prst="rect">
            <a:avLst/>
          </a:prstGeom>
          <a:noFill/>
        </p:spPr>
        <p:txBody>
          <a:bodyPr wrap="none" rtlCol="0">
            <a:spAutoFit/>
          </a:bodyPr>
          <a:lstStyle/>
          <a:p>
            <a:r>
              <a:rPr lang="tr-TR" dirty="0"/>
              <a:t>TEMEL DİNİ BİLGİLER</a:t>
            </a:r>
          </a:p>
        </p:txBody>
      </p:sp>
      <p:sp>
        <p:nvSpPr>
          <p:cNvPr id="7" name="23 Metin kutusu">
            <a:extLst>
              <a:ext uri="{FF2B5EF4-FFF2-40B4-BE49-F238E27FC236}">
                <a16:creationId xmlns:a16="http://schemas.microsoft.com/office/drawing/2014/main" id="{20659A38-D8ED-2469-B305-DDA596BDDE76}"/>
              </a:ext>
            </a:extLst>
          </p:cNvPr>
          <p:cNvSpPr txBox="1"/>
          <p:nvPr/>
        </p:nvSpPr>
        <p:spPr>
          <a:xfrm>
            <a:off x="692696" y="2555776"/>
            <a:ext cx="1772665" cy="307777"/>
          </a:xfrm>
          <a:prstGeom prst="rect">
            <a:avLst/>
          </a:prstGeom>
          <a:noFill/>
        </p:spPr>
        <p:txBody>
          <a:bodyPr wrap="none" rtlCol="0">
            <a:spAutoFit/>
          </a:bodyPr>
          <a:lstStyle/>
          <a:p>
            <a:r>
              <a:rPr lang="tr-TR" sz="1400" dirty="0"/>
              <a:t>RABBİMİ TANIYORUM</a:t>
            </a:r>
          </a:p>
        </p:txBody>
      </p:sp>
      <p:sp>
        <p:nvSpPr>
          <p:cNvPr id="8" name="24 Metin kutusu">
            <a:extLst>
              <a:ext uri="{FF2B5EF4-FFF2-40B4-BE49-F238E27FC236}">
                <a16:creationId xmlns:a16="http://schemas.microsoft.com/office/drawing/2014/main" id="{D609D887-95AC-9182-42C4-27545A750C95}"/>
              </a:ext>
            </a:extLst>
          </p:cNvPr>
          <p:cNvSpPr txBox="1"/>
          <p:nvPr/>
        </p:nvSpPr>
        <p:spPr>
          <a:xfrm>
            <a:off x="692696" y="2843808"/>
            <a:ext cx="2518062" cy="307777"/>
          </a:xfrm>
          <a:prstGeom prst="rect">
            <a:avLst/>
          </a:prstGeom>
          <a:noFill/>
        </p:spPr>
        <p:txBody>
          <a:bodyPr wrap="none" rtlCol="0">
            <a:spAutoFit/>
          </a:bodyPr>
          <a:lstStyle/>
          <a:p>
            <a:r>
              <a:rPr lang="tr-TR" sz="1400" dirty="0"/>
              <a:t>DİNİ MEKANLARMI TANIYORUM</a:t>
            </a:r>
          </a:p>
        </p:txBody>
      </p:sp>
      <p:sp>
        <p:nvSpPr>
          <p:cNvPr id="9" name="28 Metin kutusu">
            <a:extLst>
              <a:ext uri="{FF2B5EF4-FFF2-40B4-BE49-F238E27FC236}">
                <a16:creationId xmlns:a16="http://schemas.microsoft.com/office/drawing/2014/main" id="{16955817-0903-D7FF-CE61-EF65E7E86FAA}"/>
              </a:ext>
            </a:extLst>
          </p:cNvPr>
          <p:cNvSpPr txBox="1"/>
          <p:nvPr/>
        </p:nvSpPr>
        <p:spPr>
          <a:xfrm>
            <a:off x="1484784" y="4355976"/>
            <a:ext cx="2621487" cy="369332"/>
          </a:xfrm>
          <a:prstGeom prst="rect">
            <a:avLst/>
          </a:prstGeom>
          <a:noFill/>
        </p:spPr>
        <p:txBody>
          <a:bodyPr wrap="none" rtlCol="0">
            <a:spAutoFit/>
          </a:bodyPr>
          <a:lstStyle/>
          <a:p>
            <a:r>
              <a:rPr lang="tr-TR" dirty="0"/>
              <a:t>HADİS SÜNNET KONULARI</a:t>
            </a:r>
          </a:p>
        </p:txBody>
      </p:sp>
      <p:pic>
        <p:nvPicPr>
          <p:cNvPr id="10"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36ABE668-0465-3961-B2A6-A059BE123949}"/>
              </a:ext>
            </a:extLst>
          </p:cNvPr>
          <p:cNvPicPr>
            <a:picLocks noChangeAspect="1" noChangeArrowheads="1"/>
          </p:cNvPicPr>
          <p:nvPr/>
        </p:nvPicPr>
        <p:blipFill>
          <a:blip r:embed="rId3" cstate="print"/>
          <a:srcRect/>
          <a:stretch>
            <a:fillRect/>
          </a:stretch>
        </p:blipFill>
        <p:spPr bwMode="auto">
          <a:xfrm>
            <a:off x="1124744" y="5724128"/>
            <a:ext cx="360040" cy="360040"/>
          </a:xfrm>
          <a:prstGeom prst="rect">
            <a:avLst/>
          </a:prstGeom>
          <a:noFill/>
        </p:spPr>
      </p:pic>
      <p:pic>
        <p:nvPicPr>
          <p:cNvPr id="11" name="Picture 8" descr="C:\Users\User\Downloads\indir (3).jpg">
            <a:extLst>
              <a:ext uri="{FF2B5EF4-FFF2-40B4-BE49-F238E27FC236}">
                <a16:creationId xmlns:a16="http://schemas.microsoft.com/office/drawing/2014/main" id="{53D942E2-BE0D-69D8-190D-5C56ECC7A332}"/>
              </a:ext>
            </a:extLst>
          </p:cNvPr>
          <p:cNvPicPr>
            <a:picLocks noChangeAspect="1" noChangeArrowheads="1"/>
          </p:cNvPicPr>
          <p:nvPr/>
        </p:nvPicPr>
        <p:blipFill>
          <a:blip r:embed="rId4" cstate="print"/>
          <a:srcRect l="31429" r="31429" b="14286"/>
          <a:stretch>
            <a:fillRect/>
          </a:stretch>
        </p:blipFill>
        <p:spPr bwMode="auto">
          <a:xfrm>
            <a:off x="404664" y="2555776"/>
            <a:ext cx="360040" cy="830861"/>
          </a:xfrm>
          <a:prstGeom prst="rect">
            <a:avLst/>
          </a:prstGeom>
          <a:noFill/>
        </p:spPr>
      </p:pic>
      <p:sp>
        <p:nvSpPr>
          <p:cNvPr id="13" name="40 Metin kutusu">
            <a:extLst>
              <a:ext uri="{FF2B5EF4-FFF2-40B4-BE49-F238E27FC236}">
                <a16:creationId xmlns:a16="http://schemas.microsoft.com/office/drawing/2014/main" id="{02B495EA-3DE6-5B00-0C56-099DDA0EE08E}"/>
              </a:ext>
            </a:extLst>
          </p:cNvPr>
          <p:cNvSpPr txBox="1"/>
          <p:nvPr/>
        </p:nvSpPr>
        <p:spPr>
          <a:xfrm>
            <a:off x="1556792" y="5652120"/>
            <a:ext cx="3058658" cy="369332"/>
          </a:xfrm>
          <a:prstGeom prst="rect">
            <a:avLst/>
          </a:prstGeom>
          <a:noFill/>
        </p:spPr>
        <p:txBody>
          <a:bodyPr wrap="none" rtlCol="0">
            <a:spAutoFit/>
          </a:bodyPr>
          <a:lstStyle/>
          <a:p>
            <a:r>
              <a:rPr lang="tr-TR" dirty="0"/>
              <a:t>ADABLARIMIZ -ERDEMLERİMİZ</a:t>
            </a:r>
          </a:p>
        </p:txBody>
      </p:sp>
      <p:pic>
        <p:nvPicPr>
          <p:cNvPr id="14" name="Picture 14" descr="C:\Users\User\Downloads\indir (7).jpg">
            <a:extLst>
              <a:ext uri="{FF2B5EF4-FFF2-40B4-BE49-F238E27FC236}">
                <a16:creationId xmlns:a16="http://schemas.microsoft.com/office/drawing/2014/main" id="{E0407BBC-5647-B0AD-0BC7-E51AAEFF6DDB}"/>
              </a:ext>
            </a:extLst>
          </p:cNvPr>
          <p:cNvPicPr>
            <a:picLocks noChangeAspect="1" noChangeArrowheads="1"/>
          </p:cNvPicPr>
          <p:nvPr/>
        </p:nvPicPr>
        <p:blipFill>
          <a:blip r:embed="rId5" cstate="print"/>
          <a:srcRect/>
          <a:stretch>
            <a:fillRect/>
          </a:stretch>
        </p:blipFill>
        <p:spPr bwMode="auto">
          <a:xfrm>
            <a:off x="4437112" y="2195736"/>
            <a:ext cx="2088232" cy="1962938"/>
          </a:xfrm>
          <a:prstGeom prst="rect">
            <a:avLst/>
          </a:prstGeom>
          <a:noFill/>
        </p:spPr>
      </p:pic>
      <p:pic>
        <p:nvPicPr>
          <p:cNvPr id="15" name="Picture 15" descr="C:\Users\User\Downloads\indir (6).jpg">
            <a:extLst>
              <a:ext uri="{FF2B5EF4-FFF2-40B4-BE49-F238E27FC236}">
                <a16:creationId xmlns:a16="http://schemas.microsoft.com/office/drawing/2014/main" id="{5DA0D919-8AAA-1272-BA19-98152072D84C}"/>
              </a:ext>
            </a:extLst>
          </p:cNvPr>
          <p:cNvPicPr>
            <a:picLocks noChangeAspect="1" noChangeArrowheads="1"/>
          </p:cNvPicPr>
          <p:nvPr/>
        </p:nvPicPr>
        <p:blipFill>
          <a:blip r:embed="rId6" cstate="print"/>
          <a:srcRect/>
          <a:stretch>
            <a:fillRect/>
          </a:stretch>
        </p:blipFill>
        <p:spPr bwMode="auto">
          <a:xfrm>
            <a:off x="4653136" y="6732240"/>
            <a:ext cx="1944216" cy="1759314"/>
          </a:xfrm>
          <a:prstGeom prst="rect">
            <a:avLst/>
          </a:prstGeom>
          <a:noFill/>
        </p:spPr>
      </p:pic>
      <p:sp>
        <p:nvSpPr>
          <p:cNvPr id="16" name="30 Metin kutusu">
            <a:extLst>
              <a:ext uri="{FF2B5EF4-FFF2-40B4-BE49-F238E27FC236}">
                <a16:creationId xmlns:a16="http://schemas.microsoft.com/office/drawing/2014/main" id="{53E604B2-5A16-D274-99B5-18916E9232BC}"/>
              </a:ext>
            </a:extLst>
          </p:cNvPr>
          <p:cNvSpPr txBox="1"/>
          <p:nvPr/>
        </p:nvSpPr>
        <p:spPr>
          <a:xfrm>
            <a:off x="692696" y="3131840"/>
            <a:ext cx="3738459" cy="307777"/>
          </a:xfrm>
          <a:prstGeom prst="rect">
            <a:avLst/>
          </a:prstGeom>
          <a:noFill/>
        </p:spPr>
        <p:txBody>
          <a:bodyPr wrap="none" rtlCol="0">
            <a:spAutoFit/>
          </a:bodyPr>
          <a:lstStyle/>
          <a:p>
            <a:r>
              <a:rPr lang="tr-TR" sz="1400" dirty="0"/>
              <a:t>KUR’AN’DA GEÇEN PEYGAMBERLERİ TANIYORUM</a:t>
            </a:r>
          </a:p>
        </p:txBody>
      </p:sp>
      <p:pic>
        <p:nvPicPr>
          <p:cNvPr id="17"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EE00DBE6-D4FC-AA0A-987A-C3D54C1AF477}"/>
              </a:ext>
            </a:extLst>
          </p:cNvPr>
          <p:cNvPicPr>
            <a:picLocks noChangeAspect="1" noChangeArrowheads="1"/>
          </p:cNvPicPr>
          <p:nvPr/>
        </p:nvPicPr>
        <p:blipFill>
          <a:blip r:embed="rId3" cstate="print"/>
          <a:srcRect/>
          <a:stretch>
            <a:fillRect/>
          </a:stretch>
        </p:blipFill>
        <p:spPr bwMode="auto">
          <a:xfrm>
            <a:off x="1124744" y="4788024"/>
            <a:ext cx="360040" cy="360040"/>
          </a:xfrm>
          <a:prstGeom prst="rect">
            <a:avLst/>
          </a:prstGeom>
          <a:noFill/>
        </p:spPr>
      </p:pic>
      <p:sp>
        <p:nvSpPr>
          <p:cNvPr id="18" name="43 Metin kutusu">
            <a:extLst>
              <a:ext uri="{FF2B5EF4-FFF2-40B4-BE49-F238E27FC236}">
                <a16:creationId xmlns:a16="http://schemas.microsoft.com/office/drawing/2014/main" id="{6A4A3886-3A31-451C-253C-C2750BB7F7B4}"/>
              </a:ext>
            </a:extLst>
          </p:cNvPr>
          <p:cNvSpPr txBox="1"/>
          <p:nvPr/>
        </p:nvSpPr>
        <p:spPr>
          <a:xfrm>
            <a:off x="1484784" y="4860032"/>
            <a:ext cx="2409890" cy="369332"/>
          </a:xfrm>
          <a:prstGeom prst="rect">
            <a:avLst/>
          </a:prstGeom>
          <a:noFill/>
        </p:spPr>
        <p:txBody>
          <a:bodyPr wrap="none" rtlCol="0">
            <a:spAutoFit/>
          </a:bodyPr>
          <a:lstStyle/>
          <a:p>
            <a:r>
              <a:rPr lang="tr-TR" dirty="0"/>
              <a:t>RAMAZAN GÜNLÜKLERİ</a:t>
            </a:r>
          </a:p>
        </p:txBody>
      </p:sp>
      <p:sp>
        <p:nvSpPr>
          <p:cNvPr id="21" name="46 Metin kutusu">
            <a:extLst>
              <a:ext uri="{FF2B5EF4-FFF2-40B4-BE49-F238E27FC236}">
                <a16:creationId xmlns:a16="http://schemas.microsoft.com/office/drawing/2014/main" id="{50B56682-8748-6332-3E81-A9633583A8F7}"/>
              </a:ext>
            </a:extLst>
          </p:cNvPr>
          <p:cNvSpPr txBox="1"/>
          <p:nvPr/>
        </p:nvSpPr>
        <p:spPr>
          <a:xfrm>
            <a:off x="1556792" y="5292080"/>
            <a:ext cx="1994713" cy="369332"/>
          </a:xfrm>
          <a:prstGeom prst="rect">
            <a:avLst/>
          </a:prstGeom>
          <a:noFill/>
        </p:spPr>
        <p:txBody>
          <a:bodyPr wrap="none" rtlCol="0">
            <a:spAutoFit/>
          </a:bodyPr>
          <a:lstStyle/>
          <a:p>
            <a:r>
              <a:rPr lang="tr-TR" dirty="0"/>
              <a:t>İLMİHAL KONULARI</a:t>
            </a:r>
          </a:p>
        </p:txBody>
      </p:sp>
      <p:pic>
        <p:nvPicPr>
          <p:cNvPr id="22"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7AEAA131-51AB-300C-6211-782E20F4FF48}"/>
              </a:ext>
            </a:extLst>
          </p:cNvPr>
          <p:cNvPicPr>
            <a:picLocks noChangeAspect="1" noChangeArrowheads="1"/>
          </p:cNvPicPr>
          <p:nvPr/>
        </p:nvPicPr>
        <p:blipFill>
          <a:blip r:embed="rId3" cstate="print"/>
          <a:srcRect/>
          <a:stretch>
            <a:fillRect/>
          </a:stretch>
        </p:blipFill>
        <p:spPr bwMode="auto">
          <a:xfrm>
            <a:off x="1124744" y="5292080"/>
            <a:ext cx="360040" cy="360040"/>
          </a:xfrm>
          <a:prstGeom prst="rect">
            <a:avLst/>
          </a:prstGeom>
          <a:noFill/>
        </p:spPr>
      </p:pic>
      <p:pic>
        <p:nvPicPr>
          <p:cNvPr id="27"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65159A67-AE1C-9EA4-2502-0F21B67DC478}"/>
              </a:ext>
            </a:extLst>
          </p:cNvPr>
          <p:cNvPicPr>
            <a:picLocks noChangeAspect="1" noChangeArrowheads="1"/>
          </p:cNvPicPr>
          <p:nvPr/>
        </p:nvPicPr>
        <p:blipFill>
          <a:blip r:embed="rId3" cstate="print"/>
          <a:srcRect/>
          <a:stretch>
            <a:fillRect/>
          </a:stretch>
        </p:blipFill>
        <p:spPr bwMode="auto">
          <a:xfrm>
            <a:off x="1124744" y="6156176"/>
            <a:ext cx="360040" cy="360040"/>
          </a:xfrm>
          <a:prstGeom prst="rect">
            <a:avLst/>
          </a:prstGeom>
          <a:noFill/>
        </p:spPr>
      </p:pic>
      <p:sp>
        <p:nvSpPr>
          <p:cNvPr id="28" name="49 Metin kutusu">
            <a:extLst>
              <a:ext uri="{FF2B5EF4-FFF2-40B4-BE49-F238E27FC236}">
                <a16:creationId xmlns:a16="http://schemas.microsoft.com/office/drawing/2014/main" id="{1CF0255A-6A31-6958-AF05-03D4C1266E4F}"/>
              </a:ext>
            </a:extLst>
          </p:cNvPr>
          <p:cNvSpPr txBox="1"/>
          <p:nvPr/>
        </p:nvSpPr>
        <p:spPr>
          <a:xfrm>
            <a:off x="1556792" y="6084168"/>
            <a:ext cx="2885726" cy="369332"/>
          </a:xfrm>
          <a:prstGeom prst="rect">
            <a:avLst/>
          </a:prstGeom>
          <a:noFill/>
        </p:spPr>
        <p:txBody>
          <a:bodyPr wrap="none" rtlCol="0">
            <a:spAutoFit/>
          </a:bodyPr>
          <a:lstStyle/>
          <a:p>
            <a:r>
              <a:rPr lang="tr-TR" dirty="0"/>
              <a:t>MÜZİKLERİMİZ-İLAHİLERİMİZ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ser\Downloads\bülten\101 Colors Inspired by Air (1).jpg">
            <a:extLst>
              <a:ext uri="{FF2B5EF4-FFF2-40B4-BE49-F238E27FC236}">
                <a16:creationId xmlns:a16="http://schemas.microsoft.com/office/drawing/2014/main" id="{768F6924-625A-34EB-CDD4-3EE0DC1706A1}"/>
              </a:ext>
            </a:extLst>
          </p:cNvPr>
          <p:cNvPicPr>
            <a:picLocks noChangeAspect="1" noChangeArrowheads="1"/>
          </p:cNvPicPr>
          <p:nvPr/>
        </p:nvPicPr>
        <p:blipFill>
          <a:blip r:embed="rId2" cstate="print"/>
          <a:srcRect/>
          <a:stretch>
            <a:fillRect/>
          </a:stretch>
        </p:blipFill>
        <p:spPr bwMode="auto">
          <a:xfrm>
            <a:off x="1124744" y="0"/>
            <a:ext cx="5184576" cy="1042987"/>
          </a:xfrm>
          <a:prstGeom prst="rect">
            <a:avLst/>
          </a:prstGeom>
          <a:noFill/>
        </p:spPr>
      </p:pic>
      <p:sp>
        <p:nvSpPr>
          <p:cNvPr id="5" name="4 Metin kutusu">
            <a:extLst>
              <a:ext uri="{FF2B5EF4-FFF2-40B4-BE49-F238E27FC236}">
                <a16:creationId xmlns:a16="http://schemas.microsoft.com/office/drawing/2014/main" id="{C56E4BCD-D502-6F0E-AB24-11F3F7BDC2FA}"/>
              </a:ext>
            </a:extLst>
          </p:cNvPr>
          <p:cNvSpPr txBox="1"/>
          <p:nvPr/>
        </p:nvSpPr>
        <p:spPr>
          <a:xfrm>
            <a:off x="1700808" y="251520"/>
            <a:ext cx="4392488" cy="584775"/>
          </a:xfrm>
          <a:prstGeom prst="rect">
            <a:avLst/>
          </a:prstGeom>
          <a:noFill/>
        </p:spPr>
        <p:txBody>
          <a:bodyPr wrap="square" rtlCol="0">
            <a:spAutoFit/>
          </a:bodyPr>
          <a:lstStyle/>
          <a:p>
            <a:r>
              <a:rPr lang="tr-TR" sz="3200" dirty="0">
                <a:solidFill>
                  <a:schemeClr val="tx1">
                    <a:lumMod val="95000"/>
                    <a:lumOff val="5000"/>
                  </a:schemeClr>
                </a:solidFill>
                <a:latin typeface="Footlight MT Light" pitchFamily="18" charset="0"/>
              </a:rPr>
              <a:t>RABBİMİ TANIYORUM</a:t>
            </a:r>
          </a:p>
        </p:txBody>
      </p:sp>
      <p:sp>
        <p:nvSpPr>
          <p:cNvPr id="8" name="5 Metin kutusu">
            <a:extLst>
              <a:ext uri="{FF2B5EF4-FFF2-40B4-BE49-F238E27FC236}">
                <a16:creationId xmlns:a16="http://schemas.microsoft.com/office/drawing/2014/main" id="{D7E17B06-A862-D7A8-2D4E-32A3F848C251}"/>
              </a:ext>
            </a:extLst>
          </p:cNvPr>
          <p:cNvSpPr txBox="1"/>
          <p:nvPr/>
        </p:nvSpPr>
        <p:spPr>
          <a:xfrm>
            <a:off x="332656" y="1331640"/>
            <a:ext cx="5041765" cy="861774"/>
          </a:xfrm>
          <a:prstGeom prst="rect">
            <a:avLst/>
          </a:prstGeom>
          <a:noFill/>
        </p:spPr>
        <p:txBody>
          <a:bodyPr wrap="none" rtlCol="0">
            <a:spAutoFit/>
          </a:bodyPr>
          <a:lstStyle/>
          <a:p>
            <a:r>
              <a:rPr lang="tr-TR" dirty="0">
                <a:solidFill>
                  <a:srgbClr val="0070C0"/>
                </a:solidFill>
                <a:latin typeface="Century Gothic" pitchFamily="34" charset="0"/>
              </a:rPr>
              <a:t>ALİM SIFATI İLE RABBİMİ TANIYORUM</a:t>
            </a:r>
          </a:p>
          <a:p>
            <a:endParaRPr lang="tr-TR" dirty="0">
              <a:solidFill>
                <a:srgbClr val="0070C0"/>
              </a:solidFill>
              <a:latin typeface="Century Gothic" pitchFamily="34" charset="0"/>
            </a:endParaRPr>
          </a:p>
          <a:p>
            <a:r>
              <a:rPr lang="tr-TR" sz="1400" dirty="0">
                <a:latin typeface="Century Gothic" pitchFamily="34" charset="0"/>
              </a:rPr>
              <a:t>RABBİMİZ BİZİM BİLDİĞİMİZ VE BİLMEDİĞİMİZ HERŞEYİ BİLİR.</a:t>
            </a:r>
          </a:p>
        </p:txBody>
      </p:sp>
      <p:pic>
        <p:nvPicPr>
          <p:cNvPr id="10" name="Picture 2" descr="C:\Users\User\Downloads\bülten\KİTAP\serce-kusu-benekli-allahin-alim-ismini-ogreniyor-nur-kutlu-timas-yayinlari-kcm63207417-1-8d190b18dbbf459fa345ace200cf15a6.jpg">
            <a:extLst>
              <a:ext uri="{FF2B5EF4-FFF2-40B4-BE49-F238E27FC236}">
                <a16:creationId xmlns:a16="http://schemas.microsoft.com/office/drawing/2014/main" id="{74B782CE-EFBE-8C7A-FF4E-B4233E05DC62}"/>
              </a:ext>
            </a:extLst>
          </p:cNvPr>
          <p:cNvPicPr>
            <a:picLocks noChangeAspect="1" noChangeArrowheads="1"/>
          </p:cNvPicPr>
          <p:nvPr/>
        </p:nvPicPr>
        <p:blipFill>
          <a:blip r:embed="rId3" cstate="print"/>
          <a:srcRect/>
          <a:stretch>
            <a:fillRect/>
          </a:stretch>
        </p:blipFill>
        <p:spPr bwMode="auto">
          <a:xfrm>
            <a:off x="0" y="2267744"/>
            <a:ext cx="3142168" cy="3456384"/>
          </a:xfrm>
          <a:prstGeom prst="rect">
            <a:avLst/>
          </a:prstGeom>
          <a:noFill/>
        </p:spPr>
      </p:pic>
      <p:sp>
        <p:nvSpPr>
          <p:cNvPr id="11" name="7 Metin kutusu">
            <a:extLst>
              <a:ext uri="{FF2B5EF4-FFF2-40B4-BE49-F238E27FC236}">
                <a16:creationId xmlns:a16="http://schemas.microsoft.com/office/drawing/2014/main" id="{3572A2ED-67A6-681F-1496-5D93666F764D}"/>
              </a:ext>
            </a:extLst>
          </p:cNvPr>
          <p:cNvSpPr txBox="1"/>
          <p:nvPr/>
        </p:nvSpPr>
        <p:spPr>
          <a:xfrm>
            <a:off x="260649" y="6012160"/>
            <a:ext cx="5976664" cy="1508105"/>
          </a:xfrm>
          <a:prstGeom prst="rect">
            <a:avLst/>
          </a:prstGeom>
          <a:noFill/>
        </p:spPr>
        <p:txBody>
          <a:bodyPr wrap="square" rtlCol="0">
            <a:spAutoFit/>
          </a:bodyPr>
          <a:lstStyle/>
          <a:p>
            <a:r>
              <a:rPr lang="tr-TR" dirty="0">
                <a:solidFill>
                  <a:srgbClr val="0070C0"/>
                </a:solidFill>
                <a:latin typeface="Century Gothic" pitchFamily="34" charset="0"/>
              </a:rPr>
              <a:t>GANİ SIFATIYLA RABBİMİ TANIYORUM</a:t>
            </a:r>
          </a:p>
          <a:p>
            <a:endParaRPr lang="tr-TR" dirty="0">
              <a:solidFill>
                <a:srgbClr val="0070C0"/>
              </a:solidFill>
              <a:latin typeface="Century Gothic" pitchFamily="34" charset="0"/>
            </a:endParaRPr>
          </a:p>
          <a:p>
            <a:r>
              <a:rPr lang="tr-TR" sz="1400" dirty="0">
                <a:latin typeface="Century Gothic" pitchFamily="34" charset="0"/>
              </a:rPr>
              <a:t>RABBİMİZ ÇOK ZENGİNDİR. ANCAK ONUN ZENGİNLİĞİ PARA VE ALTINLA DEĞİL CÖMERTLİĞİYLEDİR.BİZE DE ÇOK ZENGİNLİKLER VERMİŞTİR. EN BÜYÜK  ZENGİNLİĞİMİZ AKIL,SAĞLIK, İMANA SAHİP OLMAMIZ VE  İNSAN OLMAMIZDIR. ELHAMDÜLİLLAH </a:t>
            </a:r>
            <a:r>
              <a:rPr lang="tr-TR" sz="1400" dirty="0">
                <a:latin typeface="Century Gothic" pitchFamily="34" charset="0"/>
                <a:sym typeface="Wingdings" pitchFamily="2" charset="2"/>
              </a:rPr>
              <a:t></a:t>
            </a:r>
            <a:r>
              <a:rPr lang="tr-TR" sz="1400" dirty="0">
                <a:latin typeface="Century Gothic"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ownloads\bülten\HM Digital Design.jpg">
            <a:extLst>
              <a:ext uri="{FF2B5EF4-FFF2-40B4-BE49-F238E27FC236}">
                <a16:creationId xmlns:a16="http://schemas.microsoft.com/office/drawing/2014/main" id="{EC64B916-574A-1A00-9076-F74D45030F83}"/>
              </a:ext>
            </a:extLst>
          </p:cNvPr>
          <p:cNvPicPr>
            <a:picLocks noChangeAspect="1" noChangeArrowheads="1"/>
          </p:cNvPicPr>
          <p:nvPr/>
        </p:nvPicPr>
        <p:blipFill>
          <a:blip r:embed="rId2" cstate="print"/>
          <a:srcRect/>
          <a:stretch>
            <a:fillRect/>
          </a:stretch>
        </p:blipFill>
        <p:spPr bwMode="auto">
          <a:xfrm>
            <a:off x="260648" y="6588224"/>
            <a:ext cx="1901151" cy="2376438"/>
          </a:xfrm>
          <a:prstGeom prst="rect">
            <a:avLst/>
          </a:prstGeom>
          <a:noFill/>
        </p:spPr>
      </p:pic>
      <p:pic>
        <p:nvPicPr>
          <p:cNvPr id="3" name="Picture 3" descr="C:\Users\User\Downloads\bülten\HM Digital Design.jpg">
            <a:extLst>
              <a:ext uri="{FF2B5EF4-FFF2-40B4-BE49-F238E27FC236}">
                <a16:creationId xmlns:a16="http://schemas.microsoft.com/office/drawing/2014/main" id="{995224A4-E6AA-F6BC-0083-22885FA7C7D7}"/>
              </a:ext>
            </a:extLst>
          </p:cNvPr>
          <p:cNvPicPr>
            <a:picLocks noChangeAspect="1" noChangeArrowheads="1"/>
          </p:cNvPicPr>
          <p:nvPr/>
        </p:nvPicPr>
        <p:blipFill>
          <a:blip r:embed="rId2" cstate="print"/>
          <a:srcRect/>
          <a:stretch>
            <a:fillRect/>
          </a:stretch>
        </p:blipFill>
        <p:spPr bwMode="auto">
          <a:xfrm>
            <a:off x="4956849" y="6767562"/>
            <a:ext cx="1901151" cy="2376438"/>
          </a:xfrm>
          <a:prstGeom prst="rect">
            <a:avLst/>
          </a:prstGeom>
          <a:noFill/>
        </p:spPr>
      </p:pic>
      <p:pic>
        <p:nvPicPr>
          <p:cNvPr id="7" name="Picture 3" descr="C:\Users\User\Downloads\bülten\HM Digital Design.jpg">
            <a:extLst>
              <a:ext uri="{FF2B5EF4-FFF2-40B4-BE49-F238E27FC236}">
                <a16:creationId xmlns:a16="http://schemas.microsoft.com/office/drawing/2014/main" id="{5C7D1341-C59D-3BDE-D8BD-EDB99ACF72B1}"/>
              </a:ext>
            </a:extLst>
          </p:cNvPr>
          <p:cNvPicPr>
            <a:picLocks noChangeAspect="1" noChangeArrowheads="1"/>
          </p:cNvPicPr>
          <p:nvPr/>
        </p:nvPicPr>
        <p:blipFill>
          <a:blip r:embed="rId2" cstate="print"/>
          <a:srcRect/>
          <a:stretch>
            <a:fillRect/>
          </a:stretch>
        </p:blipFill>
        <p:spPr bwMode="auto">
          <a:xfrm>
            <a:off x="2420888" y="6767562"/>
            <a:ext cx="1901151" cy="2376438"/>
          </a:xfrm>
          <a:prstGeom prst="rect">
            <a:avLst/>
          </a:prstGeom>
          <a:noFill/>
        </p:spPr>
      </p:pic>
      <p:pic>
        <p:nvPicPr>
          <p:cNvPr id="8" name="Picture 3" descr="C:\Users\User\Downloads\bülten\HM Digital Design.jpg">
            <a:extLst>
              <a:ext uri="{FF2B5EF4-FFF2-40B4-BE49-F238E27FC236}">
                <a16:creationId xmlns:a16="http://schemas.microsoft.com/office/drawing/2014/main" id="{639616FF-8DED-A27D-8F8D-1054CEB287F8}"/>
              </a:ext>
            </a:extLst>
          </p:cNvPr>
          <p:cNvPicPr>
            <a:picLocks noChangeAspect="1" noChangeArrowheads="1"/>
          </p:cNvPicPr>
          <p:nvPr/>
        </p:nvPicPr>
        <p:blipFill>
          <a:blip r:embed="rId2" cstate="print"/>
          <a:srcRect/>
          <a:stretch>
            <a:fillRect/>
          </a:stretch>
        </p:blipFill>
        <p:spPr bwMode="auto">
          <a:xfrm>
            <a:off x="4725144" y="1403648"/>
            <a:ext cx="1901151" cy="2376438"/>
          </a:xfrm>
          <a:prstGeom prst="rect">
            <a:avLst/>
          </a:prstGeom>
          <a:noFill/>
        </p:spPr>
      </p:pic>
      <p:pic>
        <p:nvPicPr>
          <p:cNvPr id="11" name="Picture 2" descr="C:\Users\User\Downloads\bülten\ce870fd6-726b-4db0-b5e2-af0ae15b4d5b.png">
            <a:extLst>
              <a:ext uri="{FF2B5EF4-FFF2-40B4-BE49-F238E27FC236}">
                <a16:creationId xmlns:a16="http://schemas.microsoft.com/office/drawing/2014/main" id="{8BA0B143-EB1C-F7D4-6248-A66941BE1872}"/>
              </a:ext>
            </a:extLst>
          </p:cNvPr>
          <p:cNvPicPr>
            <a:picLocks noChangeAspect="1" noChangeArrowheads="1"/>
          </p:cNvPicPr>
          <p:nvPr/>
        </p:nvPicPr>
        <p:blipFill>
          <a:blip r:embed="rId3" cstate="print"/>
          <a:srcRect/>
          <a:stretch>
            <a:fillRect/>
          </a:stretch>
        </p:blipFill>
        <p:spPr bwMode="auto">
          <a:xfrm>
            <a:off x="-819472" y="-2340768"/>
            <a:ext cx="7918128" cy="6803876"/>
          </a:xfrm>
          <a:prstGeom prst="rect">
            <a:avLst/>
          </a:prstGeom>
          <a:noFill/>
        </p:spPr>
      </p:pic>
      <p:sp>
        <p:nvSpPr>
          <p:cNvPr id="12" name="4 Metin kutusu">
            <a:extLst>
              <a:ext uri="{FF2B5EF4-FFF2-40B4-BE49-F238E27FC236}">
                <a16:creationId xmlns:a16="http://schemas.microsoft.com/office/drawing/2014/main" id="{7B97B8AF-8373-CABC-8A5B-8EAFDA169DDF}"/>
              </a:ext>
            </a:extLst>
          </p:cNvPr>
          <p:cNvSpPr txBox="1"/>
          <p:nvPr/>
        </p:nvSpPr>
        <p:spPr>
          <a:xfrm>
            <a:off x="476672" y="323528"/>
            <a:ext cx="6381328" cy="584775"/>
          </a:xfrm>
          <a:prstGeom prst="rect">
            <a:avLst/>
          </a:prstGeom>
          <a:noFill/>
        </p:spPr>
        <p:txBody>
          <a:bodyPr wrap="square" rtlCol="0">
            <a:spAutoFit/>
          </a:bodyPr>
          <a:lstStyle/>
          <a:p>
            <a:r>
              <a:rPr lang="tr-TR" sz="3200" dirty="0">
                <a:solidFill>
                  <a:schemeClr val="tx1">
                    <a:lumMod val="95000"/>
                    <a:lumOff val="5000"/>
                  </a:schemeClr>
                </a:solidFill>
                <a:latin typeface="Footlight MT Light" pitchFamily="18" charset="0"/>
              </a:rPr>
              <a:t>DİNİ MEKANLARIMI TANIYORUM</a:t>
            </a:r>
          </a:p>
        </p:txBody>
      </p:sp>
      <p:sp>
        <p:nvSpPr>
          <p:cNvPr id="13" name="5 Metin kutusu">
            <a:extLst>
              <a:ext uri="{FF2B5EF4-FFF2-40B4-BE49-F238E27FC236}">
                <a16:creationId xmlns:a16="http://schemas.microsoft.com/office/drawing/2014/main" id="{4B245F2B-94D8-D1AD-B08C-390C11938864}"/>
              </a:ext>
            </a:extLst>
          </p:cNvPr>
          <p:cNvSpPr txBox="1"/>
          <p:nvPr/>
        </p:nvSpPr>
        <p:spPr>
          <a:xfrm>
            <a:off x="1700808" y="971600"/>
            <a:ext cx="4896544" cy="584775"/>
          </a:xfrm>
          <a:prstGeom prst="rect">
            <a:avLst/>
          </a:prstGeom>
          <a:noFill/>
        </p:spPr>
        <p:txBody>
          <a:bodyPr wrap="square" rtlCol="0">
            <a:spAutoFit/>
          </a:bodyPr>
          <a:lstStyle/>
          <a:p>
            <a:r>
              <a:rPr lang="tr-TR" sz="3200" dirty="0">
                <a:solidFill>
                  <a:srgbClr val="00B050"/>
                </a:solidFill>
                <a:latin typeface="Footlight MT Light" pitchFamily="18" charset="0"/>
              </a:rPr>
              <a:t>MESCİDİ NEBEVİ</a:t>
            </a:r>
          </a:p>
        </p:txBody>
      </p:sp>
      <p:sp>
        <p:nvSpPr>
          <p:cNvPr id="14" name="7 Metin kutusu">
            <a:extLst>
              <a:ext uri="{FF2B5EF4-FFF2-40B4-BE49-F238E27FC236}">
                <a16:creationId xmlns:a16="http://schemas.microsoft.com/office/drawing/2014/main" id="{5118BA1F-D107-6A0E-2595-C1C93B7FF5DD}"/>
              </a:ext>
            </a:extLst>
          </p:cNvPr>
          <p:cNvSpPr txBox="1"/>
          <p:nvPr/>
        </p:nvSpPr>
        <p:spPr>
          <a:xfrm>
            <a:off x="404664" y="2123728"/>
            <a:ext cx="5976664" cy="923330"/>
          </a:xfrm>
          <a:prstGeom prst="rect">
            <a:avLst/>
          </a:prstGeom>
          <a:noFill/>
        </p:spPr>
        <p:txBody>
          <a:bodyPr wrap="square" rtlCol="0">
            <a:spAutoFit/>
          </a:bodyPr>
          <a:lstStyle/>
          <a:p>
            <a:r>
              <a:rPr lang="tr-TR" dirty="0">
                <a:solidFill>
                  <a:srgbClr val="00B050"/>
                </a:solidFill>
                <a:latin typeface="Century Gothic" pitchFamily="34" charset="0"/>
              </a:rPr>
              <a:t>MESCİD-İ NEBEVİ MEDİNE’DE , İÇERİSİNDE PEYGAMBER EFENDİMİZİN KABRİNİN BULUNDUĞU MESCİDDİR.</a:t>
            </a:r>
            <a:endParaRPr lang="tr-TR" sz="1400" dirty="0">
              <a:solidFill>
                <a:srgbClr val="00B050"/>
              </a:solidFill>
              <a:latin typeface="Century Gothic" pitchFamily="34" charset="0"/>
            </a:endParaRPr>
          </a:p>
        </p:txBody>
      </p:sp>
      <p:pic>
        <p:nvPicPr>
          <p:cNvPr id="15" name="Picture 4" descr="C:\Users\User\Downloads\WhatsApp Image 2023-03-28 at 13.35.50.jpeg">
            <a:extLst>
              <a:ext uri="{FF2B5EF4-FFF2-40B4-BE49-F238E27FC236}">
                <a16:creationId xmlns:a16="http://schemas.microsoft.com/office/drawing/2014/main" id="{6E7DF219-2BA6-0812-B1D4-26166F734917}"/>
              </a:ext>
            </a:extLst>
          </p:cNvPr>
          <p:cNvPicPr>
            <a:picLocks noChangeAspect="1" noChangeArrowheads="1"/>
          </p:cNvPicPr>
          <p:nvPr/>
        </p:nvPicPr>
        <p:blipFill>
          <a:blip r:embed="rId4" cstate="print"/>
          <a:srcRect/>
          <a:stretch>
            <a:fillRect/>
          </a:stretch>
        </p:blipFill>
        <p:spPr bwMode="auto">
          <a:xfrm>
            <a:off x="836712" y="3347864"/>
            <a:ext cx="5059555" cy="36909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User\Downloads\bülten\101 Colors Inspired by Air (1).jpg">
            <a:extLst>
              <a:ext uri="{FF2B5EF4-FFF2-40B4-BE49-F238E27FC236}">
                <a16:creationId xmlns:a16="http://schemas.microsoft.com/office/drawing/2014/main" id="{83329CD8-1266-AA2A-F704-0AF295630342}"/>
              </a:ext>
            </a:extLst>
          </p:cNvPr>
          <p:cNvPicPr>
            <a:picLocks noChangeAspect="1" noChangeArrowheads="1"/>
          </p:cNvPicPr>
          <p:nvPr/>
        </p:nvPicPr>
        <p:blipFill>
          <a:blip r:embed="rId2" cstate="print"/>
          <a:srcRect/>
          <a:stretch>
            <a:fillRect/>
          </a:stretch>
        </p:blipFill>
        <p:spPr bwMode="auto">
          <a:xfrm>
            <a:off x="0" y="179512"/>
            <a:ext cx="6669360" cy="1042987"/>
          </a:xfrm>
          <a:prstGeom prst="rect">
            <a:avLst/>
          </a:prstGeom>
          <a:noFill/>
        </p:spPr>
      </p:pic>
      <p:sp>
        <p:nvSpPr>
          <p:cNvPr id="3" name="4 Metin kutusu">
            <a:extLst>
              <a:ext uri="{FF2B5EF4-FFF2-40B4-BE49-F238E27FC236}">
                <a16:creationId xmlns:a16="http://schemas.microsoft.com/office/drawing/2014/main" id="{F6E85E2A-617E-61F9-9B31-90F02D49CA04}"/>
              </a:ext>
            </a:extLst>
          </p:cNvPr>
          <p:cNvSpPr txBox="1"/>
          <p:nvPr/>
        </p:nvSpPr>
        <p:spPr>
          <a:xfrm>
            <a:off x="0" y="251520"/>
            <a:ext cx="6858000" cy="461665"/>
          </a:xfrm>
          <a:prstGeom prst="rect">
            <a:avLst/>
          </a:prstGeom>
          <a:noFill/>
        </p:spPr>
        <p:txBody>
          <a:bodyPr wrap="square" rtlCol="0">
            <a:spAutoFit/>
          </a:bodyPr>
          <a:lstStyle/>
          <a:p>
            <a:r>
              <a:rPr lang="tr-TR" sz="2400" dirty="0">
                <a:solidFill>
                  <a:schemeClr val="tx1">
                    <a:lumMod val="95000"/>
                    <a:lumOff val="5000"/>
                  </a:schemeClr>
                </a:solidFill>
                <a:latin typeface="Footlight MT Light" pitchFamily="18" charset="0"/>
              </a:rPr>
              <a:t>  </a:t>
            </a:r>
            <a:r>
              <a:rPr lang="tr-TR" sz="2400" dirty="0">
                <a:solidFill>
                  <a:srgbClr val="7030A0"/>
                </a:solidFill>
                <a:latin typeface="Footlight MT Light" pitchFamily="18" charset="0"/>
              </a:rPr>
              <a:t>KUR’AN’DA GEÇEN PEYGAMBERLERİ TANIYORUM</a:t>
            </a:r>
          </a:p>
        </p:txBody>
      </p:sp>
      <p:pic>
        <p:nvPicPr>
          <p:cNvPr id="6"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839052B3-B94E-362A-157F-05834EFF3290}"/>
              </a:ext>
            </a:extLst>
          </p:cNvPr>
          <p:cNvPicPr>
            <a:picLocks noChangeAspect="1" noChangeArrowheads="1"/>
          </p:cNvPicPr>
          <p:nvPr/>
        </p:nvPicPr>
        <p:blipFill>
          <a:blip r:embed="rId3" cstate="print"/>
          <a:srcRect/>
          <a:stretch>
            <a:fillRect/>
          </a:stretch>
        </p:blipFill>
        <p:spPr bwMode="auto">
          <a:xfrm>
            <a:off x="260648" y="1259632"/>
            <a:ext cx="576064" cy="576064"/>
          </a:xfrm>
          <a:prstGeom prst="rect">
            <a:avLst/>
          </a:prstGeom>
          <a:noFill/>
        </p:spPr>
      </p:pic>
      <p:sp>
        <p:nvSpPr>
          <p:cNvPr id="7" name="6 Metin kutusu">
            <a:extLst>
              <a:ext uri="{FF2B5EF4-FFF2-40B4-BE49-F238E27FC236}">
                <a16:creationId xmlns:a16="http://schemas.microsoft.com/office/drawing/2014/main" id="{63E53D1D-78C9-EE5E-6C67-BC8DE1F848A2}"/>
              </a:ext>
            </a:extLst>
          </p:cNvPr>
          <p:cNvSpPr txBox="1"/>
          <p:nvPr/>
        </p:nvSpPr>
        <p:spPr>
          <a:xfrm>
            <a:off x="980728" y="1187624"/>
            <a:ext cx="5877272" cy="461665"/>
          </a:xfrm>
          <a:prstGeom prst="rect">
            <a:avLst/>
          </a:prstGeom>
          <a:noFill/>
        </p:spPr>
        <p:txBody>
          <a:bodyPr wrap="square" rtlCol="0">
            <a:spAutoFit/>
          </a:bodyPr>
          <a:lstStyle/>
          <a:p>
            <a:r>
              <a:rPr lang="tr-TR" sz="2400" dirty="0">
                <a:latin typeface="Berlin Sans FB" pitchFamily="34" charset="0"/>
              </a:rPr>
              <a:t>HZ.NUH </a:t>
            </a:r>
          </a:p>
        </p:txBody>
      </p:sp>
      <p:pic>
        <p:nvPicPr>
          <p:cNvPr id="8" name="Picture 2" descr="C:\Users\User\Downloads\WhatsApp Image 2023-03-28 at 13.46.00.jpeg">
            <a:extLst>
              <a:ext uri="{FF2B5EF4-FFF2-40B4-BE49-F238E27FC236}">
                <a16:creationId xmlns:a16="http://schemas.microsoft.com/office/drawing/2014/main" id="{0522D6AD-B6E4-3451-3923-FE42B4E57EFE}"/>
              </a:ext>
            </a:extLst>
          </p:cNvPr>
          <p:cNvPicPr>
            <a:picLocks noChangeAspect="1" noChangeArrowheads="1"/>
          </p:cNvPicPr>
          <p:nvPr/>
        </p:nvPicPr>
        <p:blipFill>
          <a:blip r:embed="rId4" cstate="print"/>
          <a:srcRect/>
          <a:stretch>
            <a:fillRect/>
          </a:stretch>
        </p:blipFill>
        <p:spPr bwMode="auto">
          <a:xfrm>
            <a:off x="1124744" y="1763688"/>
            <a:ext cx="2880320" cy="3045492"/>
          </a:xfrm>
          <a:prstGeom prst="rect">
            <a:avLst/>
          </a:prstGeom>
          <a:noFill/>
        </p:spPr>
      </p:pic>
      <p:pic>
        <p:nvPicPr>
          <p:cNvPr id="15" name="Picture 9" descr="C:\Users\User\Downloads\新カテゴリー「フレーム」その1 ❤ liked on Polyvore featuring backgrounds, fillers, circles, art, effects, round, doodle, quotes, circular and phrase.jpg">
            <a:extLst>
              <a:ext uri="{FF2B5EF4-FFF2-40B4-BE49-F238E27FC236}">
                <a16:creationId xmlns:a16="http://schemas.microsoft.com/office/drawing/2014/main" id="{8DFB0CD3-5972-3AFC-53E9-D16C74CD0973}"/>
              </a:ext>
            </a:extLst>
          </p:cNvPr>
          <p:cNvPicPr>
            <a:picLocks noChangeAspect="1" noChangeArrowheads="1"/>
          </p:cNvPicPr>
          <p:nvPr/>
        </p:nvPicPr>
        <p:blipFill>
          <a:blip r:embed="rId3" cstate="print"/>
          <a:srcRect/>
          <a:stretch>
            <a:fillRect/>
          </a:stretch>
        </p:blipFill>
        <p:spPr bwMode="auto">
          <a:xfrm>
            <a:off x="332656" y="5148064"/>
            <a:ext cx="576064" cy="576064"/>
          </a:xfrm>
          <a:prstGeom prst="rect">
            <a:avLst/>
          </a:prstGeom>
          <a:noFill/>
        </p:spPr>
      </p:pic>
      <p:sp>
        <p:nvSpPr>
          <p:cNvPr id="16" name="9 Metin kutusu">
            <a:extLst>
              <a:ext uri="{FF2B5EF4-FFF2-40B4-BE49-F238E27FC236}">
                <a16:creationId xmlns:a16="http://schemas.microsoft.com/office/drawing/2014/main" id="{1BB9B577-9672-F2FB-2C21-FC76E3D60E6B}"/>
              </a:ext>
            </a:extLst>
          </p:cNvPr>
          <p:cNvSpPr txBox="1"/>
          <p:nvPr/>
        </p:nvSpPr>
        <p:spPr>
          <a:xfrm>
            <a:off x="980728" y="5148064"/>
            <a:ext cx="5877272" cy="461665"/>
          </a:xfrm>
          <a:prstGeom prst="rect">
            <a:avLst/>
          </a:prstGeom>
          <a:noFill/>
        </p:spPr>
        <p:txBody>
          <a:bodyPr wrap="square" rtlCol="0">
            <a:spAutoFit/>
          </a:bodyPr>
          <a:lstStyle/>
          <a:p>
            <a:r>
              <a:rPr lang="tr-TR" sz="2400" dirty="0">
                <a:latin typeface="Berlin Sans FB" pitchFamily="34" charset="0"/>
              </a:rPr>
              <a:t>HZ.EYYÜB (SABIRLI PEYGAMBER)</a:t>
            </a:r>
          </a:p>
        </p:txBody>
      </p:sp>
      <p:pic>
        <p:nvPicPr>
          <p:cNvPr id="17" name="Picture 3" descr="C:\Users\User\Downloads\WhatsApp Image 2023-03-28 at 13.49.38.jpeg">
            <a:extLst>
              <a:ext uri="{FF2B5EF4-FFF2-40B4-BE49-F238E27FC236}">
                <a16:creationId xmlns:a16="http://schemas.microsoft.com/office/drawing/2014/main" id="{D14C0FB6-3B76-2E64-829D-B3B4BE43A4A9}"/>
              </a:ext>
            </a:extLst>
          </p:cNvPr>
          <p:cNvPicPr>
            <a:picLocks noChangeAspect="1" noChangeArrowheads="1"/>
          </p:cNvPicPr>
          <p:nvPr/>
        </p:nvPicPr>
        <p:blipFill>
          <a:blip r:embed="rId5" cstate="print"/>
          <a:srcRect/>
          <a:stretch>
            <a:fillRect/>
          </a:stretch>
        </p:blipFill>
        <p:spPr bwMode="auto">
          <a:xfrm>
            <a:off x="980728" y="5652120"/>
            <a:ext cx="2880320" cy="33147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ownloads\bülten\Verde Planta Pequena Lâmina  Muro De Escalada  Pinturas Decorativas PNG , Parede De Escalada, Pinturas Decorativas, Green Plant Imagem PNG e PSD Para Download Gratuito.jpg">
            <a:extLst>
              <a:ext uri="{FF2B5EF4-FFF2-40B4-BE49-F238E27FC236}">
                <a16:creationId xmlns:a16="http://schemas.microsoft.com/office/drawing/2014/main" id="{C112D0C8-50ED-2E70-D985-784944986F6B}"/>
              </a:ext>
            </a:extLst>
          </p:cNvPr>
          <p:cNvPicPr>
            <a:picLocks noChangeAspect="1" noChangeArrowheads="1"/>
          </p:cNvPicPr>
          <p:nvPr/>
        </p:nvPicPr>
        <p:blipFill>
          <a:blip r:embed="rId2" cstate="print"/>
          <a:srcRect/>
          <a:stretch>
            <a:fillRect/>
          </a:stretch>
        </p:blipFill>
        <p:spPr bwMode="auto">
          <a:xfrm>
            <a:off x="0" y="0"/>
            <a:ext cx="6858000" cy="6096000"/>
          </a:xfrm>
          <a:prstGeom prst="rect">
            <a:avLst/>
          </a:prstGeom>
          <a:noFill/>
        </p:spPr>
      </p:pic>
      <p:sp>
        <p:nvSpPr>
          <p:cNvPr id="3" name="2 Metin kutusu">
            <a:extLst>
              <a:ext uri="{FF2B5EF4-FFF2-40B4-BE49-F238E27FC236}">
                <a16:creationId xmlns:a16="http://schemas.microsoft.com/office/drawing/2014/main" id="{F2510A97-072D-CA04-6F4A-9BF4E01560AF}"/>
              </a:ext>
            </a:extLst>
          </p:cNvPr>
          <p:cNvSpPr txBox="1"/>
          <p:nvPr/>
        </p:nvSpPr>
        <p:spPr>
          <a:xfrm>
            <a:off x="0" y="2915816"/>
            <a:ext cx="6858000" cy="4801314"/>
          </a:xfrm>
          <a:prstGeom prst="rect">
            <a:avLst/>
          </a:prstGeom>
          <a:noFill/>
        </p:spPr>
        <p:txBody>
          <a:bodyPr wrap="square" rtlCol="0">
            <a:spAutoFit/>
          </a:bodyPr>
          <a:lstStyle/>
          <a:p>
            <a:r>
              <a:rPr lang="tr-TR" sz="2400" b="1" dirty="0">
                <a:solidFill>
                  <a:schemeClr val="tx1">
                    <a:lumMod val="95000"/>
                    <a:lumOff val="5000"/>
                  </a:schemeClr>
                </a:solidFill>
                <a:latin typeface="Footlight MT Light" pitchFamily="18" charset="0"/>
              </a:rPr>
              <a:t>İLMİHAL: ORUÇ</a:t>
            </a:r>
          </a:p>
          <a:p>
            <a:r>
              <a:rPr lang="tr-TR" dirty="0">
                <a:solidFill>
                  <a:schemeClr val="tx1">
                    <a:lumMod val="95000"/>
                    <a:lumOff val="5000"/>
                  </a:schemeClr>
                </a:solidFill>
                <a:latin typeface="Footlight MT Light" pitchFamily="18" charset="0"/>
              </a:rPr>
              <a:t>ORUÇ HEM BEDENİMİZE HEMDE ZİHNİMİZE ÇOK FAYDALI BİR İBADETTİR. DURMADAN ÇALIŞNA İÇ ORGANLARIMIZINDA DİNLENMEYE İHTİYAÇLARI VARDIR. BU YÜZDEN RABBİMİZ BİZLERE 1 AY FIRSAT VERMİŞ VE KALAN DİĞER AYLARDA DAHA SAĞLIKLI VE DİNÇ OLABİLMEMİZ İÇİN BU AYI İYİ DEĞERLENDİRİP VÜCUDUMUZA  TATİL VERMEMİZİN FAYDALI OLACAĞINI BUYURMUŞTUR. BU YÜZDEN BZİLERDE ORUÇ TUTARAK BU FIRSATI DEĞERLENDİRİRİZ.</a:t>
            </a:r>
          </a:p>
          <a:p>
            <a:endParaRPr lang="tr-TR" sz="2400" dirty="0">
              <a:solidFill>
                <a:schemeClr val="tx1">
                  <a:lumMod val="95000"/>
                  <a:lumOff val="5000"/>
                </a:schemeClr>
              </a:solidFill>
              <a:latin typeface="Footlight MT Light" pitchFamily="18" charset="0"/>
            </a:endParaRPr>
          </a:p>
          <a:p>
            <a:r>
              <a:rPr lang="tr-TR" sz="2400" b="1" dirty="0">
                <a:solidFill>
                  <a:schemeClr val="tx1">
                    <a:lumMod val="95000"/>
                    <a:lumOff val="5000"/>
                  </a:schemeClr>
                </a:solidFill>
                <a:latin typeface="Footlight MT Light" pitchFamily="18" charset="0"/>
              </a:rPr>
              <a:t>KELİME-İ ŞEHADET:</a:t>
            </a:r>
          </a:p>
          <a:p>
            <a:r>
              <a:rPr lang="tr-TR" dirty="0">
                <a:solidFill>
                  <a:schemeClr val="tx1">
                    <a:lumMod val="95000"/>
                    <a:lumOff val="5000"/>
                  </a:schemeClr>
                </a:solidFill>
                <a:latin typeface="Footlight MT Light" pitchFamily="18" charset="0"/>
              </a:rPr>
              <a:t>EŞHEDÜ ELLA İLAHE İLLLALLAH VE EŞHEDÜ ENNE MUHAMMEDEN ABDÜHÜ VE RASULÜH</a:t>
            </a:r>
          </a:p>
          <a:p>
            <a:r>
              <a:rPr lang="tr-TR" dirty="0">
                <a:solidFill>
                  <a:schemeClr val="tx1">
                    <a:lumMod val="95000"/>
                    <a:lumOff val="5000"/>
                  </a:schemeClr>
                </a:solidFill>
                <a:latin typeface="Footlight MT Light" pitchFamily="18" charset="0"/>
              </a:rPr>
              <a:t>BEN ŞEHADET EDERİM Kİ ALLAH’TAN BAŞKA İLAH YOKTUR. VE YİNE ŞEHADET EDERİM Kİ HZ. MUHAMMED ALLAH’IN KULU VE RASULÜDÜR(PEYGAMBERİDİR)</a:t>
            </a:r>
            <a:endParaRPr lang="tr-TR" dirty="0">
              <a:solidFill>
                <a:srgbClr val="7030A0"/>
              </a:solidFill>
              <a:latin typeface="Footlight MT Light"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a:extLst>
              <a:ext uri="{FF2B5EF4-FFF2-40B4-BE49-F238E27FC236}">
                <a16:creationId xmlns:a16="http://schemas.microsoft.com/office/drawing/2014/main" id="{20611E57-7FB5-C484-2209-5E920094CA1B}"/>
              </a:ext>
            </a:extLst>
          </p:cNvPr>
          <p:cNvSpPr txBox="1"/>
          <p:nvPr/>
        </p:nvSpPr>
        <p:spPr>
          <a:xfrm>
            <a:off x="0" y="251520"/>
            <a:ext cx="6858000" cy="1569660"/>
          </a:xfrm>
          <a:prstGeom prst="rect">
            <a:avLst/>
          </a:prstGeom>
          <a:noFill/>
        </p:spPr>
        <p:txBody>
          <a:bodyPr wrap="square" rtlCol="0">
            <a:spAutoFit/>
          </a:bodyPr>
          <a:lstStyle/>
          <a:p>
            <a:r>
              <a:rPr lang="tr-TR" sz="2400" b="1" dirty="0">
                <a:solidFill>
                  <a:schemeClr val="tx1">
                    <a:lumMod val="95000"/>
                    <a:lumOff val="5000"/>
                  </a:schemeClr>
                </a:solidFill>
                <a:latin typeface="Footlight MT Light" pitchFamily="18" charset="0"/>
              </a:rPr>
              <a:t>İLMİHAL:  GUSÜL </a:t>
            </a:r>
          </a:p>
          <a:p>
            <a:r>
              <a:rPr lang="tr-TR" dirty="0">
                <a:solidFill>
                  <a:schemeClr val="tx1">
                    <a:lumMod val="95000"/>
                    <a:lumOff val="5000"/>
                  </a:schemeClr>
                </a:solidFill>
                <a:latin typeface="Footlight MT Light" pitchFamily="18" charset="0"/>
              </a:rPr>
              <a:t>BANYOYA GİRDİĞİMİZDE TÜM VÜCUDUMUZU YIKADIKTAN SONRA YAPMAMIZ GREKN İKİ İŞLEM DAHA VAR. BİRİ AĞZIMIZA SU VERİP BOŞALTMAK İKİNCİSİ DE BURNUMUZA SU VERİP BOŞALTMAK. BU SAYEDE BANYO YAPARAK ABDEST ALMIŞ OLURUZ.</a:t>
            </a:r>
          </a:p>
        </p:txBody>
      </p:sp>
      <p:pic>
        <p:nvPicPr>
          <p:cNvPr id="3" name="Picture 2" descr="C:\Users\User\Downloads\WhatsApp Image 2023-03-28 at 13.39.37.jpeg">
            <a:extLst>
              <a:ext uri="{FF2B5EF4-FFF2-40B4-BE49-F238E27FC236}">
                <a16:creationId xmlns:a16="http://schemas.microsoft.com/office/drawing/2014/main" id="{CC560449-BF28-3176-E1FB-562B6CE2E997}"/>
              </a:ext>
            </a:extLst>
          </p:cNvPr>
          <p:cNvPicPr>
            <a:picLocks noChangeAspect="1" noChangeArrowheads="1"/>
          </p:cNvPicPr>
          <p:nvPr/>
        </p:nvPicPr>
        <p:blipFill>
          <a:blip r:embed="rId2" cstate="print"/>
          <a:srcRect/>
          <a:stretch>
            <a:fillRect/>
          </a:stretch>
        </p:blipFill>
        <p:spPr bwMode="auto">
          <a:xfrm>
            <a:off x="404664" y="4319464"/>
            <a:ext cx="3870885" cy="4824536"/>
          </a:xfrm>
          <a:prstGeom prst="rect">
            <a:avLst/>
          </a:prstGeom>
          <a:noFill/>
        </p:spPr>
      </p:pic>
      <p:sp>
        <p:nvSpPr>
          <p:cNvPr id="5" name="3 Metin kutusu">
            <a:extLst>
              <a:ext uri="{FF2B5EF4-FFF2-40B4-BE49-F238E27FC236}">
                <a16:creationId xmlns:a16="http://schemas.microsoft.com/office/drawing/2014/main" id="{13C8C0C8-E43B-4E77-E845-F200CE169EEC}"/>
              </a:ext>
            </a:extLst>
          </p:cNvPr>
          <p:cNvSpPr txBox="1"/>
          <p:nvPr/>
        </p:nvSpPr>
        <p:spPr>
          <a:xfrm>
            <a:off x="0" y="1907704"/>
            <a:ext cx="8424936" cy="2308324"/>
          </a:xfrm>
          <a:prstGeom prst="rect">
            <a:avLst/>
          </a:prstGeom>
          <a:noFill/>
        </p:spPr>
        <p:txBody>
          <a:bodyPr wrap="square" rtlCol="0">
            <a:spAutoFit/>
          </a:bodyPr>
          <a:lstStyle/>
          <a:p>
            <a:r>
              <a:rPr lang="tr-TR" sz="1600" dirty="0">
                <a:solidFill>
                  <a:schemeClr val="accent6">
                    <a:lumMod val="50000"/>
                  </a:schemeClr>
                </a:solidFill>
                <a:latin typeface="Century Gothic" pitchFamily="34" charset="0"/>
              </a:rPr>
              <a:t>Guslün farzı Üç müdür?</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Elbette bir canım, elbette bir canım.</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Gusül Almak Güç müdür?</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Kolaydır bir canım, kolaydır a canım.</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Ağza Üç Kere Dolu Dolu su vermek,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Burna Üç Kere Dolu Dolu çekmek,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Sonra da bütün vücudu yıkamak,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İşte budur Temiz ve Huzurlu olmak,</a:t>
            </a:r>
          </a:p>
        </p:txBody>
      </p:sp>
      <p:pic>
        <p:nvPicPr>
          <p:cNvPr id="7" name="Picture 3" descr="C:\Users\User\Downloads\bülten\Proyectos.jpg">
            <a:extLst>
              <a:ext uri="{FF2B5EF4-FFF2-40B4-BE49-F238E27FC236}">
                <a16:creationId xmlns:a16="http://schemas.microsoft.com/office/drawing/2014/main" id="{BFA11906-44ED-77E7-4092-3ED9791EBE7A}"/>
              </a:ext>
            </a:extLst>
          </p:cNvPr>
          <p:cNvPicPr>
            <a:picLocks noChangeAspect="1" noChangeArrowheads="1"/>
          </p:cNvPicPr>
          <p:nvPr/>
        </p:nvPicPr>
        <p:blipFill>
          <a:blip r:embed="rId3" cstate="print"/>
          <a:srcRect/>
          <a:stretch>
            <a:fillRect/>
          </a:stretch>
        </p:blipFill>
        <p:spPr bwMode="auto">
          <a:xfrm>
            <a:off x="3861048" y="1835696"/>
            <a:ext cx="2787959" cy="253146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User\Downloads\WhatsApp Image 2023-03-28 at 13.39.38.jpeg">
            <a:extLst>
              <a:ext uri="{FF2B5EF4-FFF2-40B4-BE49-F238E27FC236}">
                <a16:creationId xmlns:a16="http://schemas.microsoft.com/office/drawing/2014/main" id="{1C3CEF07-2C5E-D13A-66BA-BDDF73776E41}"/>
              </a:ext>
            </a:extLst>
          </p:cNvPr>
          <p:cNvPicPr>
            <a:picLocks noChangeAspect="1" noChangeArrowheads="1"/>
          </p:cNvPicPr>
          <p:nvPr/>
        </p:nvPicPr>
        <p:blipFill>
          <a:blip r:embed="rId2" cstate="print"/>
          <a:srcRect/>
          <a:stretch>
            <a:fillRect/>
          </a:stretch>
        </p:blipFill>
        <p:spPr bwMode="auto">
          <a:xfrm>
            <a:off x="692696" y="6084168"/>
            <a:ext cx="5184576" cy="3059832"/>
          </a:xfrm>
          <a:prstGeom prst="rect">
            <a:avLst/>
          </a:prstGeom>
          <a:noFill/>
        </p:spPr>
      </p:pic>
      <p:pic>
        <p:nvPicPr>
          <p:cNvPr id="3" name="Picture 5" descr="C:\Users\User\Downloads\WhatsApp Image 2023-03-28 at 13.39.37 (1).jpeg">
            <a:extLst>
              <a:ext uri="{FF2B5EF4-FFF2-40B4-BE49-F238E27FC236}">
                <a16:creationId xmlns:a16="http://schemas.microsoft.com/office/drawing/2014/main" id="{2A126ECE-3FE9-103D-C1FA-41FB6B1F2B91}"/>
              </a:ext>
            </a:extLst>
          </p:cNvPr>
          <p:cNvPicPr>
            <a:picLocks noChangeAspect="1" noChangeArrowheads="1"/>
          </p:cNvPicPr>
          <p:nvPr/>
        </p:nvPicPr>
        <p:blipFill>
          <a:blip r:embed="rId3" cstate="print"/>
          <a:srcRect/>
          <a:stretch>
            <a:fillRect/>
          </a:stretch>
        </p:blipFill>
        <p:spPr bwMode="auto">
          <a:xfrm>
            <a:off x="0" y="0"/>
            <a:ext cx="3844925" cy="3076575"/>
          </a:xfrm>
          <a:prstGeom prst="rect">
            <a:avLst/>
          </a:prstGeom>
          <a:noFill/>
        </p:spPr>
      </p:pic>
      <p:sp>
        <p:nvSpPr>
          <p:cNvPr id="4" name="1 Metin kutusu">
            <a:extLst>
              <a:ext uri="{FF2B5EF4-FFF2-40B4-BE49-F238E27FC236}">
                <a16:creationId xmlns:a16="http://schemas.microsoft.com/office/drawing/2014/main" id="{DAB4BB1A-03FD-19C7-EAA7-D64C23256138}"/>
              </a:ext>
            </a:extLst>
          </p:cNvPr>
          <p:cNvSpPr txBox="1"/>
          <p:nvPr/>
        </p:nvSpPr>
        <p:spPr>
          <a:xfrm>
            <a:off x="980728" y="0"/>
            <a:ext cx="5245347" cy="646331"/>
          </a:xfrm>
          <a:prstGeom prst="rect">
            <a:avLst/>
          </a:prstGeom>
          <a:noFill/>
        </p:spPr>
        <p:txBody>
          <a:bodyPr wrap="none" rtlCol="0">
            <a:spAutoFit/>
          </a:bodyPr>
          <a:lstStyle/>
          <a:p>
            <a:r>
              <a:rPr lang="tr-TR" sz="3600" b="1" dirty="0">
                <a:solidFill>
                  <a:schemeClr val="accent5">
                    <a:lumMod val="75000"/>
                  </a:schemeClr>
                </a:solidFill>
                <a:latin typeface="Century Gothic" pitchFamily="34" charset="0"/>
              </a:rPr>
              <a:t>RAMAZAN GÜNLÜKLERİ</a:t>
            </a:r>
          </a:p>
        </p:txBody>
      </p:sp>
      <p:sp>
        <p:nvSpPr>
          <p:cNvPr id="5" name="3 Metin kutusu">
            <a:extLst>
              <a:ext uri="{FF2B5EF4-FFF2-40B4-BE49-F238E27FC236}">
                <a16:creationId xmlns:a16="http://schemas.microsoft.com/office/drawing/2014/main" id="{7BB3C798-586E-E0EF-F6C4-CA4BDC681B0B}"/>
              </a:ext>
            </a:extLst>
          </p:cNvPr>
          <p:cNvSpPr txBox="1"/>
          <p:nvPr/>
        </p:nvSpPr>
        <p:spPr>
          <a:xfrm>
            <a:off x="3878288" y="827584"/>
            <a:ext cx="2979712" cy="2308324"/>
          </a:xfrm>
          <a:prstGeom prst="rect">
            <a:avLst/>
          </a:prstGeom>
          <a:noFill/>
        </p:spPr>
        <p:txBody>
          <a:bodyPr wrap="square" rtlCol="0">
            <a:spAutoFit/>
          </a:bodyPr>
          <a:lstStyle/>
          <a:p>
            <a:r>
              <a:rPr lang="tr-TR" b="1" dirty="0">
                <a:latin typeface="Century Gothic" pitchFamily="34" charset="0"/>
              </a:rPr>
              <a:t>RAMAZAN GELDİ HOŞGELDİ</a:t>
            </a:r>
          </a:p>
          <a:p>
            <a:r>
              <a:rPr lang="tr-TR" b="1" dirty="0">
                <a:latin typeface="Century Gothic" pitchFamily="34" charset="0"/>
              </a:rPr>
              <a:t>BEREKETİYLE GELDİ…</a:t>
            </a:r>
          </a:p>
          <a:p>
            <a:r>
              <a:rPr lang="tr-TR" b="1" dirty="0">
                <a:latin typeface="Century Gothic" pitchFamily="34" charset="0"/>
              </a:rPr>
              <a:t>RAMAZANDA NELER YAPILIR. İFTAR,SAHUR,MAHYA, TERAVİH, HİLAL NEDİR?  RESİMLERLE ÖĞRENDİK</a:t>
            </a:r>
            <a:r>
              <a:rPr lang="tr-TR" b="1" dirty="0">
                <a:latin typeface="Century Gothic" pitchFamily="34" charset="0"/>
                <a:sym typeface="Wingdings" pitchFamily="2" charset="2"/>
              </a:rPr>
              <a:t></a:t>
            </a:r>
            <a:endParaRPr lang="tr-TR" b="1" dirty="0">
              <a:latin typeface="Century Gothic" pitchFamily="34" charset="0"/>
            </a:endParaRPr>
          </a:p>
        </p:txBody>
      </p:sp>
      <p:pic>
        <p:nvPicPr>
          <p:cNvPr id="6" name="Picture 6" descr="C:\Users\User\Downloads\WhatsApp Image 2023-03-28 at 13.39.37 (2).jpeg">
            <a:extLst>
              <a:ext uri="{FF2B5EF4-FFF2-40B4-BE49-F238E27FC236}">
                <a16:creationId xmlns:a16="http://schemas.microsoft.com/office/drawing/2014/main" id="{021A1ADF-12CF-E1F8-E3DA-9DB00503DBA4}"/>
              </a:ext>
            </a:extLst>
          </p:cNvPr>
          <p:cNvPicPr>
            <a:picLocks noChangeAspect="1" noChangeArrowheads="1"/>
          </p:cNvPicPr>
          <p:nvPr/>
        </p:nvPicPr>
        <p:blipFill>
          <a:blip r:embed="rId4" cstate="print"/>
          <a:srcRect/>
          <a:stretch>
            <a:fillRect/>
          </a:stretch>
        </p:blipFill>
        <p:spPr bwMode="auto">
          <a:xfrm>
            <a:off x="0" y="3131840"/>
            <a:ext cx="3240360" cy="3240360"/>
          </a:xfrm>
          <a:prstGeom prst="rect">
            <a:avLst/>
          </a:prstGeom>
          <a:noFill/>
        </p:spPr>
      </p:pic>
      <p:pic>
        <p:nvPicPr>
          <p:cNvPr id="13" name="Picture 7" descr="C:\Users\User\Downloads\WhatsApp Image 2023-03-28 at 13.39.38 (1).jpeg">
            <a:extLst>
              <a:ext uri="{FF2B5EF4-FFF2-40B4-BE49-F238E27FC236}">
                <a16:creationId xmlns:a16="http://schemas.microsoft.com/office/drawing/2014/main" id="{4AFEA16A-F077-73ED-2C15-A4085B1F13C1}"/>
              </a:ext>
            </a:extLst>
          </p:cNvPr>
          <p:cNvPicPr>
            <a:picLocks noChangeAspect="1" noChangeArrowheads="1"/>
          </p:cNvPicPr>
          <p:nvPr/>
        </p:nvPicPr>
        <p:blipFill>
          <a:blip r:embed="rId5" cstate="print"/>
          <a:srcRect/>
          <a:stretch>
            <a:fillRect/>
          </a:stretch>
        </p:blipFill>
        <p:spPr bwMode="auto">
          <a:xfrm>
            <a:off x="3499110" y="3131840"/>
            <a:ext cx="3358890" cy="316835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User\Downloads\bülten\indir (18).jpg">
            <a:extLst>
              <a:ext uri="{FF2B5EF4-FFF2-40B4-BE49-F238E27FC236}">
                <a16:creationId xmlns:a16="http://schemas.microsoft.com/office/drawing/2014/main" id="{CB6736D7-F48F-E7DE-A9C7-8E25FDAA3173}"/>
              </a:ext>
            </a:extLst>
          </p:cNvPr>
          <p:cNvPicPr>
            <a:picLocks noChangeAspect="1" noChangeArrowheads="1"/>
          </p:cNvPicPr>
          <p:nvPr/>
        </p:nvPicPr>
        <p:blipFill>
          <a:blip r:embed="rId2" cstate="print"/>
          <a:srcRect/>
          <a:stretch>
            <a:fillRect/>
          </a:stretch>
        </p:blipFill>
        <p:spPr bwMode="auto">
          <a:xfrm>
            <a:off x="5373216" y="0"/>
            <a:ext cx="1004441" cy="1177621"/>
          </a:xfrm>
          <a:prstGeom prst="rect">
            <a:avLst/>
          </a:prstGeom>
          <a:noFill/>
        </p:spPr>
      </p:pic>
      <p:pic>
        <p:nvPicPr>
          <p:cNvPr id="4" name="Picture 9" descr="C:\Users\User\Downloads\bülten\indir (18).jpg">
            <a:extLst>
              <a:ext uri="{FF2B5EF4-FFF2-40B4-BE49-F238E27FC236}">
                <a16:creationId xmlns:a16="http://schemas.microsoft.com/office/drawing/2014/main" id="{08C0839C-841A-7628-A686-988F7B334CD9}"/>
              </a:ext>
            </a:extLst>
          </p:cNvPr>
          <p:cNvPicPr>
            <a:picLocks noChangeAspect="1" noChangeArrowheads="1"/>
          </p:cNvPicPr>
          <p:nvPr/>
        </p:nvPicPr>
        <p:blipFill>
          <a:blip r:embed="rId2" cstate="print"/>
          <a:srcRect/>
          <a:stretch>
            <a:fillRect/>
          </a:stretch>
        </p:blipFill>
        <p:spPr bwMode="auto">
          <a:xfrm>
            <a:off x="0" y="323528"/>
            <a:ext cx="1004441" cy="1177621"/>
          </a:xfrm>
          <a:prstGeom prst="rect">
            <a:avLst/>
          </a:prstGeom>
          <a:noFill/>
        </p:spPr>
      </p:pic>
      <p:pic>
        <p:nvPicPr>
          <p:cNvPr id="5" name="Picture 9" descr="C:\Users\User\Downloads\bülten\indir (18).jpg">
            <a:extLst>
              <a:ext uri="{FF2B5EF4-FFF2-40B4-BE49-F238E27FC236}">
                <a16:creationId xmlns:a16="http://schemas.microsoft.com/office/drawing/2014/main" id="{BAD1649F-745F-13E9-4389-F522F086309A}"/>
              </a:ext>
            </a:extLst>
          </p:cNvPr>
          <p:cNvPicPr>
            <a:picLocks noChangeAspect="1" noChangeArrowheads="1"/>
          </p:cNvPicPr>
          <p:nvPr/>
        </p:nvPicPr>
        <p:blipFill>
          <a:blip r:embed="rId2" cstate="print"/>
          <a:srcRect/>
          <a:stretch>
            <a:fillRect/>
          </a:stretch>
        </p:blipFill>
        <p:spPr bwMode="auto">
          <a:xfrm>
            <a:off x="3933056" y="7668344"/>
            <a:ext cx="1004441" cy="1177621"/>
          </a:xfrm>
          <a:prstGeom prst="rect">
            <a:avLst/>
          </a:prstGeom>
          <a:noFill/>
        </p:spPr>
      </p:pic>
      <p:pic>
        <p:nvPicPr>
          <p:cNvPr id="8" name="Picture 9" descr="C:\Users\User\Downloads\bülten\indir (18).jpg">
            <a:extLst>
              <a:ext uri="{FF2B5EF4-FFF2-40B4-BE49-F238E27FC236}">
                <a16:creationId xmlns:a16="http://schemas.microsoft.com/office/drawing/2014/main" id="{FD1F782A-2EC0-D088-35DC-7A63812FADAF}"/>
              </a:ext>
            </a:extLst>
          </p:cNvPr>
          <p:cNvPicPr>
            <a:picLocks noChangeAspect="1" noChangeArrowheads="1"/>
          </p:cNvPicPr>
          <p:nvPr/>
        </p:nvPicPr>
        <p:blipFill>
          <a:blip r:embed="rId2" cstate="print"/>
          <a:srcRect/>
          <a:stretch>
            <a:fillRect/>
          </a:stretch>
        </p:blipFill>
        <p:spPr bwMode="auto">
          <a:xfrm>
            <a:off x="0" y="6228184"/>
            <a:ext cx="1004441" cy="1177621"/>
          </a:xfrm>
          <a:prstGeom prst="rect">
            <a:avLst/>
          </a:prstGeom>
          <a:noFill/>
        </p:spPr>
      </p:pic>
      <p:sp>
        <p:nvSpPr>
          <p:cNvPr id="9" name="2 Metin kutusu">
            <a:extLst>
              <a:ext uri="{FF2B5EF4-FFF2-40B4-BE49-F238E27FC236}">
                <a16:creationId xmlns:a16="http://schemas.microsoft.com/office/drawing/2014/main" id="{E332AE37-4F5A-BA9C-A33F-D21D40824950}"/>
              </a:ext>
            </a:extLst>
          </p:cNvPr>
          <p:cNvSpPr txBox="1"/>
          <p:nvPr/>
        </p:nvSpPr>
        <p:spPr>
          <a:xfrm>
            <a:off x="1268760" y="0"/>
            <a:ext cx="4357283" cy="461665"/>
          </a:xfrm>
          <a:prstGeom prst="rect">
            <a:avLst/>
          </a:prstGeom>
          <a:noFill/>
        </p:spPr>
        <p:txBody>
          <a:bodyPr wrap="none" rtlCol="0">
            <a:spAutoFit/>
          </a:bodyPr>
          <a:lstStyle/>
          <a:p>
            <a:r>
              <a:rPr lang="tr-TR" sz="2400" b="1" dirty="0">
                <a:latin typeface="Century Gothic" pitchFamily="34" charset="0"/>
              </a:rPr>
              <a:t>ADAPLARIMIZ-DEĞERLERİMİZ</a:t>
            </a:r>
          </a:p>
        </p:txBody>
      </p:sp>
      <p:sp>
        <p:nvSpPr>
          <p:cNvPr id="10" name="4 Metin kutusu">
            <a:extLst>
              <a:ext uri="{FF2B5EF4-FFF2-40B4-BE49-F238E27FC236}">
                <a16:creationId xmlns:a16="http://schemas.microsoft.com/office/drawing/2014/main" id="{9304D44D-A86C-2D84-1FD8-2EDE8047ED78}"/>
              </a:ext>
            </a:extLst>
          </p:cNvPr>
          <p:cNvSpPr txBox="1"/>
          <p:nvPr/>
        </p:nvSpPr>
        <p:spPr>
          <a:xfrm>
            <a:off x="692696" y="467544"/>
            <a:ext cx="6165304" cy="1200329"/>
          </a:xfrm>
          <a:prstGeom prst="rect">
            <a:avLst/>
          </a:prstGeom>
          <a:noFill/>
        </p:spPr>
        <p:txBody>
          <a:bodyPr wrap="square" rtlCol="0">
            <a:spAutoFit/>
          </a:bodyPr>
          <a:lstStyle/>
          <a:p>
            <a:r>
              <a:rPr lang="tr-TR" sz="2400" dirty="0"/>
              <a:t>KENDİ EŞYALARIMI-KIYAFTLERİMİ TOPLAYABİLİRİM. İŞ BÖLÜMÜ YAPARAK ANNEME VE BABAMA YARDIMCI OLURUM</a:t>
            </a:r>
          </a:p>
        </p:txBody>
      </p:sp>
      <p:pic>
        <p:nvPicPr>
          <p:cNvPr id="11" name="Picture 6" descr="C:\Users\User\Downloads\WhatsApp Image 2023-03-28 at 13.37.24.jpeg">
            <a:extLst>
              <a:ext uri="{FF2B5EF4-FFF2-40B4-BE49-F238E27FC236}">
                <a16:creationId xmlns:a16="http://schemas.microsoft.com/office/drawing/2014/main" id="{7A319B27-F429-8547-1750-3C832F5DDE01}"/>
              </a:ext>
            </a:extLst>
          </p:cNvPr>
          <p:cNvPicPr>
            <a:picLocks noChangeAspect="1" noChangeArrowheads="1"/>
          </p:cNvPicPr>
          <p:nvPr/>
        </p:nvPicPr>
        <p:blipFill>
          <a:blip r:embed="rId3" cstate="print"/>
          <a:srcRect/>
          <a:stretch>
            <a:fillRect/>
          </a:stretch>
        </p:blipFill>
        <p:spPr bwMode="auto">
          <a:xfrm>
            <a:off x="764704" y="1691680"/>
            <a:ext cx="5548286" cy="4838105"/>
          </a:xfrm>
          <a:prstGeom prst="rect">
            <a:avLst/>
          </a:prstGeom>
          <a:noFill/>
        </p:spPr>
      </p:pic>
      <p:sp>
        <p:nvSpPr>
          <p:cNvPr id="12" name="11 Metin kutusu">
            <a:extLst>
              <a:ext uri="{FF2B5EF4-FFF2-40B4-BE49-F238E27FC236}">
                <a16:creationId xmlns:a16="http://schemas.microsoft.com/office/drawing/2014/main" id="{5083E687-F663-D5B8-FCF9-A090C211B7E8}"/>
              </a:ext>
            </a:extLst>
          </p:cNvPr>
          <p:cNvSpPr txBox="1"/>
          <p:nvPr/>
        </p:nvSpPr>
        <p:spPr>
          <a:xfrm>
            <a:off x="260648" y="6876256"/>
            <a:ext cx="5544616" cy="461665"/>
          </a:xfrm>
          <a:prstGeom prst="rect">
            <a:avLst/>
          </a:prstGeom>
          <a:noFill/>
        </p:spPr>
        <p:txBody>
          <a:bodyPr wrap="square" rtlCol="0">
            <a:spAutoFit/>
          </a:bodyPr>
          <a:lstStyle/>
          <a:p>
            <a:r>
              <a:rPr lang="tr-TR" sz="2400" dirty="0">
                <a:solidFill>
                  <a:schemeClr val="tx2">
                    <a:lumMod val="75000"/>
                  </a:schemeClr>
                </a:solidFill>
                <a:latin typeface="Footlight MT Light" pitchFamily="18" charset="0"/>
              </a:rPr>
              <a:t>ŞARKILARIMIZ-İLAHİLERİMİZ</a:t>
            </a:r>
          </a:p>
        </p:txBody>
      </p:sp>
      <p:sp>
        <p:nvSpPr>
          <p:cNvPr id="13" name="12 Dikdörtgen">
            <a:extLst>
              <a:ext uri="{FF2B5EF4-FFF2-40B4-BE49-F238E27FC236}">
                <a16:creationId xmlns:a16="http://schemas.microsoft.com/office/drawing/2014/main" id="{26E7C478-303A-9CED-5CCB-5B5145C4B687}"/>
              </a:ext>
            </a:extLst>
          </p:cNvPr>
          <p:cNvSpPr/>
          <p:nvPr/>
        </p:nvSpPr>
        <p:spPr>
          <a:xfrm>
            <a:off x="260648" y="7380312"/>
            <a:ext cx="5904656" cy="1477328"/>
          </a:xfrm>
          <a:prstGeom prst="rect">
            <a:avLst/>
          </a:prstGeom>
        </p:spPr>
        <p:txBody>
          <a:bodyPr wrap="square">
            <a:spAutoFit/>
          </a:bodyPr>
          <a:lstStyle/>
          <a:p>
            <a:r>
              <a:rPr lang="tr-TR" dirty="0">
                <a:solidFill>
                  <a:schemeClr val="tx2">
                    <a:lumMod val="75000"/>
                  </a:schemeClr>
                </a:solidFill>
                <a:latin typeface="Footlight MT Light" pitchFamily="18" charset="0"/>
              </a:rPr>
              <a:t>**PATİLİ-RAMAZAN BAYRAMIU</a:t>
            </a:r>
          </a:p>
          <a:p>
            <a:endParaRPr lang="tr-TR" dirty="0">
              <a:solidFill>
                <a:schemeClr val="tx2">
                  <a:lumMod val="75000"/>
                </a:schemeClr>
              </a:solidFill>
              <a:latin typeface="Footlight MT Light" pitchFamily="18" charset="0"/>
            </a:endParaRPr>
          </a:p>
          <a:p>
            <a:r>
              <a:rPr lang="tr-TR" dirty="0">
                <a:solidFill>
                  <a:schemeClr val="tx2">
                    <a:lumMod val="75000"/>
                  </a:schemeClr>
                </a:solidFill>
                <a:latin typeface="Footlight MT Light" pitchFamily="18" charset="0"/>
              </a:rPr>
              <a:t>**PATİLİ-İFTAR VE SAHUR  </a:t>
            </a:r>
          </a:p>
          <a:p>
            <a:endParaRPr lang="tr-TR" dirty="0">
              <a:solidFill>
                <a:schemeClr val="tx2">
                  <a:lumMod val="75000"/>
                </a:schemeClr>
              </a:solidFill>
              <a:latin typeface="Footlight MT Light" pitchFamily="18" charset="0"/>
            </a:endParaRPr>
          </a:p>
          <a:p>
            <a:r>
              <a:rPr lang="tr-TR" dirty="0">
                <a:solidFill>
                  <a:schemeClr val="tx2">
                    <a:lumMod val="75000"/>
                  </a:schemeClr>
                </a:solidFill>
                <a:latin typeface="Footlight MT Light" pitchFamily="18" charset="0"/>
              </a:rPr>
              <a:t>**ELLERİM KÜÇÜK DAHA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WIN10\Desktop\ramka-dliya-teksta-s-zvetami-smol.jpg"/>
          <p:cNvPicPr>
            <a:picLocks noChangeAspect="1" noChangeArrowheads="1"/>
          </p:cNvPicPr>
          <p:nvPr/>
        </p:nvPicPr>
        <p:blipFill>
          <a:blip r:embed="rId2"/>
          <a:srcRect/>
          <a:stretch>
            <a:fillRect/>
          </a:stretch>
        </p:blipFill>
        <p:spPr bwMode="auto">
          <a:xfrm>
            <a:off x="0" y="65772"/>
            <a:ext cx="6858000" cy="9078228"/>
          </a:xfrm>
          <a:prstGeom prst="rect">
            <a:avLst/>
          </a:prstGeom>
          <a:noFill/>
        </p:spPr>
      </p:pic>
      <p:sp>
        <p:nvSpPr>
          <p:cNvPr id="3" name="2 Başlık"/>
          <p:cNvSpPr>
            <a:spLocks noGrp="1"/>
          </p:cNvSpPr>
          <p:nvPr>
            <p:ph type="title"/>
          </p:nvPr>
        </p:nvSpPr>
        <p:spPr>
          <a:xfrm>
            <a:off x="342900" y="571472"/>
            <a:ext cx="6172200" cy="571504"/>
          </a:xfrm>
        </p:spPr>
        <p:txBody>
          <a:bodyPr>
            <a:normAutofit/>
          </a:bodyPr>
          <a:lstStyle/>
          <a:p>
            <a:r>
              <a:rPr lang="tr-TR" sz="1800" dirty="0">
                <a:solidFill>
                  <a:srgbClr val="FF0000"/>
                </a:solidFill>
                <a:latin typeface="Arial Black" pitchFamily="34" charset="0"/>
              </a:rPr>
              <a:t>OKUL PROJELERİMİZ</a:t>
            </a:r>
          </a:p>
        </p:txBody>
      </p:sp>
      <p:sp>
        <p:nvSpPr>
          <p:cNvPr id="7" name="6 Metin kutusu"/>
          <p:cNvSpPr txBox="1"/>
          <p:nvPr/>
        </p:nvSpPr>
        <p:spPr>
          <a:xfrm>
            <a:off x="850346" y="1348395"/>
            <a:ext cx="2805462" cy="144655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100" dirty="0">
                <a:latin typeface="Arial Black" pitchFamily="34" charset="0"/>
              </a:rPr>
              <a:t>      ECO OKUL</a:t>
            </a:r>
          </a:p>
          <a:p>
            <a:endParaRPr lang="tr-TR" sz="1100" dirty="0">
              <a:latin typeface="Arial Black" pitchFamily="34" charset="0"/>
            </a:endParaRPr>
          </a:p>
          <a:p>
            <a:r>
              <a:rPr lang="tr-TR" sz="1100" dirty="0">
                <a:latin typeface="Arial Black" pitchFamily="34" charset="0"/>
              </a:rPr>
              <a:t> Bu aylarda projemiz kapsamında</a:t>
            </a:r>
          </a:p>
          <a:p>
            <a:pPr lvl="0"/>
            <a:r>
              <a:rPr lang="tr-TR" sz="1100" dirty="0">
                <a:latin typeface="Arial Black" pitchFamily="34" charset="0"/>
              </a:rPr>
              <a:t> su konusunu  işledik ve etkinliklerimizi eko okul panosunda sergiledik. </a:t>
            </a:r>
          </a:p>
          <a:p>
            <a:endParaRPr lang="tr-TR" sz="1100" dirty="0">
              <a:latin typeface="Arial Black" pitchFamily="34" charset="0"/>
            </a:endParaRPr>
          </a:p>
          <a:p>
            <a:endParaRPr lang="tr-TR" sz="1100" dirty="0">
              <a:latin typeface="Arial Black" pitchFamily="34" charset="0"/>
            </a:endParaRPr>
          </a:p>
        </p:txBody>
      </p:sp>
      <p:sp>
        <p:nvSpPr>
          <p:cNvPr id="9" name="8 Metin kutusu"/>
          <p:cNvSpPr txBox="1"/>
          <p:nvPr/>
        </p:nvSpPr>
        <p:spPr>
          <a:xfrm>
            <a:off x="3929066" y="3286116"/>
            <a:ext cx="2428868" cy="216982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400" dirty="0">
                <a:solidFill>
                  <a:srgbClr val="006600"/>
                </a:solidFill>
                <a:latin typeface="Arial Black" pitchFamily="34" charset="0"/>
              </a:rPr>
              <a:t>OKULLARDA ORMAN</a:t>
            </a:r>
          </a:p>
          <a:p>
            <a:r>
              <a:rPr lang="tr-TR" sz="1100" dirty="0">
                <a:latin typeface="Arial Black" pitchFamily="34" charset="0"/>
              </a:rPr>
              <a:t> </a:t>
            </a:r>
          </a:p>
          <a:p>
            <a:r>
              <a:rPr lang="tr-TR" sz="1100" dirty="0">
                <a:latin typeface="Arial Black" pitchFamily="34" charset="0"/>
              </a:rPr>
              <a:t>Okullar da orman projesi </a:t>
            </a:r>
          </a:p>
          <a:p>
            <a:r>
              <a:rPr lang="tr-TR" sz="1100" dirty="0">
                <a:latin typeface="Arial Black" pitchFamily="34" charset="0"/>
              </a:rPr>
              <a:t>kapsamında</a:t>
            </a:r>
          </a:p>
          <a:p>
            <a:r>
              <a:rPr lang="tr-TR" sz="1100" dirty="0">
                <a:latin typeface="Arial Black" pitchFamily="34" charset="0"/>
              </a:rPr>
              <a:t>mavi kapak ve pillerimizi </a:t>
            </a:r>
          </a:p>
          <a:p>
            <a:r>
              <a:rPr lang="tr-TR" sz="1100" dirty="0">
                <a:latin typeface="Arial Black" pitchFamily="34" charset="0"/>
              </a:rPr>
              <a:t>biriktirmeye devam ettik. Ormana rutin gezilerimize hava şartlarından dolayı ara verdik. Orman panomuzu güncelledik. Proje kapsamındaki etkinliklerimizi yaptık.</a:t>
            </a:r>
          </a:p>
        </p:txBody>
      </p:sp>
      <p:sp>
        <p:nvSpPr>
          <p:cNvPr id="10" name="9 Metin kutusu"/>
          <p:cNvSpPr txBox="1"/>
          <p:nvPr/>
        </p:nvSpPr>
        <p:spPr>
          <a:xfrm>
            <a:off x="811028" y="6063303"/>
            <a:ext cx="2940864" cy="144655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100" dirty="0">
                <a:latin typeface="Arial Black" pitchFamily="34" charset="0"/>
              </a:rPr>
              <a:t>    </a:t>
            </a:r>
            <a:r>
              <a:rPr lang="tr-TR" sz="1100" b="1" dirty="0">
                <a:solidFill>
                  <a:srgbClr val="FF0000"/>
                </a:solidFill>
                <a:latin typeface="Arial Black" pitchFamily="34" charset="0"/>
              </a:rPr>
              <a:t>BESLENME DOSTU </a:t>
            </a:r>
          </a:p>
          <a:p>
            <a:r>
              <a:rPr lang="tr-TR" sz="1100" b="1" dirty="0">
                <a:solidFill>
                  <a:srgbClr val="FF0000"/>
                </a:solidFill>
                <a:latin typeface="Arial Black" pitchFamily="34" charset="0"/>
              </a:rPr>
              <a:t>              OKUL</a:t>
            </a:r>
          </a:p>
          <a:p>
            <a:r>
              <a:rPr lang="tr-TR" sz="1100" b="1" dirty="0">
                <a:solidFill>
                  <a:srgbClr val="FF0000"/>
                </a:solidFill>
                <a:latin typeface="Arial Black" pitchFamily="34" charset="0"/>
              </a:rPr>
              <a:t>Beslenme dostu proje </a:t>
            </a:r>
          </a:p>
          <a:p>
            <a:r>
              <a:rPr lang="tr-TR" sz="1100" b="1" dirty="0">
                <a:solidFill>
                  <a:srgbClr val="FF0000"/>
                </a:solidFill>
                <a:latin typeface="Arial Black" pitchFamily="34" charset="0"/>
              </a:rPr>
              <a:t>çerçevesi içerisinde </a:t>
            </a:r>
          </a:p>
          <a:p>
            <a:r>
              <a:rPr lang="tr-TR" sz="1100" b="1" dirty="0">
                <a:solidFill>
                  <a:srgbClr val="FF0000"/>
                </a:solidFill>
                <a:latin typeface="Arial Black" pitchFamily="34" charset="0"/>
              </a:rPr>
              <a:t>sağlıklı beslenmemize dikkat ettik meyve ve çerezlerimizi düzenli tükettik. Ayın sebze ve meyvesini işledik  </a:t>
            </a:r>
          </a:p>
        </p:txBody>
      </p:sp>
      <p:pic>
        <p:nvPicPr>
          <p:cNvPr id="13" name="Resim 2">
            <a:extLst>
              <a:ext uri="{FF2B5EF4-FFF2-40B4-BE49-F238E27FC236}">
                <a16:creationId xmlns:a16="http://schemas.microsoft.com/office/drawing/2014/main" id="{A34E6677-F636-49BA-95CC-DB1BC742B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465" y="6037014"/>
            <a:ext cx="1163230" cy="785818"/>
          </a:xfrm>
          <a:prstGeom prst="rect">
            <a:avLst/>
          </a:prstGeom>
        </p:spPr>
      </p:pic>
      <p:pic>
        <p:nvPicPr>
          <p:cNvPr id="1026" name="Picture 2" descr="C:\Users\WIN10\Desktop\indir.png"/>
          <p:cNvPicPr>
            <a:picLocks noChangeAspect="1" noChangeArrowheads="1"/>
          </p:cNvPicPr>
          <p:nvPr/>
        </p:nvPicPr>
        <p:blipFill>
          <a:blip r:embed="rId4"/>
          <a:srcRect/>
          <a:stretch>
            <a:fillRect/>
          </a:stretch>
        </p:blipFill>
        <p:spPr bwMode="auto">
          <a:xfrm>
            <a:off x="3111886" y="1142976"/>
            <a:ext cx="731809" cy="571504"/>
          </a:xfrm>
          <a:prstGeom prst="rect">
            <a:avLst/>
          </a:prstGeom>
          <a:noFill/>
        </p:spPr>
      </p:pic>
      <p:pic>
        <p:nvPicPr>
          <p:cNvPr id="17"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3588" y="3286116"/>
            <a:ext cx="650053" cy="714380"/>
          </a:xfrm>
          <a:prstGeom prst="rect">
            <a:avLst/>
          </a:prstGeom>
        </p:spPr>
      </p:pic>
      <p:pic>
        <p:nvPicPr>
          <p:cNvPr id="21" name="20 Resim"/>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22206" y="1410813"/>
            <a:ext cx="1955066" cy="1649019"/>
          </a:xfrm>
          <a:prstGeom prst="rect">
            <a:avLst/>
          </a:prstGeom>
        </p:spPr>
      </p:pic>
      <p:pic>
        <p:nvPicPr>
          <p:cNvPr id="15" name="14 Resim"/>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86190" y="5965041"/>
            <a:ext cx="2571768" cy="1928826"/>
          </a:xfrm>
          <a:prstGeom prst="rect">
            <a:avLst/>
          </a:prstGeom>
        </p:spPr>
      </p:pic>
      <p:pic>
        <p:nvPicPr>
          <p:cNvPr id="23" name="22 Resim"/>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845326" y="3286116"/>
            <a:ext cx="2667018" cy="200026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Downloads\bülten\Paper.jpg">
            <a:extLst>
              <a:ext uri="{FF2B5EF4-FFF2-40B4-BE49-F238E27FC236}">
                <a16:creationId xmlns:a16="http://schemas.microsoft.com/office/drawing/2014/main" id="{C02116A3-1485-DE1D-4DE1-5E34726E6766}"/>
              </a:ext>
            </a:extLst>
          </p:cNvPr>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3" name="6 Metin kutusu">
            <a:extLst>
              <a:ext uri="{FF2B5EF4-FFF2-40B4-BE49-F238E27FC236}">
                <a16:creationId xmlns:a16="http://schemas.microsoft.com/office/drawing/2014/main" id="{437D73F7-FDCA-02CC-A01E-6D2B5B6A1463}"/>
              </a:ext>
            </a:extLst>
          </p:cNvPr>
          <p:cNvSpPr txBox="1"/>
          <p:nvPr/>
        </p:nvSpPr>
        <p:spPr>
          <a:xfrm>
            <a:off x="1097360" y="323528"/>
            <a:ext cx="5760640" cy="646331"/>
          </a:xfrm>
          <a:prstGeom prst="rect">
            <a:avLst/>
          </a:prstGeom>
          <a:noFill/>
        </p:spPr>
        <p:txBody>
          <a:bodyPr wrap="square" rtlCol="0">
            <a:spAutoFit/>
          </a:bodyPr>
          <a:lstStyle/>
          <a:p>
            <a:r>
              <a:rPr lang="tr-TR" sz="3600" dirty="0">
                <a:latin typeface="Georgia" pitchFamily="18" charset="0"/>
              </a:rPr>
              <a:t>HADİS-İ ŞERİFLER</a:t>
            </a:r>
          </a:p>
        </p:txBody>
      </p:sp>
      <p:sp>
        <p:nvSpPr>
          <p:cNvPr id="4" name="7 Metin kutusu">
            <a:extLst>
              <a:ext uri="{FF2B5EF4-FFF2-40B4-BE49-F238E27FC236}">
                <a16:creationId xmlns:a16="http://schemas.microsoft.com/office/drawing/2014/main" id="{0479E23D-DC81-B9C9-8F23-3D3825299AA7}"/>
              </a:ext>
            </a:extLst>
          </p:cNvPr>
          <p:cNvSpPr txBox="1"/>
          <p:nvPr/>
        </p:nvSpPr>
        <p:spPr>
          <a:xfrm>
            <a:off x="260649" y="1043608"/>
            <a:ext cx="6597351" cy="646331"/>
          </a:xfrm>
          <a:prstGeom prst="rect">
            <a:avLst/>
          </a:prstGeom>
          <a:noFill/>
        </p:spPr>
        <p:txBody>
          <a:bodyPr wrap="square" rtlCol="0">
            <a:spAutoFit/>
          </a:bodyPr>
          <a:lstStyle/>
          <a:p>
            <a:r>
              <a:rPr lang="tr-TR" dirty="0">
                <a:solidFill>
                  <a:srgbClr val="CC0066"/>
                </a:solidFill>
                <a:latin typeface="Comic Sans MS" pitchFamily="66" charset="0"/>
              </a:rPr>
              <a:t>SİZE ZİYARETÇİ GELDİĞİNDE ONA İKRAMDA BULUNUNUZ</a:t>
            </a:r>
          </a:p>
        </p:txBody>
      </p:sp>
      <p:sp>
        <p:nvSpPr>
          <p:cNvPr id="7" name="8 Metin kutusu">
            <a:extLst>
              <a:ext uri="{FF2B5EF4-FFF2-40B4-BE49-F238E27FC236}">
                <a16:creationId xmlns:a16="http://schemas.microsoft.com/office/drawing/2014/main" id="{7598A021-262C-C629-9C64-F8FB41F3039C}"/>
              </a:ext>
            </a:extLst>
          </p:cNvPr>
          <p:cNvSpPr txBox="1"/>
          <p:nvPr/>
        </p:nvSpPr>
        <p:spPr>
          <a:xfrm>
            <a:off x="620688" y="1835696"/>
            <a:ext cx="6237312" cy="646331"/>
          </a:xfrm>
          <a:prstGeom prst="rect">
            <a:avLst/>
          </a:prstGeom>
          <a:noFill/>
        </p:spPr>
        <p:txBody>
          <a:bodyPr wrap="square" rtlCol="0">
            <a:spAutoFit/>
          </a:bodyPr>
          <a:lstStyle/>
          <a:p>
            <a:r>
              <a:rPr lang="tr-TR" dirty="0">
                <a:latin typeface="Comic Sans MS" pitchFamily="66" charset="0"/>
              </a:rPr>
              <a:t>AKIP GİDEN NEHİR KENARINDA OLSANIZ BİLE SUYU İSRAF ETMEYİNİZ</a:t>
            </a:r>
          </a:p>
        </p:txBody>
      </p:sp>
      <p:sp>
        <p:nvSpPr>
          <p:cNvPr id="8" name="9 Metin kutusu">
            <a:extLst>
              <a:ext uri="{FF2B5EF4-FFF2-40B4-BE49-F238E27FC236}">
                <a16:creationId xmlns:a16="http://schemas.microsoft.com/office/drawing/2014/main" id="{D2939586-2B54-DDF8-B634-5E0ABD933A21}"/>
              </a:ext>
            </a:extLst>
          </p:cNvPr>
          <p:cNvSpPr txBox="1"/>
          <p:nvPr/>
        </p:nvSpPr>
        <p:spPr>
          <a:xfrm>
            <a:off x="404664" y="2699792"/>
            <a:ext cx="5544616" cy="1200329"/>
          </a:xfrm>
          <a:prstGeom prst="rect">
            <a:avLst/>
          </a:prstGeom>
          <a:noFill/>
        </p:spPr>
        <p:txBody>
          <a:bodyPr wrap="square" rtlCol="0">
            <a:spAutoFit/>
          </a:bodyPr>
          <a:lstStyle/>
          <a:p>
            <a:r>
              <a:rPr lang="tr-TR" dirty="0">
                <a:solidFill>
                  <a:srgbClr val="CC0066"/>
                </a:solidFill>
                <a:latin typeface="Comic Sans MS" pitchFamily="66" charset="0"/>
              </a:rPr>
              <a:t>İKİ MÜSLÜMAN KARŞILAŞTIKLARINDA EL SIKIŞIRLARSA,BİRBİRLERİNDEN AYRILMADAN ÖNCE GÜNAHLARI BAĞIŞLANIR (HATALARI BAĞIŞLANIR)</a:t>
            </a:r>
          </a:p>
        </p:txBody>
      </p:sp>
      <p:sp>
        <p:nvSpPr>
          <p:cNvPr id="9" name="10 Metin kutusu">
            <a:extLst>
              <a:ext uri="{FF2B5EF4-FFF2-40B4-BE49-F238E27FC236}">
                <a16:creationId xmlns:a16="http://schemas.microsoft.com/office/drawing/2014/main" id="{7676FC60-813A-596B-C00B-27DD0368C18A}"/>
              </a:ext>
            </a:extLst>
          </p:cNvPr>
          <p:cNvSpPr txBox="1"/>
          <p:nvPr/>
        </p:nvSpPr>
        <p:spPr>
          <a:xfrm>
            <a:off x="809328" y="4139952"/>
            <a:ext cx="6048672" cy="923330"/>
          </a:xfrm>
          <a:prstGeom prst="rect">
            <a:avLst/>
          </a:prstGeom>
          <a:noFill/>
        </p:spPr>
        <p:txBody>
          <a:bodyPr wrap="square" rtlCol="0">
            <a:spAutoFit/>
          </a:bodyPr>
          <a:lstStyle/>
          <a:p>
            <a:r>
              <a:rPr lang="tr-TR" dirty="0">
                <a:latin typeface="Comic Sans MS" pitchFamily="66" charset="0"/>
              </a:rPr>
              <a:t>HERHANGİ BİRİNİZ İFTAR ETMEK  İSTEDİĞİ ZAMAN ORUCUNU HURMA İLE AÇSIN. YOKSA SU İLE İFTAR ETSİN.</a:t>
            </a:r>
          </a:p>
        </p:txBody>
      </p:sp>
      <p:pic>
        <p:nvPicPr>
          <p:cNvPr id="10" name="Picture 2" descr="C:\Users\User\Downloads\WhatsApp Image 2023-03-28 at 13.39.35.jpeg">
            <a:extLst>
              <a:ext uri="{FF2B5EF4-FFF2-40B4-BE49-F238E27FC236}">
                <a16:creationId xmlns:a16="http://schemas.microsoft.com/office/drawing/2014/main" id="{BDDD8B71-045F-5BC4-CAA4-FDF9B43BB502}"/>
              </a:ext>
            </a:extLst>
          </p:cNvPr>
          <p:cNvPicPr>
            <a:picLocks noChangeAspect="1" noChangeArrowheads="1"/>
          </p:cNvPicPr>
          <p:nvPr/>
        </p:nvPicPr>
        <p:blipFill>
          <a:blip r:embed="rId3" cstate="print"/>
          <a:srcRect/>
          <a:stretch>
            <a:fillRect/>
          </a:stretch>
        </p:blipFill>
        <p:spPr bwMode="auto">
          <a:xfrm>
            <a:off x="0" y="5220072"/>
            <a:ext cx="4104456" cy="3923928"/>
          </a:xfrm>
          <a:prstGeom prst="rect">
            <a:avLst/>
          </a:prstGeom>
          <a:noFill/>
        </p:spPr>
      </p:pic>
      <p:sp>
        <p:nvSpPr>
          <p:cNvPr id="11" name="12 Metin kutusu">
            <a:extLst>
              <a:ext uri="{FF2B5EF4-FFF2-40B4-BE49-F238E27FC236}">
                <a16:creationId xmlns:a16="http://schemas.microsoft.com/office/drawing/2014/main" id="{05510D44-928C-E19C-A7CE-63ED22986886}"/>
              </a:ext>
            </a:extLst>
          </p:cNvPr>
          <p:cNvSpPr txBox="1"/>
          <p:nvPr/>
        </p:nvSpPr>
        <p:spPr>
          <a:xfrm>
            <a:off x="4077072" y="6156176"/>
            <a:ext cx="2592288" cy="646331"/>
          </a:xfrm>
          <a:prstGeom prst="rect">
            <a:avLst/>
          </a:prstGeom>
          <a:noFill/>
        </p:spPr>
        <p:txBody>
          <a:bodyPr wrap="square" rtlCol="0">
            <a:spAutoFit/>
          </a:bodyPr>
          <a:lstStyle/>
          <a:p>
            <a:r>
              <a:rPr lang="tr-TR" dirty="0">
                <a:latin typeface="Comic Sans MS" pitchFamily="66" charset="0"/>
              </a:rPr>
              <a:t>HADİS YOLCUSU KALMASIIN. </a:t>
            </a:r>
            <a:r>
              <a:rPr lang="tr-TR" dirty="0">
                <a:latin typeface="Comic Sans MS" pitchFamily="66" charset="0"/>
                <a:sym typeface="Wingdings" pitchFamily="2" charset="2"/>
              </a:rPr>
              <a:t></a:t>
            </a:r>
            <a:endParaRPr lang="tr-TR" dirty="0">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ownloads\bülten\KİTAP\wi_800 (2).jpg">
            <a:extLst>
              <a:ext uri="{FF2B5EF4-FFF2-40B4-BE49-F238E27FC236}">
                <a16:creationId xmlns:a16="http://schemas.microsoft.com/office/drawing/2014/main" id="{A02F57CA-BF39-2D4D-F928-AD2C33DA85B7}"/>
              </a:ext>
            </a:extLst>
          </p:cNvPr>
          <p:cNvPicPr>
            <a:picLocks noChangeAspect="1" noChangeArrowheads="1"/>
          </p:cNvPicPr>
          <p:nvPr/>
        </p:nvPicPr>
        <p:blipFill>
          <a:blip r:embed="rId2" cstate="print"/>
          <a:srcRect/>
          <a:stretch>
            <a:fillRect/>
          </a:stretch>
        </p:blipFill>
        <p:spPr bwMode="auto">
          <a:xfrm>
            <a:off x="3717032" y="2771800"/>
            <a:ext cx="2425972" cy="3384376"/>
          </a:xfrm>
          <a:prstGeom prst="rect">
            <a:avLst/>
          </a:prstGeom>
          <a:noFill/>
        </p:spPr>
      </p:pic>
      <p:pic>
        <p:nvPicPr>
          <p:cNvPr id="11" name="Picture 6" descr="C:\Users\User\Downloads\bülten\KİTAP\wi_800.jpg">
            <a:extLst>
              <a:ext uri="{FF2B5EF4-FFF2-40B4-BE49-F238E27FC236}">
                <a16:creationId xmlns:a16="http://schemas.microsoft.com/office/drawing/2014/main" id="{41AF7D5E-A224-F60F-544A-9CD23A228E5E}"/>
              </a:ext>
            </a:extLst>
          </p:cNvPr>
          <p:cNvPicPr>
            <a:picLocks noChangeAspect="1" noChangeArrowheads="1"/>
          </p:cNvPicPr>
          <p:nvPr/>
        </p:nvPicPr>
        <p:blipFill>
          <a:blip r:embed="rId3" cstate="print"/>
          <a:srcRect/>
          <a:stretch>
            <a:fillRect/>
          </a:stretch>
        </p:blipFill>
        <p:spPr bwMode="auto">
          <a:xfrm>
            <a:off x="3212976" y="6208118"/>
            <a:ext cx="3355851" cy="2935882"/>
          </a:xfrm>
          <a:prstGeom prst="rect">
            <a:avLst/>
          </a:prstGeom>
          <a:noFill/>
        </p:spPr>
      </p:pic>
      <p:sp>
        <p:nvSpPr>
          <p:cNvPr id="12" name="6 Metin kutusu">
            <a:extLst>
              <a:ext uri="{FF2B5EF4-FFF2-40B4-BE49-F238E27FC236}">
                <a16:creationId xmlns:a16="http://schemas.microsoft.com/office/drawing/2014/main" id="{5C44B491-CDCA-D9A2-8DFA-F53A67122046}"/>
              </a:ext>
            </a:extLst>
          </p:cNvPr>
          <p:cNvSpPr txBox="1"/>
          <p:nvPr/>
        </p:nvSpPr>
        <p:spPr>
          <a:xfrm>
            <a:off x="1052736" y="179512"/>
            <a:ext cx="5544616" cy="523220"/>
          </a:xfrm>
          <a:prstGeom prst="rect">
            <a:avLst/>
          </a:prstGeom>
          <a:noFill/>
        </p:spPr>
        <p:txBody>
          <a:bodyPr wrap="square" rtlCol="0">
            <a:spAutoFit/>
          </a:bodyPr>
          <a:lstStyle/>
          <a:p>
            <a:r>
              <a:rPr lang="tr-TR" sz="2800" dirty="0">
                <a:solidFill>
                  <a:srgbClr val="660066"/>
                </a:solidFill>
                <a:latin typeface="Footlight MT Light" pitchFamily="18" charset="0"/>
              </a:rPr>
              <a:t>OKUNAN KİTAPLARIMIZ</a:t>
            </a:r>
          </a:p>
        </p:txBody>
      </p:sp>
      <p:pic>
        <p:nvPicPr>
          <p:cNvPr id="13" name="Picture 2" descr="C:\Users\User\Downloads\bülten\KİTAP\0001929627001-1.jpg">
            <a:extLst>
              <a:ext uri="{FF2B5EF4-FFF2-40B4-BE49-F238E27FC236}">
                <a16:creationId xmlns:a16="http://schemas.microsoft.com/office/drawing/2014/main" id="{0CF04F05-8407-2AA6-A594-C1EFC0E4068E}"/>
              </a:ext>
            </a:extLst>
          </p:cNvPr>
          <p:cNvPicPr>
            <a:picLocks noChangeAspect="1" noChangeArrowheads="1"/>
          </p:cNvPicPr>
          <p:nvPr/>
        </p:nvPicPr>
        <p:blipFill>
          <a:blip r:embed="rId4" cstate="print"/>
          <a:srcRect/>
          <a:stretch>
            <a:fillRect/>
          </a:stretch>
        </p:blipFill>
        <p:spPr bwMode="auto">
          <a:xfrm>
            <a:off x="0" y="755576"/>
            <a:ext cx="2924944" cy="3312368"/>
          </a:xfrm>
          <a:prstGeom prst="rect">
            <a:avLst/>
          </a:prstGeom>
          <a:noFill/>
        </p:spPr>
      </p:pic>
      <p:pic>
        <p:nvPicPr>
          <p:cNvPr id="14" name="Picture 3" descr="C:\Users\User\Downloads\bülten\KİTAP\hqdefault.jpg">
            <a:extLst>
              <a:ext uri="{FF2B5EF4-FFF2-40B4-BE49-F238E27FC236}">
                <a16:creationId xmlns:a16="http://schemas.microsoft.com/office/drawing/2014/main" id="{96A6DDC0-C4E9-129D-64A8-B3DE829BD88E}"/>
              </a:ext>
            </a:extLst>
          </p:cNvPr>
          <p:cNvPicPr>
            <a:picLocks noChangeAspect="1" noChangeArrowheads="1"/>
          </p:cNvPicPr>
          <p:nvPr/>
        </p:nvPicPr>
        <p:blipFill>
          <a:blip r:embed="rId5" cstate="print"/>
          <a:srcRect/>
          <a:stretch>
            <a:fillRect/>
          </a:stretch>
        </p:blipFill>
        <p:spPr bwMode="auto">
          <a:xfrm>
            <a:off x="3284984" y="755576"/>
            <a:ext cx="2952328" cy="2376264"/>
          </a:xfrm>
          <a:prstGeom prst="rect">
            <a:avLst/>
          </a:prstGeom>
          <a:noFill/>
        </p:spPr>
      </p:pic>
      <p:pic>
        <p:nvPicPr>
          <p:cNvPr id="15" name="Picture 4" descr="C:\Users\User\Downloads\bülten\KİTAP\wi_800 (1).jpg">
            <a:extLst>
              <a:ext uri="{FF2B5EF4-FFF2-40B4-BE49-F238E27FC236}">
                <a16:creationId xmlns:a16="http://schemas.microsoft.com/office/drawing/2014/main" id="{5C080142-63A0-9E70-903E-6F052807F754}"/>
              </a:ext>
            </a:extLst>
          </p:cNvPr>
          <p:cNvPicPr>
            <a:picLocks noChangeAspect="1" noChangeArrowheads="1"/>
          </p:cNvPicPr>
          <p:nvPr/>
        </p:nvPicPr>
        <p:blipFill>
          <a:blip r:embed="rId6" cstate="print"/>
          <a:srcRect/>
          <a:stretch>
            <a:fillRect/>
          </a:stretch>
        </p:blipFill>
        <p:spPr bwMode="auto">
          <a:xfrm>
            <a:off x="0" y="4644008"/>
            <a:ext cx="2993604" cy="3240360"/>
          </a:xfrm>
          <a:prstGeom prst="rect">
            <a:avLst/>
          </a:prstGeom>
          <a:noFill/>
        </p:spPr>
      </p:pic>
    </p:spTree>
    <p:extLst>
      <p:ext uri="{BB962C8B-B14F-4D97-AF65-F5344CB8AC3E}">
        <p14:creationId xmlns:p14="http://schemas.microsoft.com/office/powerpoint/2010/main" val="178212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WIN10\Desktop\ramka-dliya-teksta-s-zvetami-smol.jpg"/>
          <p:cNvPicPr>
            <a:picLocks noChangeAspect="1" noChangeArrowheads="1"/>
          </p:cNvPicPr>
          <p:nvPr/>
        </p:nvPicPr>
        <p:blipFill>
          <a:blip r:embed="rId2"/>
          <a:srcRect/>
          <a:stretch>
            <a:fillRect/>
          </a:stretch>
        </p:blipFill>
        <p:spPr bwMode="auto">
          <a:xfrm>
            <a:off x="-12576" y="0"/>
            <a:ext cx="6858000" cy="9078228"/>
          </a:xfrm>
          <a:prstGeom prst="rect">
            <a:avLst/>
          </a:prstGeom>
          <a:noFill/>
        </p:spPr>
      </p:pic>
      <p:sp>
        <p:nvSpPr>
          <p:cNvPr id="3" name="2 Başlık"/>
          <p:cNvSpPr>
            <a:spLocks noGrp="1"/>
          </p:cNvSpPr>
          <p:nvPr>
            <p:ph type="title"/>
          </p:nvPr>
        </p:nvSpPr>
        <p:spPr>
          <a:xfrm>
            <a:off x="428604" y="857224"/>
            <a:ext cx="6172200" cy="571504"/>
          </a:xfrm>
        </p:spPr>
        <p:txBody>
          <a:bodyPr>
            <a:normAutofit fontScale="90000"/>
          </a:bodyPr>
          <a:lstStyle/>
          <a:p>
            <a:br>
              <a:rPr lang="tr-TR" sz="2000" b="1" dirty="0">
                <a:solidFill>
                  <a:srgbClr val="FF0000"/>
                </a:solidFill>
                <a:latin typeface="Comic Sans MS" pitchFamily="66" charset="0"/>
              </a:rPr>
            </a:br>
            <a:r>
              <a:rPr lang="tr-TR" sz="2000" b="1" dirty="0">
                <a:solidFill>
                  <a:srgbClr val="FF0000"/>
                </a:solidFill>
                <a:latin typeface="Arial Black" pitchFamily="34" charset="0"/>
              </a:rPr>
              <a:t>TÜRKÇE-DİL ETKİNLİKLERİ</a:t>
            </a:r>
            <a:br>
              <a:rPr lang="tr-TR" sz="2000" b="1" dirty="0">
                <a:solidFill>
                  <a:srgbClr val="FF0000"/>
                </a:solidFill>
                <a:latin typeface="Comic Sans MS" pitchFamily="66" charset="0"/>
              </a:rPr>
            </a:br>
            <a:endParaRPr lang="tr-TR" sz="2000" dirty="0">
              <a:latin typeface="Arial Black" pitchFamily="34" charset="0"/>
            </a:endParaRPr>
          </a:p>
        </p:txBody>
      </p:sp>
      <p:pic>
        <p:nvPicPr>
          <p:cNvPr id="2" name="Resim 1">
            <a:extLst>
              <a:ext uri="{FF2B5EF4-FFF2-40B4-BE49-F238E27FC236}">
                <a16:creationId xmlns:a16="http://schemas.microsoft.com/office/drawing/2014/main" id="{82D7A4BD-F925-902E-83C7-AB7D1091C7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92208" y="3987650"/>
            <a:ext cx="2516175" cy="1938992"/>
          </a:xfrm>
          <a:prstGeom prst="rect">
            <a:avLst/>
          </a:prstGeom>
        </p:spPr>
      </p:pic>
      <p:pic>
        <p:nvPicPr>
          <p:cNvPr id="4" name="Resim 3">
            <a:extLst>
              <a:ext uri="{FF2B5EF4-FFF2-40B4-BE49-F238E27FC236}">
                <a16:creationId xmlns:a16="http://schemas.microsoft.com/office/drawing/2014/main" id="{3498D04B-F23A-BB1C-BE32-A7C584D2253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3262" y="6108222"/>
            <a:ext cx="2788343" cy="2197734"/>
          </a:xfrm>
          <a:prstGeom prst="rect">
            <a:avLst/>
          </a:prstGeom>
        </p:spPr>
      </p:pic>
      <p:pic>
        <p:nvPicPr>
          <p:cNvPr id="5" name="Resim 4">
            <a:extLst>
              <a:ext uri="{FF2B5EF4-FFF2-40B4-BE49-F238E27FC236}">
                <a16:creationId xmlns:a16="http://schemas.microsoft.com/office/drawing/2014/main" id="{4DB406FA-2EDA-D124-7E2B-81A830DD154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33035" y="1406908"/>
            <a:ext cx="3101077" cy="2197734"/>
          </a:xfrm>
          <a:prstGeom prst="rect">
            <a:avLst/>
          </a:prstGeom>
        </p:spPr>
      </p:pic>
      <p:sp>
        <p:nvSpPr>
          <p:cNvPr id="8" name="Metin kutusu 7">
            <a:extLst>
              <a:ext uri="{FF2B5EF4-FFF2-40B4-BE49-F238E27FC236}">
                <a16:creationId xmlns:a16="http://schemas.microsoft.com/office/drawing/2014/main" id="{B6C70361-E0D7-48D4-5E45-446EE5524A77}"/>
              </a:ext>
            </a:extLst>
          </p:cNvPr>
          <p:cNvSpPr txBox="1"/>
          <p:nvPr/>
        </p:nvSpPr>
        <p:spPr>
          <a:xfrm>
            <a:off x="822640" y="1371432"/>
            <a:ext cx="2174312" cy="4339650"/>
          </a:xfrm>
          <a:prstGeom prst="rect">
            <a:avLst/>
          </a:prstGeom>
          <a:noFill/>
        </p:spPr>
        <p:txBody>
          <a:bodyPr wrap="square">
            <a:spAutoFit/>
          </a:bodyPr>
          <a:lstStyle/>
          <a:p>
            <a:pPr algn="l" fontAlgn="base"/>
            <a:r>
              <a:rPr lang="tr-TR" sz="1200" b="0" i="0" dirty="0">
                <a:solidFill>
                  <a:srgbClr val="000000"/>
                </a:solidFill>
                <a:effectLst/>
                <a:latin typeface="Arial" panose="020B0604020202020204" pitchFamily="34" charset="0"/>
              </a:rPr>
              <a:t>Bir kapaklı, çok yapraklı. İçinde bilgi saklı.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000000"/>
                </a:solidFill>
                <a:effectLst/>
                <a:latin typeface="Arial" panose="020B0604020202020204" pitchFamily="34" charset="0"/>
              </a:rPr>
              <a:t>Tarlası beyaz, tohumu siyah, elle ekilir, dille biçilir.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000000"/>
                </a:solidFill>
                <a:effectLst/>
                <a:latin typeface="Arial" panose="020B0604020202020204" pitchFamily="34" charset="0"/>
              </a:rPr>
              <a:t>Ne erir, ne kırılır. Ne küser, ne darılır. En candan arkadaştır.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333333"/>
                </a:solidFill>
                <a:effectLst/>
                <a:latin typeface="Helvetica Neue"/>
              </a:rPr>
              <a:t>Yürür gider canı yok, boğazlasan kanı yok. Dünyaya can verir, ama kendisinin canı yok.(Su)</a:t>
            </a:r>
          </a:p>
          <a:p>
            <a:pPr algn="l" fontAlgn="base"/>
            <a:endParaRPr lang="tr-TR" sz="1200" dirty="0">
              <a:solidFill>
                <a:srgbClr val="333333"/>
              </a:solidFill>
              <a:latin typeface="Helvetica Neue"/>
            </a:endParaRPr>
          </a:p>
          <a:p>
            <a:pPr algn="l" fontAlgn="base"/>
            <a:r>
              <a:rPr lang="tr-TR" sz="1200" b="0" i="0" dirty="0">
                <a:solidFill>
                  <a:srgbClr val="333333"/>
                </a:solidFill>
                <a:effectLst/>
                <a:latin typeface="Helvetica Neue"/>
              </a:rPr>
              <a:t>Kaynayınca uçarım, donunca taş olurum. Bir bardak içtiniz mi, karışır siz olurum.(Su)</a:t>
            </a:r>
          </a:p>
          <a:p>
            <a:pPr algn="l" fontAlgn="base"/>
            <a:endParaRPr lang="tr-TR" sz="1200" b="0" i="0" dirty="0">
              <a:solidFill>
                <a:srgbClr val="333333"/>
              </a:solidFill>
              <a:effectLst/>
              <a:latin typeface="Helvetica Neue"/>
            </a:endParaRPr>
          </a:p>
          <a:p>
            <a:pPr algn="l" fontAlgn="base"/>
            <a:r>
              <a:rPr lang="tr-TR" sz="1200" b="0" i="0" dirty="0">
                <a:solidFill>
                  <a:srgbClr val="333333"/>
                </a:solidFill>
                <a:effectLst/>
                <a:latin typeface="Helvetica Neue"/>
              </a:rPr>
              <a:t>Musluklardan akar, her yere temizlik katar. Açık unutursan, tüm evini basar.(Su)</a:t>
            </a:r>
            <a:endParaRPr lang="tr-TR" sz="1200" b="0" i="0" dirty="0">
              <a:solidFill>
                <a:srgbClr val="000000"/>
              </a:solidFill>
              <a:effectLst/>
              <a:latin typeface="Arial" panose="020B0604020202020204" pitchFamily="34" charset="0"/>
            </a:endParaRPr>
          </a:p>
        </p:txBody>
      </p:sp>
      <p:pic>
        <p:nvPicPr>
          <p:cNvPr id="7" name="Resim 6">
            <a:extLst>
              <a:ext uri="{FF2B5EF4-FFF2-40B4-BE49-F238E27FC236}">
                <a16:creationId xmlns:a16="http://schemas.microsoft.com/office/drawing/2014/main" id="{0D4DE714-CC7F-3A0C-3455-36ABA40651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452" y="3479945"/>
            <a:ext cx="802048" cy="936105"/>
          </a:xfrm>
          <a:prstGeom prst="rect">
            <a:avLst/>
          </a:prstGeom>
        </p:spPr>
      </p:pic>
      <p:pic>
        <p:nvPicPr>
          <p:cNvPr id="11" name="Resim 10">
            <a:extLst>
              <a:ext uri="{FF2B5EF4-FFF2-40B4-BE49-F238E27FC236}">
                <a16:creationId xmlns:a16="http://schemas.microsoft.com/office/drawing/2014/main" id="{0BB883B4-633D-CF15-B0C3-545D66B9BB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126" y="6012940"/>
            <a:ext cx="1571372" cy="17122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10\Desktop\ramka-dliya-teksta-s-zvetami-smol.jpg"/>
          <p:cNvPicPr>
            <a:picLocks noChangeAspect="1" noChangeArrowheads="1"/>
          </p:cNvPicPr>
          <p:nvPr/>
        </p:nvPicPr>
        <p:blipFill>
          <a:blip r:embed="rId2"/>
          <a:srcRect/>
          <a:stretch>
            <a:fillRect/>
          </a:stretch>
        </p:blipFill>
        <p:spPr bwMode="auto">
          <a:xfrm>
            <a:off x="-57172" y="0"/>
            <a:ext cx="6858000" cy="9078228"/>
          </a:xfrm>
          <a:prstGeom prst="rect">
            <a:avLst/>
          </a:prstGeom>
          <a:noFill/>
        </p:spPr>
      </p:pic>
      <p:sp>
        <p:nvSpPr>
          <p:cNvPr id="3" name="2 Başlık"/>
          <p:cNvSpPr>
            <a:spLocks noGrp="1"/>
          </p:cNvSpPr>
          <p:nvPr>
            <p:ph type="title"/>
          </p:nvPr>
        </p:nvSpPr>
        <p:spPr>
          <a:xfrm>
            <a:off x="285728" y="928662"/>
            <a:ext cx="6172200" cy="500066"/>
          </a:xfrm>
        </p:spPr>
        <p:txBody>
          <a:bodyPr>
            <a:normAutofit/>
          </a:bodyPr>
          <a:lstStyle/>
          <a:p>
            <a:r>
              <a:rPr lang="tr-TR" sz="2000" dirty="0">
                <a:solidFill>
                  <a:srgbClr val="FF0000"/>
                </a:solidFill>
                <a:latin typeface="Arial Black" pitchFamily="34" charset="0"/>
              </a:rPr>
              <a:t>ÖĞRENDİĞİMİZ ŞARKILAR</a:t>
            </a:r>
          </a:p>
        </p:txBody>
      </p:sp>
      <p:sp>
        <p:nvSpPr>
          <p:cNvPr id="8" name="7 Metin kutusu"/>
          <p:cNvSpPr txBox="1"/>
          <p:nvPr/>
        </p:nvSpPr>
        <p:spPr>
          <a:xfrm>
            <a:off x="3571876" y="2071670"/>
            <a:ext cx="2500330" cy="261610"/>
          </a:xfrm>
          <a:prstGeom prst="rect">
            <a:avLst/>
          </a:prstGeom>
          <a:noFill/>
        </p:spPr>
        <p:txBody>
          <a:bodyPr wrap="square" rtlCol="0">
            <a:spAutoFit/>
          </a:bodyPr>
          <a:lstStyle/>
          <a:p>
            <a:r>
              <a:rPr lang="tr-TR" sz="1100" b="1" dirty="0"/>
              <a:t>    </a:t>
            </a:r>
          </a:p>
        </p:txBody>
      </p:sp>
      <p:sp>
        <p:nvSpPr>
          <p:cNvPr id="12" name="11 Metin kutusu"/>
          <p:cNvSpPr txBox="1"/>
          <p:nvPr/>
        </p:nvSpPr>
        <p:spPr>
          <a:xfrm>
            <a:off x="785794" y="1071538"/>
            <a:ext cx="2500330" cy="369332"/>
          </a:xfrm>
          <a:prstGeom prst="rect">
            <a:avLst/>
          </a:prstGeom>
          <a:noFill/>
        </p:spPr>
        <p:txBody>
          <a:bodyPr wrap="square" rtlCol="0">
            <a:spAutoFit/>
          </a:bodyPr>
          <a:lstStyle/>
          <a:p>
            <a:r>
              <a:rPr lang="tr-TR" dirty="0"/>
              <a:t>          </a:t>
            </a:r>
            <a:endParaRPr lang="tr-TR" sz="1200" dirty="0"/>
          </a:p>
        </p:txBody>
      </p:sp>
      <p:pic>
        <p:nvPicPr>
          <p:cNvPr id="2" name="Resim 1">
            <a:extLst>
              <a:ext uri="{FF2B5EF4-FFF2-40B4-BE49-F238E27FC236}">
                <a16:creationId xmlns:a16="http://schemas.microsoft.com/office/drawing/2014/main" id="{3BCBBD6C-6FB8-86B6-0539-C8F0523777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5933" y="1566641"/>
            <a:ext cx="2500330" cy="2160240"/>
          </a:xfrm>
          <a:prstGeom prst="rect">
            <a:avLst/>
          </a:prstGeom>
        </p:spPr>
      </p:pic>
      <p:pic>
        <p:nvPicPr>
          <p:cNvPr id="4" name="Resim 3">
            <a:extLst>
              <a:ext uri="{FF2B5EF4-FFF2-40B4-BE49-F238E27FC236}">
                <a16:creationId xmlns:a16="http://schemas.microsoft.com/office/drawing/2014/main" id="{199AFE5F-EF81-FF7C-5F56-D8C53B227F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40149" y="1566641"/>
            <a:ext cx="2621724" cy="2529344"/>
          </a:xfrm>
          <a:prstGeom prst="rect">
            <a:avLst/>
          </a:prstGeom>
        </p:spPr>
      </p:pic>
      <p:pic>
        <p:nvPicPr>
          <p:cNvPr id="6" name="Resim 5">
            <a:extLst>
              <a:ext uri="{FF2B5EF4-FFF2-40B4-BE49-F238E27FC236}">
                <a16:creationId xmlns:a16="http://schemas.microsoft.com/office/drawing/2014/main" id="{A2F2F86E-A5E5-CEC1-5DE7-21AAEAE2C78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5794" y="5442447"/>
            <a:ext cx="2292947" cy="2553405"/>
          </a:xfrm>
          <a:prstGeom prst="rect">
            <a:avLst/>
          </a:prstGeom>
        </p:spPr>
      </p:pic>
      <p:pic>
        <p:nvPicPr>
          <p:cNvPr id="7" name="Resim 6">
            <a:extLst>
              <a:ext uri="{FF2B5EF4-FFF2-40B4-BE49-F238E27FC236}">
                <a16:creationId xmlns:a16="http://schemas.microsoft.com/office/drawing/2014/main" id="{C288A1EE-5000-7FD9-8764-EB0C229E4C9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22714" y="5573786"/>
            <a:ext cx="3170113" cy="2422066"/>
          </a:xfrm>
          <a:prstGeom prst="rect">
            <a:avLst/>
          </a:prstGeom>
        </p:spPr>
      </p:pic>
      <p:pic>
        <p:nvPicPr>
          <p:cNvPr id="9" name="Resim 8">
            <a:extLst>
              <a:ext uri="{FF2B5EF4-FFF2-40B4-BE49-F238E27FC236}">
                <a16:creationId xmlns:a16="http://schemas.microsoft.com/office/drawing/2014/main" id="{CFA62147-CA30-1548-8A21-B47CD9B6DF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1011" y="4140167"/>
            <a:ext cx="1164720" cy="1389436"/>
          </a:xfrm>
          <a:prstGeom prst="rect">
            <a:avLst/>
          </a:prstGeom>
        </p:spPr>
      </p:pic>
      <p:pic>
        <p:nvPicPr>
          <p:cNvPr id="11" name="Resim 10">
            <a:extLst>
              <a:ext uri="{FF2B5EF4-FFF2-40B4-BE49-F238E27FC236}">
                <a16:creationId xmlns:a16="http://schemas.microsoft.com/office/drawing/2014/main" id="{BF73717A-3DEE-7D0F-5465-18787DE47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116" y="3859781"/>
            <a:ext cx="2500330" cy="12632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3" name="2 Başlık"/>
          <p:cNvSpPr>
            <a:spLocks noGrp="1"/>
          </p:cNvSpPr>
          <p:nvPr>
            <p:ph type="title"/>
          </p:nvPr>
        </p:nvSpPr>
        <p:spPr>
          <a:xfrm>
            <a:off x="342900" y="714348"/>
            <a:ext cx="6172200" cy="428628"/>
          </a:xfrm>
        </p:spPr>
        <p:txBody>
          <a:bodyPr>
            <a:normAutofit fontScale="90000"/>
          </a:bodyPr>
          <a:lstStyle/>
          <a:p>
            <a:br>
              <a:rPr lang="tr-TR" sz="2000" b="1" dirty="0">
                <a:solidFill>
                  <a:srgbClr val="FF0000"/>
                </a:solidFill>
                <a:latin typeface="Comic Sans MS" pitchFamily="66" charset="0"/>
              </a:rPr>
            </a:br>
            <a:r>
              <a:rPr lang="tr-TR" sz="2000" b="1" dirty="0">
                <a:solidFill>
                  <a:srgbClr val="FF0000"/>
                </a:solidFill>
                <a:latin typeface="Arial Black" pitchFamily="34" charset="0"/>
              </a:rPr>
              <a:t>FEN ETKİNLİKLERİ</a:t>
            </a:r>
            <a:br>
              <a:rPr lang="tr-TR" sz="2000" b="1" dirty="0">
                <a:solidFill>
                  <a:srgbClr val="FF0000"/>
                </a:solidFill>
                <a:latin typeface="Arial Black" pitchFamily="34" charset="0"/>
              </a:rPr>
            </a:br>
            <a:endParaRPr lang="tr-TR" sz="2000" dirty="0">
              <a:latin typeface="Arial Black" pitchFamily="34" charset="0"/>
            </a:endParaRPr>
          </a:p>
        </p:txBody>
      </p:sp>
      <p:sp>
        <p:nvSpPr>
          <p:cNvPr id="5" name="4 Metin kutusu"/>
          <p:cNvSpPr txBox="1"/>
          <p:nvPr/>
        </p:nvSpPr>
        <p:spPr>
          <a:xfrm>
            <a:off x="3416296" y="1192198"/>
            <a:ext cx="2357454" cy="1877437"/>
          </a:xfrm>
          <a:prstGeom prst="rect">
            <a:avLst/>
          </a:prstGeom>
          <a:noFill/>
        </p:spPr>
        <p:txBody>
          <a:bodyPr wrap="square" rtlCol="0">
            <a:spAutoFit/>
          </a:bodyPr>
          <a:lstStyle/>
          <a:p>
            <a:r>
              <a:rPr lang="tr-TR" sz="1400" b="1" dirty="0">
                <a:solidFill>
                  <a:srgbClr val="FF0000"/>
                </a:solidFill>
              </a:rPr>
              <a:t>DÖNEN PİPET </a:t>
            </a:r>
            <a:r>
              <a:rPr lang="tr-TR" sz="1000" dirty="0"/>
              <a:t>Kabımıza su dolduruyoruz, içine bir yemek kaşığı kadar sitrik asit ( limon tuzu) koyup karıştırıyoruz. Sonrasında içine topumuzun ne kadar büyük olmasını istersek kadar LATEKS* ekliyoruz biz bir yemek kaşığı kadar ekledik. Lateksi sitrik asitli suya döker dökmez hemen toplayarak geri alıp elimizde yuvarlıyoruz ve top haline getiriyoruz, zıplatmaya başlıyoru</a:t>
            </a:r>
            <a:r>
              <a:rPr lang="tr-TR" sz="1200" dirty="0"/>
              <a:t>z. 🥳 *</a:t>
            </a:r>
            <a:endParaRPr lang="tr-TR" sz="1200" b="1" dirty="0"/>
          </a:p>
        </p:txBody>
      </p:sp>
      <p:sp>
        <p:nvSpPr>
          <p:cNvPr id="8" name="7 Metin kutusu"/>
          <p:cNvSpPr txBox="1"/>
          <p:nvPr/>
        </p:nvSpPr>
        <p:spPr>
          <a:xfrm>
            <a:off x="1201850" y="3432382"/>
            <a:ext cx="1643074" cy="2431435"/>
          </a:xfrm>
          <a:prstGeom prst="rect">
            <a:avLst/>
          </a:prstGeom>
          <a:noFill/>
        </p:spPr>
        <p:txBody>
          <a:bodyPr wrap="square" rtlCol="0">
            <a:spAutoFit/>
          </a:bodyPr>
          <a:lstStyle/>
          <a:p>
            <a:r>
              <a:rPr lang="tr-TR" sz="1200" b="1" dirty="0">
                <a:solidFill>
                  <a:srgbClr val="FF0000"/>
                </a:solidFill>
              </a:rPr>
              <a:t>   ÇİMLENDİRME</a:t>
            </a:r>
          </a:p>
          <a:p>
            <a:r>
              <a:rPr lang="tr-TR" sz="1000" dirty="0"/>
              <a:t>2 su bardağı kaynak su ile 1/3 fincan boraksı karıştırıyoruz. Boraks çözülene kadar karıştırıyoruz. Renkli çözülene kadar karıştırıyoruz. 15 - 20 damla gıda boyası damlatıp karıştırabilirsiniz. Şimdi hazırladığımız karışımı cam kavanozun içine dolduruyoruz. Ve 1 gün boraksın donmasını bekliyoruz.</a:t>
            </a:r>
            <a:endParaRPr lang="tr-TR" sz="1000" b="1" dirty="0"/>
          </a:p>
        </p:txBody>
      </p:sp>
      <p:sp>
        <p:nvSpPr>
          <p:cNvPr id="9" name="8 Metin kutusu"/>
          <p:cNvSpPr txBox="1"/>
          <p:nvPr/>
        </p:nvSpPr>
        <p:spPr>
          <a:xfrm>
            <a:off x="3479514" y="6040733"/>
            <a:ext cx="1966689" cy="1384995"/>
          </a:xfrm>
          <a:prstGeom prst="rect">
            <a:avLst/>
          </a:prstGeom>
          <a:noFill/>
        </p:spPr>
        <p:txBody>
          <a:bodyPr wrap="square" rtlCol="0">
            <a:spAutoFit/>
          </a:bodyPr>
          <a:lstStyle/>
          <a:p>
            <a:r>
              <a:rPr lang="tr-TR" sz="1200" b="1" dirty="0">
                <a:solidFill>
                  <a:srgbClr val="FF0000"/>
                </a:solidFill>
              </a:rPr>
              <a:t>PATLAMAYAN BALON</a:t>
            </a:r>
          </a:p>
          <a:p>
            <a:pPr fontAlgn="base"/>
            <a:r>
              <a:rPr lang="tr-TR" sz="1200" dirty="0"/>
              <a:t>1 adet kase</a:t>
            </a:r>
          </a:p>
          <a:p>
            <a:pPr fontAlgn="base"/>
            <a:r>
              <a:rPr lang="tr-TR" sz="1200" dirty="0"/>
              <a:t> 2 su bardağı süt</a:t>
            </a:r>
          </a:p>
          <a:p>
            <a:pPr fontAlgn="base"/>
            <a:r>
              <a:rPr lang="tr-TR" sz="1200" dirty="0"/>
              <a:t> Gıda boyaları</a:t>
            </a:r>
          </a:p>
          <a:p>
            <a:pPr fontAlgn="base"/>
            <a:r>
              <a:rPr lang="tr-TR" sz="1200" dirty="0"/>
              <a:t> Bulaşık deterjanı</a:t>
            </a:r>
          </a:p>
          <a:p>
            <a:pPr fontAlgn="base"/>
            <a:r>
              <a:rPr lang="tr-TR" sz="1200" dirty="0"/>
              <a:t> 1 adet kulak çubuğu</a:t>
            </a:r>
          </a:p>
          <a:p>
            <a:pPr fontAlgn="base"/>
            <a:r>
              <a:rPr lang="tr-TR" sz="1200" dirty="0"/>
              <a:t>Bolca heyecan ve eğlence</a:t>
            </a:r>
          </a:p>
        </p:txBody>
      </p:sp>
      <p:pic>
        <p:nvPicPr>
          <p:cNvPr id="11" name="10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355363" y="5877639"/>
            <a:ext cx="1565183" cy="1872209"/>
          </a:xfrm>
          <a:prstGeom prst="rect">
            <a:avLst/>
          </a:prstGeom>
        </p:spPr>
      </p:pic>
      <p:pic>
        <p:nvPicPr>
          <p:cNvPr id="16" name="15 Resim"/>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13856" y="3408560"/>
            <a:ext cx="1408077" cy="1877437"/>
          </a:xfrm>
          <a:prstGeom prst="rect">
            <a:avLst/>
          </a:prstGeom>
        </p:spPr>
      </p:pic>
      <p:pic>
        <p:nvPicPr>
          <p:cNvPr id="19" name="18 Resim"/>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80728" y="1211724"/>
            <a:ext cx="1872208" cy="18383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WIN10\Desktop\ramka-dliya-teksta-s-zvetami-smol.jpg"/>
          <p:cNvPicPr>
            <a:picLocks noChangeAspect="1" noChangeArrowheads="1"/>
          </p:cNvPicPr>
          <p:nvPr/>
        </p:nvPicPr>
        <p:blipFill>
          <a:blip r:embed="rId2"/>
          <a:srcRect/>
          <a:stretch>
            <a:fillRect/>
          </a:stretch>
        </p:blipFill>
        <p:spPr bwMode="auto">
          <a:xfrm>
            <a:off x="0" y="0"/>
            <a:ext cx="6858000" cy="9078228"/>
          </a:xfrm>
          <a:prstGeom prst="rect">
            <a:avLst/>
          </a:prstGeom>
          <a:noFill/>
        </p:spPr>
      </p:pic>
      <p:sp>
        <p:nvSpPr>
          <p:cNvPr id="11" name="10 Metin kutusu"/>
          <p:cNvSpPr txBox="1"/>
          <p:nvPr/>
        </p:nvSpPr>
        <p:spPr>
          <a:xfrm>
            <a:off x="1714488" y="4572000"/>
            <a:ext cx="2643206" cy="369332"/>
          </a:xfrm>
          <a:prstGeom prst="rect">
            <a:avLst/>
          </a:prstGeom>
          <a:noFill/>
        </p:spPr>
        <p:txBody>
          <a:bodyPr wrap="square" rtlCol="0">
            <a:spAutoFit/>
          </a:bodyPr>
          <a:lstStyle/>
          <a:p>
            <a:endParaRPr lang="tr-TR" dirty="0"/>
          </a:p>
        </p:txBody>
      </p:sp>
      <p:sp>
        <p:nvSpPr>
          <p:cNvPr id="23" name="22 Metin kutusu"/>
          <p:cNvSpPr txBox="1"/>
          <p:nvPr/>
        </p:nvSpPr>
        <p:spPr>
          <a:xfrm>
            <a:off x="908720" y="1337589"/>
            <a:ext cx="4663420" cy="861774"/>
          </a:xfrm>
          <a:prstGeom prst="rect">
            <a:avLst/>
          </a:prstGeom>
          <a:noFill/>
        </p:spPr>
        <p:txBody>
          <a:bodyPr wrap="square" rtlCol="0">
            <a:spAutoFit/>
          </a:bodyPr>
          <a:lstStyle/>
          <a:p>
            <a:r>
              <a:rPr lang="tr-TR" b="1" dirty="0">
                <a:solidFill>
                  <a:srgbClr val="FF0000"/>
                </a:solidFill>
              </a:rPr>
              <a:t>BERAT KANDİLİ</a:t>
            </a:r>
          </a:p>
          <a:p>
            <a:r>
              <a:rPr lang="tr-TR" sz="1600" b="1" dirty="0"/>
              <a:t>Berat kandili hakkında bilgilendik, okulumuzda kandilimizi kutladık, etkinliklerimizi yaptık.</a:t>
            </a:r>
          </a:p>
        </p:txBody>
      </p:sp>
      <p:pic>
        <p:nvPicPr>
          <p:cNvPr id="13" name="12 Resim"/>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1178" y="2615194"/>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15 Metin kutusu"/>
          <p:cNvSpPr txBox="1"/>
          <p:nvPr/>
        </p:nvSpPr>
        <p:spPr>
          <a:xfrm>
            <a:off x="1142984" y="857224"/>
            <a:ext cx="4429156" cy="400110"/>
          </a:xfrm>
          <a:prstGeom prst="rect">
            <a:avLst/>
          </a:prstGeom>
          <a:noFill/>
        </p:spPr>
        <p:txBody>
          <a:bodyPr wrap="square" rtlCol="0">
            <a:spAutoFit/>
          </a:bodyPr>
          <a:lstStyle/>
          <a:p>
            <a:r>
              <a:rPr lang="tr-TR" sz="2000" b="1" dirty="0">
                <a:solidFill>
                  <a:srgbClr val="FF0000"/>
                </a:solidFill>
                <a:latin typeface="Arial Black" pitchFamily="34" charset="0"/>
              </a:rPr>
              <a:t>BELİRLİ GÜN VE HAFTALAR</a:t>
            </a:r>
          </a:p>
        </p:txBody>
      </p:sp>
      <p:pic>
        <p:nvPicPr>
          <p:cNvPr id="2" name="12 Resim">
            <a:extLst>
              <a:ext uri="{FF2B5EF4-FFF2-40B4-BE49-F238E27FC236}">
                <a16:creationId xmlns:a16="http://schemas.microsoft.com/office/drawing/2014/main" id="{8ACD4885-B32F-D22B-2E73-B38314CB4F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705665" y="2615895"/>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12 Resim">
            <a:extLst>
              <a:ext uri="{FF2B5EF4-FFF2-40B4-BE49-F238E27FC236}">
                <a16:creationId xmlns:a16="http://schemas.microsoft.com/office/drawing/2014/main" id="{FD68005B-6B3F-CF57-A9FE-3BF04EEFFA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49706" y="2568153"/>
            <a:ext cx="1387511" cy="11452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12 Resim">
            <a:extLst>
              <a:ext uri="{FF2B5EF4-FFF2-40B4-BE49-F238E27FC236}">
                <a16:creationId xmlns:a16="http://schemas.microsoft.com/office/drawing/2014/main" id="{CEF39ECE-D56B-A239-21E1-C902490EF1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1178" y="4339759"/>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12 Resim">
            <a:extLst>
              <a:ext uri="{FF2B5EF4-FFF2-40B4-BE49-F238E27FC236}">
                <a16:creationId xmlns:a16="http://schemas.microsoft.com/office/drawing/2014/main" id="{A898ADEC-7A4D-F8B0-02F7-8A7677F2AF6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709981" y="4398849"/>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12 Resim">
            <a:extLst>
              <a:ext uri="{FF2B5EF4-FFF2-40B4-BE49-F238E27FC236}">
                <a16:creationId xmlns:a16="http://schemas.microsoft.com/office/drawing/2014/main" id="{9C053077-8102-AF0A-C57A-6F69FFE1BF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357694" y="4439329"/>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12 Resim">
            <a:extLst>
              <a:ext uri="{FF2B5EF4-FFF2-40B4-BE49-F238E27FC236}">
                <a16:creationId xmlns:a16="http://schemas.microsoft.com/office/drawing/2014/main" id="{D563EDB5-2F34-6325-2B4A-2FE13778C8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836521" y="7205879"/>
            <a:ext cx="1213017" cy="9097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12 Resim">
            <a:extLst>
              <a:ext uri="{FF2B5EF4-FFF2-40B4-BE49-F238E27FC236}">
                <a16:creationId xmlns:a16="http://schemas.microsoft.com/office/drawing/2014/main" id="{A5E3B189-5E43-22C9-5968-00A6B450136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91556" y="5840555"/>
            <a:ext cx="1572956" cy="11797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12 Resim">
            <a:extLst>
              <a:ext uri="{FF2B5EF4-FFF2-40B4-BE49-F238E27FC236}">
                <a16:creationId xmlns:a16="http://schemas.microsoft.com/office/drawing/2014/main" id="{2C6119B9-00F5-9A13-3A20-4994CFF2019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705665" y="5927276"/>
            <a:ext cx="1446619" cy="1084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12 Resim">
            <a:extLst>
              <a:ext uri="{FF2B5EF4-FFF2-40B4-BE49-F238E27FC236}">
                <a16:creationId xmlns:a16="http://schemas.microsoft.com/office/drawing/2014/main" id="{E9C84A98-F2B5-8908-D12A-B7495372568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303693" y="5914517"/>
            <a:ext cx="1527012" cy="11452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IN10\Desktop\ramka-dliya-teksta-s-zvetami-smol.jpg">
            <a:extLst>
              <a:ext uri="{FF2B5EF4-FFF2-40B4-BE49-F238E27FC236}">
                <a16:creationId xmlns:a16="http://schemas.microsoft.com/office/drawing/2014/main" id="{490B8D5E-55A8-614F-02D3-383197D665D7}"/>
              </a:ext>
            </a:extLst>
          </p:cNvPr>
          <p:cNvPicPr>
            <a:picLocks noChangeAspect="1" noChangeArrowheads="1"/>
          </p:cNvPicPr>
          <p:nvPr/>
        </p:nvPicPr>
        <p:blipFill>
          <a:blip r:embed="rId3"/>
          <a:srcRect/>
          <a:stretch>
            <a:fillRect/>
          </a:stretch>
        </p:blipFill>
        <p:spPr bwMode="auto">
          <a:xfrm>
            <a:off x="0" y="0"/>
            <a:ext cx="6858000" cy="9078228"/>
          </a:xfrm>
          <a:prstGeom prst="rect">
            <a:avLst/>
          </a:prstGeom>
          <a:noFill/>
        </p:spPr>
      </p:pic>
      <p:sp>
        <p:nvSpPr>
          <p:cNvPr id="6" name="Metin kutusu 5">
            <a:extLst>
              <a:ext uri="{FF2B5EF4-FFF2-40B4-BE49-F238E27FC236}">
                <a16:creationId xmlns:a16="http://schemas.microsoft.com/office/drawing/2014/main" id="{E8F3ECE9-104C-1EF0-159C-DA42F9D45B66}"/>
              </a:ext>
            </a:extLst>
          </p:cNvPr>
          <p:cNvSpPr txBox="1"/>
          <p:nvPr/>
        </p:nvSpPr>
        <p:spPr>
          <a:xfrm>
            <a:off x="944723" y="904261"/>
            <a:ext cx="2484277" cy="1477328"/>
          </a:xfrm>
          <a:prstGeom prst="rect">
            <a:avLst/>
          </a:prstGeom>
          <a:noFill/>
        </p:spPr>
        <p:txBody>
          <a:bodyPr wrap="square">
            <a:spAutoFit/>
          </a:bodyPr>
          <a:lstStyle/>
          <a:p>
            <a:r>
              <a:rPr lang="tr-TR" b="1" dirty="0">
                <a:solidFill>
                  <a:srgbClr val="FF0000"/>
                </a:solidFill>
              </a:rPr>
              <a:t>YEŞİLAY HAFTASI</a:t>
            </a:r>
          </a:p>
          <a:p>
            <a:r>
              <a:rPr lang="tr-TR" b="1" dirty="0"/>
              <a:t>Yeşilay haftası hakkında bilgiler edindik. Arkadaşlarımızla birlikte etkinlikler yaptık.</a:t>
            </a:r>
            <a:endParaRPr lang="tr-TR" sz="1800" b="1" dirty="0"/>
          </a:p>
        </p:txBody>
      </p:sp>
      <p:sp>
        <p:nvSpPr>
          <p:cNvPr id="8" name="Metin kutusu 7">
            <a:extLst>
              <a:ext uri="{FF2B5EF4-FFF2-40B4-BE49-F238E27FC236}">
                <a16:creationId xmlns:a16="http://schemas.microsoft.com/office/drawing/2014/main" id="{241B5E9E-F46C-1E55-2BCC-690D7B9D7E69}"/>
              </a:ext>
            </a:extLst>
          </p:cNvPr>
          <p:cNvSpPr txBox="1"/>
          <p:nvPr/>
        </p:nvSpPr>
        <p:spPr>
          <a:xfrm>
            <a:off x="872214" y="2770776"/>
            <a:ext cx="3585410" cy="369332"/>
          </a:xfrm>
          <a:prstGeom prst="rect">
            <a:avLst/>
          </a:prstGeom>
          <a:noFill/>
        </p:spPr>
        <p:txBody>
          <a:bodyPr wrap="square">
            <a:spAutoFit/>
          </a:bodyPr>
          <a:lstStyle/>
          <a:p>
            <a:r>
              <a:rPr lang="tr-TR" sz="1800" b="1" dirty="0">
                <a:solidFill>
                  <a:srgbClr val="FF0000"/>
                </a:solidFill>
              </a:rPr>
              <a:t>DÜNYA KADINLAR GÜNÜ</a:t>
            </a:r>
          </a:p>
        </p:txBody>
      </p:sp>
      <p:pic>
        <p:nvPicPr>
          <p:cNvPr id="9" name="12 Resim">
            <a:extLst>
              <a:ext uri="{FF2B5EF4-FFF2-40B4-BE49-F238E27FC236}">
                <a16:creationId xmlns:a16="http://schemas.microsoft.com/office/drawing/2014/main" id="{64B43AA5-A63C-586E-C324-F16568152F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4267494" y="2725393"/>
            <a:ext cx="1112733" cy="16375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Metin kutusu 10">
            <a:extLst>
              <a:ext uri="{FF2B5EF4-FFF2-40B4-BE49-F238E27FC236}">
                <a16:creationId xmlns:a16="http://schemas.microsoft.com/office/drawing/2014/main" id="{C9CB2356-3942-E301-65C7-A667313F1F77}"/>
              </a:ext>
            </a:extLst>
          </p:cNvPr>
          <p:cNvSpPr txBox="1"/>
          <p:nvPr/>
        </p:nvSpPr>
        <p:spPr>
          <a:xfrm>
            <a:off x="872133" y="3192240"/>
            <a:ext cx="2691506" cy="923330"/>
          </a:xfrm>
          <a:prstGeom prst="rect">
            <a:avLst/>
          </a:prstGeom>
          <a:noFill/>
        </p:spPr>
        <p:txBody>
          <a:bodyPr wrap="square">
            <a:spAutoFit/>
          </a:bodyPr>
          <a:lstStyle/>
          <a:p>
            <a:r>
              <a:rPr lang="tr-TR" b="1" dirty="0"/>
              <a:t>Dünya kadınlar gününde annelerimiz için </a:t>
            </a:r>
            <a:r>
              <a:rPr lang="tr-TR" b="1" dirty="0" err="1"/>
              <a:t>süprizler</a:t>
            </a:r>
            <a:r>
              <a:rPr lang="tr-TR" b="1" dirty="0"/>
              <a:t> hazırladık.</a:t>
            </a:r>
            <a:endParaRPr lang="tr-TR" sz="1800" b="1" dirty="0"/>
          </a:p>
        </p:txBody>
      </p:sp>
      <p:sp>
        <p:nvSpPr>
          <p:cNvPr id="13" name="Metin kutusu 12">
            <a:extLst>
              <a:ext uri="{FF2B5EF4-FFF2-40B4-BE49-F238E27FC236}">
                <a16:creationId xmlns:a16="http://schemas.microsoft.com/office/drawing/2014/main" id="{A0C08AFD-21DE-E0D4-FAF3-E05640F95883}"/>
              </a:ext>
            </a:extLst>
          </p:cNvPr>
          <p:cNvSpPr txBox="1"/>
          <p:nvPr/>
        </p:nvSpPr>
        <p:spPr>
          <a:xfrm>
            <a:off x="964125" y="4132937"/>
            <a:ext cx="3585410" cy="369332"/>
          </a:xfrm>
          <a:prstGeom prst="rect">
            <a:avLst/>
          </a:prstGeom>
          <a:noFill/>
        </p:spPr>
        <p:txBody>
          <a:bodyPr wrap="square">
            <a:spAutoFit/>
          </a:bodyPr>
          <a:lstStyle/>
          <a:p>
            <a:r>
              <a:rPr lang="tr-TR" sz="1800" b="1" dirty="0">
                <a:solidFill>
                  <a:srgbClr val="FF0000"/>
                </a:solidFill>
              </a:rPr>
              <a:t>YAŞLILAR HAFTASI</a:t>
            </a:r>
          </a:p>
        </p:txBody>
      </p:sp>
      <p:pic>
        <p:nvPicPr>
          <p:cNvPr id="16" name="12 Resim">
            <a:extLst>
              <a:ext uri="{FF2B5EF4-FFF2-40B4-BE49-F238E27FC236}">
                <a16:creationId xmlns:a16="http://schemas.microsoft.com/office/drawing/2014/main" id="{3B39D51B-EB46-BF9C-F06C-79ED55BEB3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01989" y="4913189"/>
            <a:ext cx="1337891" cy="13037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 name="12 Resim">
            <a:extLst>
              <a:ext uri="{FF2B5EF4-FFF2-40B4-BE49-F238E27FC236}">
                <a16:creationId xmlns:a16="http://schemas.microsoft.com/office/drawing/2014/main" id="{106F7D8B-C8B0-0086-5560-24B679A2F5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43827" y="4871601"/>
            <a:ext cx="1337891" cy="13037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12 Resim">
            <a:extLst>
              <a:ext uri="{FF2B5EF4-FFF2-40B4-BE49-F238E27FC236}">
                <a16:creationId xmlns:a16="http://schemas.microsoft.com/office/drawing/2014/main" id="{3D5A1F70-01B3-9066-F539-70AE18021B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01989" y="6638035"/>
            <a:ext cx="1337891" cy="13567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9" name="12 Resim">
            <a:extLst>
              <a:ext uri="{FF2B5EF4-FFF2-40B4-BE49-F238E27FC236}">
                <a16:creationId xmlns:a16="http://schemas.microsoft.com/office/drawing/2014/main" id="{5F78D84F-370F-9920-FEFF-CB3D3AD9FBB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642383" y="4839711"/>
            <a:ext cx="1362545" cy="13174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 name="12 Resim">
            <a:extLst>
              <a:ext uri="{FF2B5EF4-FFF2-40B4-BE49-F238E27FC236}">
                <a16:creationId xmlns:a16="http://schemas.microsoft.com/office/drawing/2014/main" id="{565F93DA-1CA6-128B-AC70-D12DB1FD98C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843827" y="6621382"/>
            <a:ext cx="1439624" cy="13037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1" name="12 Resim">
            <a:extLst>
              <a:ext uri="{FF2B5EF4-FFF2-40B4-BE49-F238E27FC236}">
                <a16:creationId xmlns:a16="http://schemas.microsoft.com/office/drawing/2014/main" id="{C4D338DB-1869-C795-EFDB-49F3D96F81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666549" y="6636446"/>
            <a:ext cx="1250344" cy="13037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3" name="12 Resim">
            <a:extLst>
              <a:ext uri="{FF2B5EF4-FFF2-40B4-BE49-F238E27FC236}">
                <a16:creationId xmlns:a16="http://schemas.microsoft.com/office/drawing/2014/main" id="{ACE85DBE-6893-336D-552D-1CADCB6C8D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005064" y="1218858"/>
            <a:ext cx="1637593" cy="11409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7947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6D59D3-19BF-0B78-1642-7BF5741EF0B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2E7A74E-ECD5-F3B8-210A-0B97E916A41F}"/>
              </a:ext>
            </a:extLst>
          </p:cNvPr>
          <p:cNvSpPr>
            <a:spLocks noGrp="1"/>
          </p:cNvSpPr>
          <p:nvPr>
            <p:ph idx="1"/>
          </p:nvPr>
        </p:nvSpPr>
        <p:spPr/>
        <p:txBody>
          <a:bodyPr/>
          <a:lstStyle/>
          <a:p>
            <a:endParaRPr lang="tr-TR"/>
          </a:p>
        </p:txBody>
      </p:sp>
      <p:pic>
        <p:nvPicPr>
          <p:cNvPr id="4" name="Picture 2" descr="C:\Users\WIN10\Desktop\ramka-dliya-teksta-s-zvetami-smol.jpg">
            <a:extLst>
              <a:ext uri="{FF2B5EF4-FFF2-40B4-BE49-F238E27FC236}">
                <a16:creationId xmlns:a16="http://schemas.microsoft.com/office/drawing/2014/main" id="{3F8D9570-6841-13E4-56F7-3C6A53CBAEB8}"/>
              </a:ext>
            </a:extLst>
          </p:cNvPr>
          <p:cNvPicPr>
            <a:picLocks noChangeAspect="1" noChangeArrowheads="1"/>
          </p:cNvPicPr>
          <p:nvPr/>
        </p:nvPicPr>
        <p:blipFill>
          <a:blip r:embed="rId2"/>
          <a:srcRect/>
          <a:stretch>
            <a:fillRect/>
          </a:stretch>
        </p:blipFill>
        <p:spPr bwMode="auto">
          <a:xfrm>
            <a:off x="-35171" y="-374072"/>
            <a:ext cx="6893171" cy="9518072"/>
          </a:xfrm>
          <a:prstGeom prst="rect">
            <a:avLst/>
          </a:prstGeom>
          <a:noFill/>
        </p:spPr>
      </p:pic>
      <p:sp>
        <p:nvSpPr>
          <p:cNvPr id="6" name="Metin kutusu 5">
            <a:extLst>
              <a:ext uri="{FF2B5EF4-FFF2-40B4-BE49-F238E27FC236}">
                <a16:creationId xmlns:a16="http://schemas.microsoft.com/office/drawing/2014/main" id="{AC100D8F-FE8F-8C3E-DE94-3A873AA14E34}"/>
              </a:ext>
            </a:extLst>
          </p:cNvPr>
          <p:cNvSpPr txBox="1"/>
          <p:nvPr/>
        </p:nvSpPr>
        <p:spPr>
          <a:xfrm>
            <a:off x="868336" y="1032927"/>
            <a:ext cx="3585410" cy="369332"/>
          </a:xfrm>
          <a:prstGeom prst="rect">
            <a:avLst/>
          </a:prstGeom>
          <a:noFill/>
        </p:spPr>
        <p:txBody>
          <a:bodyPr wrap="square">
            <a:spAutoFit/>
          </a:bodyPr>
          <a:lstStyle/>
          <a:p>
            <a:r>
              <a:rPr lang="tr-TR" b="1" dirty="0">
                <a:solidFill>
                  <a:srgbClr val="FF0000"/>
                </a:solidFill>
              </a:rPr>
              <a:t>TİYATROLAR </a:t>
            </a:r>
            <a:r>
              <a:rPr lang="tr-TR" sz="1800" b="1" dirty="0">
                <a:solidFill>
                  <a:srgbClr val="FF0000"/>
                </a:solidFill>
              </a:rPr>
              <a:t>GÜNÜ</a:t>
            </a:r>
          </a:p>
        </p:txBody>
      </p:sp>
      <p:pic>
        <p:nvPicPr>
          <p:cNvPr id="7" name="12 Resim">
            <a:extLst>
              <a:ext uri="{FF2B5EF4-FFF2-40B4-BE49-F238E27FC236}">
                <a16:creationId xmlns:a16="http://schemas.microsoft.com/office/drawing/2014/main" id="{0F6BEDDE-222C-69AF-DE18-137B8E824E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49913" y="1496916"/>
            <a:ext cx="1807666" cy="14365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Metin kutusu 7">
            <a:extLst>
              <a:ext uri="{FF2B5EF4-FFF2-40B4-BE49-F238E27FC236}">
                <a16:creationId xmlns:a16="http://schemas.microsoft.com/office/drawing/2014/main" id="{CA8CE41D-07E9-382F-79D3-7CA244532BB0}"/>
              </a:ext>
            </a:extLst>
          </p:cNvPr>
          <p:cNvSpPr txBox="1"/>
          <p:nvPr/>
        </p:nvSpPr>
        <p:spPr>
          <a:xfrm>
            <a:off x="719908" y="1468837"/>
            <a:ext cx="2691506" cy="1200329"/>
          </a:xfrm>
          <a:prstGeom prst="rect">
            <a:avLst/>
          </a:prstGeom>
          <a:noFill/>
        </p:spPr>
        <p:txBody>
          <a:bodyPr wrap="square">
            <a:spAutoFit/>
          </a:bodyPr>
          <a:lstStyle/>
          <a:p>
            <a:r>
              <a:rPr lang="tr-TR" b="1" dirty="0"/>
              <a:t>Dünya tiyatrolar gününde tiyatro hakkında bilgiler edindik. Sanat etkinliğimizi yaptık.</a:t>
            </a:r>
            <a:endParaRPr lang="tr-TR" sz="1800" b="1" dirty="0"/>
          </a:p>
        </p:txBody>
      </p:sp>
      <p:sp>
        <p:nvSpPr>
          <p:cNvPr id="9" name="Metin kutusu 8">
            <a:extLst>
              <a:ext uri="{FF2B5EF4-FFF2-40B4-BE49-F238E27FC236}">
                <a16:creationId xmlns:a16="http://schemas.microsoft.com/office/drawing/2014/main" id="{68F872DD-A563-2BF0-3289-FA2CBC974C58}"/>
              </a:ext>
            </a:extLst>
          </p:cNvPr>
          <p:cNvSpPr txBox="1"/>
          <p:nvPr/>
        </p:nvSpPr>
        <p:spPr>
          <a:xfrm>
            <a:off x="868336" y="3130461"/>
            <a:ext cx="3585410" cy="369332"/>
          </a:xfrm>
          <a:prstGeom prst="rect">
            <a:avLst/>
          </a:prstGeom>
          <a:noFill/>
        </p:spPr>
        <p:txBody>
          <a:bodyPr wrap="square">
            <a:spAutoFit/>
          </a:bodyPr>
          <a:lstStyle/>
          <a:p>
            <a:r>
              <a:rPr lang="tr-TR" sz="1800" b="1" dirty="0">
                <a:solidFill>
                  <a:srgbClr val="FF0000"/>
                </a:solidFill>
              </a:rPr>
              <a:t>ORMA HAFTASI</a:t>
            </a:r>
          </a:p>
        </p:txBody>
      </p:sp>
      <p:pic>
        <p:nvPicPr>
          <p:cNvPr id="16" name="12 Resim">
            <a:extLst>
              <a:ext uri="{FF2B5EF4-FFF2-40B4-BE49-F238E27FC236}">
                <a16:creationId xmlns:a16="http://schemas.microsoft.com/office/drawing/2014/main" id="{83929944-9E6A-1A3D-DE21-DC81722906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1364" y="3621501"/>
            <a:ext cx="1807665" cy="14365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Metin kutusu 18">
            <a:extLst>
              <a:ext uri="{FF2B5EF4-FFF2-40B4-BE49-F238E27FC236}">
                <a16:creationId xmlns:a16="http://schemas.microsoft.com/office/drawing/2014/main" id="{89ADBD3A-22D1-1019-7AFD-4B36A049A77D}"/>
              </a:ext>
            </a:extLst>
          </p:cNvPr>
          <p:cNvSpPr txBox="1"/>
          <p:nvPr/>
        </p:nvSpPr>
        <p:spPr>
          <a:xfrm>
            <a:off x="842842" y="3646300"/>
            <a:ext cx="2445638" cy="1477328"/>
          </a:xfrm>
          <a:prstGeom prst="rect">
            <a:avLst/>
          </a:prstGeom>
          <a:noFill/>
        </p:spPr>
        <p:txBody>
          <a:bodyPr wrap="square">
            <a:spAutoFit/>
          </a:bodyPr>
          <a:lstStyle/>
          <a:p>
            <a:r>
              <a:rPr lang="tr-TR" b="1" dirty="0"/>
              <a:t>Orman hakkında bol bol sohbet edip öğretmenlerimizin bizim için hazırladıkları tiyatroyu izledik.</a:t>
            </a:r>
            <a:endParaRPr lang="tr-TR" sz="1800" b="1" dirty="0"/>
          </a:p>
        </p:txBody>
      </p:sp>
      <p:sp>
        <p:nvSpPr>
          <p:cNvPr id="21" name="Metin kutusu 20">
            <a:extLst>
              <a:ext uri="{FF2B5EF4-FFF2-40B4-BE49-F238E27FC236}">
                <a16:creationId xmlns:a16="http://schemas.microsoft.com/office/drawing/2014/main" id="{16CB945F-E830-E621-B237-D8825E047126}"/>
              </a:ext>
            </a:extLst>
          </p:cNvPr>
          <p:cNvSpPr txBox="1"/>
          <p:nvPr/>
        </p:nvSpPr>
        <p:spPr>
          <a:xfrm>
            <a:off x="842842" y="5459542"/>
            <a:ext cx="3588326" cy="369332"/>
          </a:xfrm>
          <a:prstGeom prst="rect">
            <a:avLst/>
          </a:prstGeom>
          <a:noFill/>
        </p:spPr>
        <p:txBody>
          <a:bodyPr wrap="square">
            <a:spAutoFit/>
          </a:bodyPr>
          <a:lstStyle/>
          <a:p>
            <a:r>
              <a:rPr lang="tr-TR" b="1" dirty="0">
                <a:solidFill>
                  <a:srgbClr val="FF0000"/>
                </a:solidFill>
              </a:rPr>
              <a:t>DÜNYA SU GÜNÜ</a:t>
            </a:r>
            <a:endParaRPr lang="tr-TR" sz="1800" b="1" dirty="0">
              <a:solidFill>
                <a:srgbClr val="FF0000"/>
              </a:solidFill>
            </a:endParaRPr>
          </a:p>
        </p:txBody>
      </p:sp>
      <p:sp>
        <p:nvSpPr>
          <p:cNvPr id="24" name="Metin kutusu 23">
            <a:extLst>
              <a:ext uri="{FF2B5EF4-FFF2-40B4-BE49-F238E27FC236}">
                <a16:creationId xmlns:a16="http://schemas.microsoft.com/office/drawing/2014/main" id="{185513A5-418C-99CC-C23B-1461E9D40BC5}"/>
              </a:ext>
            </a:extLst>
          </p:cNvPr>
          <p:cNvSpPr txBox="1"/>
          <p:nvPr/>
        </p:nvSpPr>
        <p:spPr>
          <a:xfrm>
            <a:off x="634669" y="6014399"/>
            <a:ext cx="3588326" cy="923330"/>
          </a:xfrm>
          <a:prstGeom prst="rect">
            <a:avLst/>
          </a:prstGeom>
          <a:noFill/>
        </p:spPr>
        <p:txBody>
          <a:bodyPr wrap="square">
            <a:spAutoFit/>
          </a:bodyPr>
          <a:lstStyle/>
          <a:p>
            <a:r>
              <a:rPr lang="tr-TR" b="1" dirty="0"/>
              <a:t>Suyun önemi kullanım alanları hakkında sohbet ettik. Su günü kitapçığımızı oluşturduk.</a:t>
            </a:r>
            <a:endParaRPr lang="tr-TR" sz="1800" b="1" dirty="0"/>
          </a:p>
        </p:txBody>
      </p:sp>
    </p:spTree>
    <p:extLst>
      <p:ext uri="{BB962C8B-B14F-4D97-AF65-F5344CB8AC3E}">
        <p14:creationId xmlns:p14="http://schemas.microsoft.com/office/powerpoint/2010/main" val="314704685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3532</TotalTime>
  <Words>1856</Words>
  <Application>Microsoft Office PowerPoint</Application>
  <PresentationFormat>Ekran Gösterisi (4:3)</PresentationFormat>
  <Paragraphs>209</Paragraphs>
  <Slides>31</Slides>
  <Notes>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PowerPoint Sunusu</vt:lpstr>
      <vt:lpstr>PowerPoint Sunusu</vt:lpstr>
      <vt:lpstr>OKUL PROJELERİMİZ</vt:lpstr>
      <vt:lpstr> TÜRKÇE-DİL ETKİNLİKLERİ </vt:lpstr>
      <vt:lpstr>ÖĞRENDİĞİMİZ ŞARKILAR</vt:lpstr>
      <vt:lpstr> FEN ETKİNLİKLERİ </vt:lpstr>
      <vt:lpstr>PowerPoint Sunusu</vt:lpstr>
      <vt:lpstr>PowerPoint Sunusu</vt:lpstr>
      <vt:lpstr>PowerPoint Sunusu</vt:lpstr>
      <vt:lpstr>PowerPoint Sunusu</vt:lpstr>
      <vt:lpstr>ORMAN</vt:lpstr>
      <vt:lpstr>PowerPoint Sunusu</vt:lpstr>
      <vt:lpstr>PowerPoint Sunusu</vt:lpstr>
      <vt:lpstr>PowerPoint Sunusu</vt:lpstr>
      <vt:lpstr>PowerPoint Sunusu</vt:lpstr>
      <vt:lpstr>PowerPoint Sunusu</vt:lpstr>
      <vt:lpstr>PowerPoint Sunusu</vt:lpstr>
      <vt:lpstr>EĞLENCELİ BİLİM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LEYLA  MERDANOĞLU</dc:title>
  <dc:creator>WIN10</dc:creator>
  <cp:lastModifiedBy>esrabektas985@gmail.com</cp:lastModifiedBy>
  <cp:revision>400</cp:revision>
  <dcterms:created xsi:type="dcterms:W3CDTF">2021-10-24T15:24:10Z</dcterms:created>
  <dcterms:modified xsi:type="dcterms:W3CDTF">2023-04-08T09:36:11Z</dcterms:modified>
</cp:coreProperties>
</file>