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9" r:id="rId3"/>
    <p:sldId id="258" r:id="rId4"/>
    <p:sldId id="257" r:id="rId5"/>
    <p:sldId id="268" r:id="rId6"/>
    <p:sldId id="260" r:id="rId7"/>
    <p:sldId id="261" r:id="rId8"/>
    <p:sldId id="282" r:id="rId9"/>
    <p:sldId id="272" r:id="rId10"/>
    <p:sldId id="271" r:id="rId11"/>
    <p:sldId id="266" r:id="rId12"/>
    <p:sldId id="269" r:id="rId13"/>
    <p:sldId id="270" r:id="rId14"/>
    <p:sldId id="283" r:id="rId15"/>
    <p:sldId id="284" r:id="rId16"/>
    <p:sldId id="285" r:id="rId17"/>
    <p:sldId id="286" r:id="rId18"/>
    <p:sldId id="287" r:id="rId19"/>
    <p:sldId id="288" r:id="rId20"/>
    <p:sldId id="289" r:id="rId21"/>
    <p:sldId id="290" r:id="rId22"/>
    <p:sldId id="291" r:id="rId23"/>
    <p:sldId id="292" r:id="rId24"/>
    <p:sldId id="293" r:id="rId25"/>
  </p:sldIdLst>
  <p:sldSz cx="6858000" cy="9144000" type="screen4x3"/>
  <p:notesSz cx="6858000" cy="9144000"/>
  <p:defaultTextStyle>
    <a:defPPr lvl="0">
      <a:defRPr lang="tr-T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notesMaster" Target="notesMasters/notesMaster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presProps" Target="presProps.xml" /><Relationship Id="rId30"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A909BE-363E-4B8D-9467-F8C650216165}" type="datetimeFigureOut">
              <a:rPr lang="tr-TR" smtClean="0"/>
              <a:pPr/>
              <a:t>8.04.2023</a:t>
            </a:fld>
            <a:endParaRPr lang="tr-TR"/>
          </a:p>
        </p:txBody>
      </p:sp>
      <p:sp>
        <p:nvSpPr>
          <p:cNvPr id="4" name="3 Slayt Görüntüsü Yer Tutucusu"/>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89FE03-8D39-4080-AD6D-49B27A47FD5D}" type="slidenum">
              <a:rPr lang="tr-TR" smtClean="0"/>
              <a:pPr/>
              <a:t>‹#›</a:t>
            </a:fld>
            <a:endParaRPr lang="tr-TR"/>
          </a:p>
        </p:txBody>
      </p:sp>
    </p:spTree>
    <p:extLst>
      <p:ext uri="{BB962C8B-B14F-4D97-AF65-F5344CB8AC3E}">
        <p14:creationId xmlns:p14="http://schemas.microsoft.com/office/powerpoint/2010/main" val="1862362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514350" y="2840568"/>
            <a:ext cx="5829300" cy="1960033"/>
          </a:xfrm>
        </p:spPr>
        <p:txBody>
          <a:bodyPr/>
          <a:lstStyle/>
          <a:p>
            <a:r>
              <a:rPr lang="tr-TR"/>
              <a:t>Asıl başlık stili için tıklatın</a:t>
            </a:r>
          </a:p>
        </p:txBody>
      </p:sp>
      <p:sp>
        <p:nvSpPr>
          <p:cNvPr id="3" name="2 Alt Başlık"/>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4972050" y="366185"/>
            <a:ext cx="1543050" cy="7802033"/>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342900" y="366185"/>
            <a:ext cx="4514850" cy="7802033"/>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41735" y="5875867"/>
            <a:ext cx="5829300" cy="1816100"/>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42900" y="364067"/>
            <a:ext cx="2256235" cy="154940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344216" y="6400800"/>
            <a:ext cx="4114800" cy="755651"/>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51BC2B2F-6D55-4823-92A5-B1E29028ABAE}" type="datetimeFigureOut">
              <a:rPr lang="tr-TR" smtClean="0"/>
              <a:pPr/>
              <a:t>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7FDFE5-4821-43FC-802E-241734E07B9A}"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51BC2B2F-6D55-4823-92A5-B1E29028ABAE}" type="datetimeFigureOut">
              <a:rPr lang="tr-TR" smtClean="0"/>
              <a:pPr/>
              <a:t>8.04.2023</a:t>
            </a:fld>
            <a:endParaRPr lang="tr-TR"/>
          </a:p>
        </p:txBody>
      </p:sp>
      <p:sp>
        <p:nvSpPr>
          <p:cNvPr id="5" name="4 Altbilgi Yer Tutucusu"/>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9C7FDFE5-4821-43FC-802E-241734E07B9A}"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3.jpeg" /></Relationships>
</file>

<file path=ppt/slides/_rels/slide10.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22.jpeg" /><Relationship Id="rId4" Type="http://schemas.openxmlformats.org/officeDocument/2006/relationships/image" Target="../media/image32.jpeg" /></Relationships>
</file>

<file path=ppt/slides/_rels/slide11.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35.jpeg" /><Relationship Id="rId4" Type="http://schemas.openxmlformats.org/officeDocument/2006/relationships/image" Target="../media/image34.jpeg" /></Relationships>
</file>

<file path=ppt/slides/_rels/slide12.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38.jpeg" /><Relationship Id="rId4" Type="http://schemas.openxmlformats.org/officeDocument/2006/relationships/image" Target="../media/image37.jpeg" /></Relationships>
</file>

<file path=ppt/slides/_rels/slide13.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2" Type="http://schemas.openxmlformats.org/officeDocument/2006/relationships/image" Target="../media/image41.jpe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5.png" /></Relationships>
</file>

<file path=ppt/slides/_rels/slide20.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46.jpe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48.jpe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8.jpeg" /><Relationship Id="rId4" Type="http://schemas.openxmlformats.org/officeDocument/2006/relationships/image" Target="../media/image7.jpeg" /></Relationships>
</file>

<file path=ppt/slides/_rels/slide4.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11.jpeg" /><Relationship Id="rId4" Type="http://schemas.openxmlformats.org/officeDocument/2006/relationships/image" Target="../media/image10.jpeg" /></Relationships>
</file>

<file path=ppt/slides/_rels/slide5.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13.jpeg" /></Relationships>
</file>

<file path=ppt/slides/_rels/slide6.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16.jpeg" /><Relationship Id="rId4" Type="http://schemas.openxmlformats.org/officeDocument/2006/relationships/image" Target="../media/image15.jpeg" /></Relationships>
</file>

<file path=ppt/slides/_rels/slide7.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20.jpeg" /><Relationship Id="rId5" Type="http://schemas.openxmlformats.org/officeDocument/2006/relationships/image" Target="../media/image19.jpeg" /><Relationship Id="rId4" Type="http://schemas.openxmlformats.org/officeDocument/2006/relationships/image" Target="../media/image18.jpeg" /></Relationships>
</file>

<file path=ppt/slides/_rels/slide8.xml.rels><?xml version="1.0" encoding="UTF-8" standalone="yes"?>
<Relationships xmlns="http://schemas.openxmlformats.org/package/2006/relationships"><Relationship Id="rId8" Type="http://schemas.openxmlformats.org/officeDocument/2006/relationships/image" Target="../media/image26.jpeg" /><Relationship Id="rId3" Type="http://schemas.openxmlformats.org/officeDocument/2006/relationships/image" Target="../media/image21.jpeg" /><Relationship Id="rId7" Type="http://schemas.openxmlformats.org/officeDocument/2006/relationships/image" Target="../media/image25.jpe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24.jpeg" /><Relationship Id="rId5" Type="http://schemas.openxmlformats.org/officeDocument/2006/relationships/image" Target="../media/image23.jpeg" /><Relationship Id="rId4" Type="http://schemas.openxmlformats.org/officeDocument/2006/relationships/image" Target="../media/image22.jpeg" /></Relationships>
</file>

<file path=ppt/slides/_rels/slide9.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30.jpeg" /><Relationship Id="rId5" Type="http://schemas.openxmlformats.org/officeDocument/2006/relationships/image" Target="../media/image29.jpeg" /><Relationship Id="rId4" Type="http://schemas.openxmlformats.org/officeDocument/2006/relationships/image" Target="../media/image28.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7">
            <a:extLst>
              <a:ext uri="{FF2B5EF4-FFF2-40B4-BE49-F238E27FC236}">
                <a16:creationId xmlns:a16="http://schemas.microsoft.com/office/drawing/2014/main" id="{83319EAA-B98E-B417-A07F-22A0B39D134B}"/>
              </a:ext>
            </a:extLst>
          </p:cNvPr>
          <p:cNvPicPr>
            <a:picLocks noChangeAspect="1"/>
          </p:cNvPicPr>
          <p:nvPr/>
        </p:nvPicPr>
        <p:blipFill>
          <a:blip r:embed="rId2"/>
          <a:stretch>
            <a:fillRect/>
          </a:stretch>
        </p:blipFill>
        <p:spPr>
          <a:xfrm>
            <a:off x="0" y="0"/>
            <a:ext cx="6858000" cy="9143999"/>
          </a:xfrm>
          <a:prstGeom prst="rect">
            <a:avLst/>
          </a:prstGeom>
        </p:spPr>
      </p:pic>
      <p:sp>
        <p:nvSpPr>
          <p:cNvPr id="9" name="Kaydırma: Yatay 8">
            <a:extLst>
              <a:ext uri="{FF2B5EF4-FFF2-40B4-BE49-F238E27FC236}">
                <a16:creationId xmlns:a16="http://schemas.microsoft.com/office/drawing/2014/main" id="{2D243460-6519-282C-FDD7-2D8B532A96B7}"/>
              </a:ext>
            </a:extLst>
          </p:cNvPr>
          <p:cNvSpPr/>
          <p:nvPr/>
        </p:nvSpPr>
        <p:spPr>
          <a:xfrm>
            <a:off x="1811584" y="666657"/>
            <a:ext cx="3357680" cy="1445461"/>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baseline="-25000" dirty="0">
                <a:solidFill>
                  <a:schemeClr val="tx1"/>
                </a:solidFill>
                <a:latin typeface="Bodoni MT Black" panose="02070A03080606020203" pitchFamily="18" charset="0"/>
                <a:ea typeface="Congenial Black" panose="02000000000000000000" pitchFamily="2" charset="0"/>
                <a:cs typeface="Arial Black" panose="020B0604020202020204" pitchFamily="34" charset="0"/>
              </a:rPr>
              <a:t>KELEBEKLER SINIFI </a:t>
            </a:r>
          </a:p>
          <a:p>
            <a:pPr algn="ctr"/>
            <a:r>
              <a:rPr lang="tr-TR" sz="2400" b="1" baseline="-25000" dirty="0">
                <a:solidFill>
                  <a:schemeClr val="tx1"/>
                </a:solidFill>
                <a:latin typeface="Bodoni MT Black" panose="02070A03080606020203" pitchFamily="18" charset="0"/>
                <a:ea typeface="Congenial Black" panose="02000000000000000000" pitchFamily="2" charset="0"/>
                <a:cs typeface="Arial Black" panose="020B0604020202020204" pitchFamily="34" charset="0"/>
              </a:rPr>
              <a:t>MART AYI BÜLTENİ</a:t>
            </a:r>
            <a:endParaRPr lang="tr-TR" sz="2400" dirty="0">
              <a:solidFill>
                <a:schemeClr val="tx1"/>
              </a:solidFill>
              <a:latin typeface="Bodoni MT Black" panose="02070A03080606020203" pitchFamily="18" charset="0"/>
            </a:endParaRPr>
          </a:p>
        </p:txBody>
      </p:sp>
      <p:sp>
        <p:nvSpPr>
          <p:cNvPr id="10" name="Metin kutusu 9">
            <a:extLst>
              <a:ext uri="{FF2B5EF4-FFF2-40B4-BE49-F238E27FC236}">
                <a16:creationId xmlns:a16="http://schemas.microsoft.com/office/drawing/2014/main" id="{7513181B-D53E-E69A-1E29-86F690E9775B}"/>
              </a:ext>
            </a:extLst>
          </p:cNvPr>
          <p:cNvSpPr txBox="1"/>
          <p:nvPr/>
        </p:nvSpPr>
        <p:spPr>
          <a:xfrm>
            <a:off x="2070844" y="7523892"/>
            <a:ext cx="2706585" cy="646331"/>
          </a:xfrm>
          <a:prstGeom prst="rect">
            <a:avLst/>
          </a:prstGeom>
          <a:noFill/>
        </p:spPr>
        <p:txBody>
          <a:bodyPr wrap="square" rtlCol="0">
            <a:spAutoFit/>
          </a:bodyPr>
          <a:lstStyle/>
          <a:p>
            <a:pPr algn="l"/>
            <a:r>
              <a:rPr lang="tr-TR" dirty="0">
                <a:latin typeface="Algerian" pitchFamily="82" charset="0"/>
                <a:ea typeface="Aldhabi" panose="02000000000000000000" pitchFamily="2" charset="0"/>
              </a:rPr>
              <a:t>KELEBEKLERİN BU AYKİ </a:t>
            </a:r>
            <a:r>
              <a:rPr lang="tr-TR">
                <a:latin typeface="Algerian" pitchFamily="82" charset="0"/>
                <a:ea typeface="Aldhabi" panose="02000000000000000000" pitchFamily="2" charset="0"/>
              </a:rPr>
              <a:t>MACERASI 🦋</a:t>
            </a:r>
            <a:endParaRPr lang="tr-TR" dirty="0">
              <a:latin typeface="Algerian" pitchFamily="82" charset="0"/>
              <a:ea typeface="Aldhabi" panose="02000000000000000000" pitchFamily="2" charset="0"/>
            </a:endParaRPr>
          </a:p>
        </p:txBody>
      </p:sp>
      <p:pic>
        <p:nvPicPr>
          <p:cNvPr id="4" name="Resim 5">
            <a:extLst>
              <a:ext uri="{FF2B5EF4-FFF2-40B4-BE49-F238E27FC236}">
                <a16:creationId xmlns:a16="http://schemas.microsoft.com/office/drawing/2014/main" id="{7CF41FF7-F41A-D4B3-C978-E5A6006C8249}"/>
              </a:ext>
            </a:extLst>
          </p:cNvPr>
          <p:cNvPicPr>
            <a:picLocks noChangeAspect="1"/>
          </p:cNvPicPr>
          <p:nvPr/>
        </p:nvPicPr>
        <p:blipFill>
          <a:blip r:embed="rId3"/>
          <a:stretch>
            <a:fillRect/>
          </a:stretch>
        </p:blipFill>
        <p:spPr>
          <a:xfrm>
            <a:off x="1076711" y="2244594"/>
            <a:ext cx="4572000" cy="2604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7">
            <a:extLst>
              <a:ext uri="{FF2B5EF4-FFF2-40B4-BE49-F238E27FC236}">
                <a16:creationId xmlns:a16="http://schemas.microsoft.com/office/drawing/2014/main" id="{1D8BCC02-A383-2D1D-8A08-114B609D9854}"/>
              </a:ext>
            </a:extLst>
          </p:cNvPr>
          <p:cNvPicPr>
            <a:picLocks noChangeAspect="1"/>
          </p:cNvPicPr>
          <p:nvPr/>
        </p:nvPicPr>
        <p:blipFill>
          <a:blip r:embed="rId4"/>
          <a:stretch>
            <a:fillRect/>
          </a:stretch>
        </p:blipFill>
        <p:spPr>
          <a:xfrm>
            <a:off x="1076711" y="4856032"/>
            <a:ext cx="4572000" cy="2653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BA169347-16B7-C485-A2D0-D344F0F1BC61}"/>
              </a:ext>
            </a:extLst>
          </p:cNvPr>
          <p:cNvPicPr>
            <a:picLocks noChangeAspect="1"/>
          </p:cNvPicPr>
          <p:nvPr/>
        </p:nvPicPr>
        <p:blipFill>
          <a:blip r:embed="rId2"/>
          <a:stretch>
            <a:fillRect/>
          </a:stretch>
        </p:blipFill>
        <p:spPr>
          <a:xfrm>
            <a:off x="0" y="0"/>
            <a:ext cx="6770719" cy="9199963"/>
          </a:xfrm>
          <a:prstGeom prst="rect">
            <a:avLst/>
          </a:prstGeom>
        </p:spPr>
      </p:pic>
      <p:sp>
        <p:nvSpPr>
          <p:cNvPr id="4" name="12 Metin kutusu">
            <a:extLst>
              <a:ext uri="{FF2B5EF4-FFF2-40B4-BE49-F238E27FC236}">
                <a16:creationId xmlns:a16="http://schemas.microsoft.com/office/drawing/2014/main" id="{4F96B456-B67C-E886-C86E-06D678C068EC}"/>
              </a:ext>
            </a:extLst>
          </p:cNvPr>
          <p:cNvSpPr txBox="1"/>
          <p:nvPr/>
        </p:nvSpPr>
        <p:spPr>
          <a:xfrm>
            <a:off x="1166124" y="6381558"/>
            <a:ext cx="4500594" cy="1754326"/>
          </a:xfrm>
          <a:prstGeom prst="rect">
            <a:avLst/>
          </a:prstGeom>
          <a:noFill/>
        </p:spPr>
        <p:txBody>
          <a:bodyPr wrap="square" rtlCol="0">
            <a:spAutoFit/>
          </a:bodyPr>
          <a:lstStyle/>
          <a:p>
            <a:pPr algn="ctr"/>
            <a:r>
              <a:rPr lang="tr-TR" b="1" dirty="0">
                <a:solidFill>
                  <a:srgbClr val="006600"/>
                </a:solidFill>
              </a:rPr>
              <a:t>Bostan ve Orman bizim ikinci evimiz. Bostan sadece oyun alanı değil doğal gözlem yaptığımız, paylaşmayı öğrendiğimiz, kirlendiğimiz, ders yaptığımız alanlardan bir tanesi. Vaktimiz dolduğunda etrafı düzenlemek de bizim görevimiz.</a:t>
            </a:r>
          </a:p>
        </p:txBody>
      </p:sp>
      <p:pic>
        <p:nvPicPr>
          <p:cNvPr id="3" name="Resim 4">
            <a:extLst>
              <a:ext uri="{FF2B5EF4-FFF2-40B4-BE49-F238E27FC236}">
                <a16:creationId xmlns:a16="http://schemas.microsoft.com/office/drawing/2014/main" id="{516939DF-39F3-6B8B-D581-1D72848BD39A}"/>
              </a:ext>
            </a:extLst>
          </p:cNvPr>
          <p:cNvPicPr>
            <a:picLocks noChangeAspect="1"/>
          </p:cNvPicPr>
          <p:nvPr/>
        </p:nvPicPr>
        <p:blipFill>
          <a:blip r:embed="rId3"/>
          <a:stretch>
            <a:fillRect/>
          </a:stretch>
        </p:blipFill>
        <p:spPr>
          <a:xfrm>
            <a:off x="1011453" y="3369581"/>
            <a:ext cx="4835094" cy="272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sim 5">
            <a:extLst>
              <a:ext uri="{FF2B5EF4-FFF2-40B4-BE49-F238E27FC236}">
                <a16:creationId xmlns:a16="http://schemas.microsoft.com/office/drawing/2014/main" id="{665C2404-2A3D-A7ED-8BA2-1862846B3B5F}"/>
              </a:ext>
            </a:extLst>
          </p:cNvPr>
          <p:cNvPicPr>
            <a:picLocks noChangeAspect="1"/>
          </p:cNvPicPr>
          <p:nvPr/>
        </p:nvPicPr>
        <p:blipFill>
          <a:blip r:embed="rId4"/>
          <a:stretch>
            <a:fillRect/>
          </a:stretch>
        </p:blipFill>
        <p:spPr>
          <a:xfrm>
            <a:off x="4070028" y="795784"/>
            <a:ext cx="1942025" cy="2384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6">
            <a:extLst>
              <a:ext uri="{FF2B5EF4-FFF2-40B4-BE49-F238E27FC236}">
                <a16:creationId xmlns:a16="http://schemas.microsoft.com/office/drawing/2014/main" id="{7FAC0C31-D311-6C9A-9865-7AFBD93BEFE5}"/>
              </a:ext>
            </a:extLst>
          </p:cNvPr>
          <p:cNvPicPr>
            <a:picLocks noChangeAspect="1"/>
          </p:cNvPicPr>
          <p:nvPr/>
        </p:nvPicPr>
        <p:blipFill>
          <a:blip r:embed="rId5"/>
          <a:stretch>
            <a:fillRect/>
          </a:stretch>
        </p:blipFill>
        <p:spPr>
          <a:xfrm>
            <a:off x="845947" y="893102"/>
            <a:ext cx="3144798" cy="2189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4601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 name="Metin kutusu 1">
            <a:extLst>
              <a:ext uri="{FF2B5EF4-FFF2-40B4-BE49-F238E27FC236}">
                <a16:creationId xmlns:a16="http://schemas.microsoft.com/office/drawing/2014/main" id="{AA27ADE6-E579-8C1D-192F-1CCFA4BEDC83}"/>
              </a:ext>
            </a:extLst>
          </p:cNvPr>
          <p:cNvSpPr txBox="1"/>
          <p:nvPr/>
        </p:nvSpPr>
        <p:spPr>
          <a:xfrm>
            <a:off x="2515112" y="3658282"/>
            <a:ext cx="1828800" cy="1828800"/>
          </a:xfrm>
          <a:prstGeom prst="rect">
            <a:avLst/>
          </a:prstGeom>
          <a:noFill/>
        </p:spPr>
        <p:txBody>
          <a:bodyPr wrap="square" rtlCol="0">
            <a:spAutoFit/>
          </a:bodyPr>
          <a:lstStyle/>
          <a:p>
            <a:pPr algn="l"/>
            <a:endParaRPr lang="tr-TR"/>
          </a:p>
        </p:txBody>
      </p:sp>
      <p:pic>
        <p:nvPicPr>
          <p:cNvPr id="4" name="Resim 4">
            <a:extLst>
              <a:ext uri="{FF2B5EF4-FFF2-40B4-BE49-F238E27FC236}">
                <a16:creationId xmlns:a16="http://schemas.microsoft.com/office/drawing/2014/main" id="{16FB2C69-3742-190B-FF7E-95DF57295705}"/>
              </a:ext>
            </a:extLst>
          </p:cNvPr>
          <p:cNvPicPr>
            <a:picLocks noChangeAspect="1"/>
          </p:cNvPicPr>
          <p:nvPr/>
        </p:nvPicPr>
        <p:blipFill>
          <a:blip r:embed="rId2"/>
          <a:stretch>
            <a:fillRect/>
          </a:stretch>
        </p:blipFill>
        <p:spPr>
          <a:xfrm>
            <a:off x="-11577" y="0"/>
            <a:ext cx="6869577" cy="9144000"/>
          </a:xfrm>
          <a:prstGeom prst="rect">
            <a:avLst/>
          </a:prstGeom>
        </p:spPr>
      </p:pic>
      <p:sp>
        <p:nvSpPr>
          <p:cNvPr id="6" name="Google Shape;27;p1">
            <a:extLst>
              <a:ext uri="{FF2B5EF4-FFF2-40B4-BE49-F238E27FC236}">
                <a16:creationId xmlns:a16="http://schemas.microsoft.com/office/drawing/2014/main" id="{8490D904-66CA-7FF2-12D7-1A9B77C39EA5}"/>
              </a:ext>
            </a:extLst>
          </p:cNvPr>
          <p:cNvSpPr txBox="1"/>
          <p:nvPr/>
        </p:nvSpPr>
        <p:spPr>
          <a:xfrm flipH="1">
            <a:off x="1905212" y="848078"/>
            <a:ext cx="4877400" cy="95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000" b="1" i="0" u="none" strike="noStrike" dirty="0">
                <a:solidFill>
                  <a:schemeClr val="accent2"/>
                </a:solidFill>
                <a:latin typeface="Calibri"/>
                <a:ea typeface="Calibri"/>
                <a:cs typeface="Calibri"/>
                <a:sym typeface="Calibri"/>
              </a:rPr>
              <a:t>BEDEN</a:t>
            </a:r>
            <a:r>
              <a:rPr lang="tr-TR" sz="2000" b="0" i="0" u="none" strike="noStrike" dirty="0">
                <a:solidFill>
                  <a:schemeClr val="accent2"/>
                </a:solidFill>
                <a:latin typeface="Calibri"/>
                <a:ea typeface="Calibri"/>
                <a:cs typeface="Calibri"/>
                <a:sym typeface="Calibri"/>
              </a:rPr>
              <a:t> </a:t>
            </a:r>
            <a:r>
              <a:rPr lang="tr-TR" sz="2000" b="1" i="0" u="none" strike="noStrike" dirty="0">
                <a:solidFill>
                  <a:schemeClr val="accent2"/>
                </a:solidFill>
                <a:latin typeface="Calibri"/>
                <a:ea typeface="Calibri"/>
                <a:cs typeface="Calibri"/>
                <a:sym typeface="Calibri"/>
              </a:rPr>
              <a:t>EĞİTİMİ</a:t>
            </a:r>
            <a:r>
              <a:rPr lang="tr-TR" sz="2000" b="0" i="0" u="none" strike="noStrike" dirty="0">
                <a:solidFill>
                  <a:schemeClr val="accent2"/>
                </a:solidFill>
                <a:latin typeface="Calibri"/>
                <a:ea typeface="Calibri"/>
                <a:cs typeface="Calibri"/>
                <a:sym typeface="Calibri"/>
              </a:rPr>
              <a:t> : </a:t>
            </a:r>
            <a:r>
              <a:rPr lang="tr-TR" sz="2000" b="1" i="0" u="none" strike="noStrike" dirty="0">
                <a:solidFill>
                  <a:schemeClr val="accent2"/>
                </a:solidFill>
                <a:latin typeface="Calibri"/>
                <a:ea typeface="Calibri"/>
                <a:cs typeface="Calibri"/>
                <a:sym typeface="Calibri"/>
              </a:rPr>
              <a:t>CİMNASTİK</a:t>
            </a:r>
            <a:endParaRPr sz="2000" b="1" dirty="0">
              <a:solidFill>
                <a:schemeClr val="accent2"/>
              </a:solidFill>
              <a:latin typeface="Calibri"/>
              <a:ea typeface="Calibri"/>
              <a:cs typeface="Calibri"/>
              <a:sym typeface="Calibri"/>
            </a:endParaRPr>
          </a:p>
          <a:p>
            <a:pPr marL="0" marR="0" lvl="0" indent="0" algn="l" rtl="0">
              <a:spcBef>
                <a:spcPts val="0"/>
              </a:spcBef>
              <a:spcAft>
                <a:spcPts val="0"/>
              </a:spcAft>
              <a:buNone/>
            </a:pPr>
            <a:endParaRPr sz="1800" b="0" i="0" u="none" strike="noStrike" dirty="0">
              <a:solidFill>
                <a:srgbClr val="000000"/>
              </a:solidFill>
              <a:latin typeface="Noto Sans Symbols"/>
              <a:ea typeface="Noto Sans Symbols"/>
              <a:cs typeface="Noto Sans Symbols"/>
              <a:sym typeface="Noto Sans Symbols"/>
            </a:endParaRPr>
          </a:p>
          <a:p>
            <a:pPr marL="0" marR="0" lvl="0" indent="0" algn="l" rtl="0">
              <a:spcBef>
                <a:spcPts val="0"/>
              </a:spcBef>
              <a:spcAft>
                <a:spcPts val="0"/>
              </a:spcAft>
              <a:buNone/>
            </a:pPr>
            <a:r>
              <a:rPr lang="tr-TR" sz="1800" b="0" i="0" u="none" strike="noStrike" dirty="0">
                <a:solidFill>
                  <a:srgbClr val="000000"/>
                </a:solidFill>
                <a:latin typeface="Times New Roman"/>
                <a:ea typeface="Times New Roman"/>
                <a:cs typeface="Times New Roman"/>
                <a:sym typeface="Times New Roman"/>
              </a:rPr>
              <a:t> </a:t>
            </a:r>
            <a:endParaRPr sz="1800" b="0" i="0" u="none" strike="noStrike" dirty="0">
              <a:solidFill>
                <a:srgbClr val="000000"/>
              </a:solidFill>
              <a:latin typeface="Noto Sans Symbols"/>
              <a:ea typeface="Noto Sans Symbols"/>
              <a:cs typeface="Noto Sans Symbols"/>
              <a:sym typeface="Noto Sans Symbols"/>
            </a:endParaRPr>
          </a:p>
        </p:txBody>
      </p:sp>
      <p:sp>
        <p:nvSpPr>
          <p:cNvPr id="8" name="Metin kutusu 7">
            <a:extLst>
              <a:ext uri="{FF2B5EF4-FFF2-40B4-BE49-F238E27FC236}">
                <a16:creationId xmlns:a16="http://schemas.microsoft.com/office/drawing/2014/main" id="{8A7E9E4C-80EA-9505-92A8-645F5186CF6B}"/>
              </a:ext>
            </a:extLst>
          </p:cNvPr>
          <p:cNvSpPr txBox="1"/>
          <p:nvPr/>
        </p:nvSpPr>
        <p:spPr>
          <a:xfrm rot="10800000" flipV="1">
            <a:off x="4532798" y="8070333"/>
            <a:ext cx="2431875" cy="369332"/>
          </a:xfrm>
          <a:prstGeom prst="rect">
            <a:avLst/>
          </a:prstGeom>
          <a:noFill/>
        </p:spPr>
        <p:txBody>
          <a:bodyPr wrap="square" rtlCol="0">
            <a:spAutoFit/>
          </a:bodyPr>
          <a:lstStyle/>
          <a:p>
            <a:pPr algn="l"/>
            <a:r>
              <a:rPr lang="tr-TR" dirty="0">
                <a:solidFill>
                  <a:schemeClr val="accent2"/>
                </a:solidFill>
              </a:rPr>
              <a:t>KEVSER AKGÜL</a:t>
            </a:r>
          </a:p>
        </p:txBody>
      </p:sp>
      <p:sp>
        <p:nvSpPr>
          <p:cNvPr id="7" name="4 Metin kutusu">
            <a:extLst>
              <a:ext uri="{FF2B5EF4-FFF2-40B4-BE49-F238E27FC236}">
                <a16:creationId xmlns:a16="http://schemas.microsoft.com/office/drawing/2014/main" id="{13409E8E-A2CB-FE9C-ACE9-61B5E9424BE5}"/>
              </a:ext>
            </a:extLst>
          </p:cNvPr>
          <p:cNvSpPr txBox="1"/>
          <p:nvPr/>
        </p:nvSpPr>
        <p:spPr>
          <a:xfrm>
            <a:off x="811946" y="1330026"/>
            <a:ext cx="5269039" cy="6047809"/>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t>MERHABALAR ;</a:t>
            </a: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 Mart Ayı dersi içerisinde neler yaptık hep beraber analiz yapalım.</a:t>
            </a:r>
          </a:p>
          <a:p>
            <a:pPr marL="342900" indent="-342900">
              <a:buFont typeface="Arial" panose="020B0604020202020204" pitchFamily="34" charset="0"/>
              <a:buChar char="•"/>
            </a:pPr>
            <a:endParaRPr lang="tr-TR" dirty="0">
              <a:latin typeface="Times New Roman" pitchFamily="18" charset="0"/>
              <a:cs typeface="Times New Roman" pitchFamily="18" charset="0"/>
            </a:endParaRPr>
          </a:p>
          <a:p>
            <a:pPr marL="342900" indent="-342900">
              <a:buFont typeface="Arial" panose="020B0604020202020204" pitchFamily="34" charset="0"/>
              <a:buChar char="•"/>
            </a:pPr>
            <a:endParaRPr lang="tr-TR" dirty="0">
              <a:latin typeface="Times New Roman" pitchFamily="18" charset="0"/>
              <a:cs typeface="Times New Roman" pitchFamily="18" charset="0"/>
            </a:endParaRPr>
          </a:p>
          <a:p>
            <a:pPr marL="285750" indent="-285750">
              <a:buFont typeface="Arial" panose="020B0604020202020204" pitchFamily="34" charset="0"/>
              <a:buChar char="•"/>
            </a:pPr>
            <a:r>
              <a:rPr lang="tr-TR" dirty="0">
                <a:latin typeface="Times New Roman" pitchFamily="18" charset="0"/>
                <a:cs typeface="Times New Roman" pitchFamily="18" charset="0"/>
              </a:rPr>
              <a:t>
Koşu ile başlayıp esnetme hareketlerini yapıyoruz 
Temel kuvvet ve dayanıklım için istasyon çalışması yaptık
Ters mekik ve düz mekik çekerek karnımızı ve belimizi güçlendirdik</a:t>
            </a:r>
          </a:p>
          <a:p>
            <a:pPr>
              <a:lnSpc>
                <a:spcPct val="150000"/>
              </a:lnSpc>
            </a:pPr>
            <a:endParaRPr lang="tr-TR" dirty="0">
              <a:latin typeface="Times New Roman" pitchFamily="18" charset="0"/>
              <a:cs typeface="Times New Roman" pitchFamily="18" charset="0"/>
            </a:endParaRPr>
          </a:p>
          <a:p>
            <a:pPr>
              <a:lnSpc>
                <a:spcPct val="150000"/>
              </a:lnSpc>
              <a:buFont typeface="Wingdings" pitchFamily="2" charset="2"/>
              <a:buChar char="§"/>
            </a:pPr>
            <a:endParaRPr lang="tr-TR" dirty="0">
              <a:latin typeface="Times New Roman" pitchFamily="18" charset="0"/>
              <a:cs typeface="Times New Roman" pitchFamily="18" charset="0"/>
            </a:endParaRPr>
          </a:p>
          <a:p>
            <a:pPr>
              <a:lnSpc>
                <a:spcPct val="150000"/>
              </a:lnSpc>
            </a:pPr>
            <a:endParaRPr lang="tr-TR" dirty="0">
              <a:latin typeface="Times New Roman" pitchFamily="18" charset="0"/>
              <a:cs typeface="Times New Roman" pitchFamily="18" charset="0"/>
            </a:endParaRPr>
          </a:p>
          <a:p>
            <a:pPr>
              <a:lnSpc>
                <a:spcPct val="150000"/>
              </a:lnSpc>
            </a:pPr>
            <a:endParaRPr lang="tr-TR" dirty="0">
              <a:latin typeface="Times New Roman" pitchFamily="18" charset="0"/>
              <a:cs typeface="Times New Roman" pitchFamily="18" charset="0"/>
            </a:endParaRPr>
          </a:p>
          <a:p>
            <a:pPr>
              <a:lnSpc>
                <a:spcPct val="150000"/>
              </a:lnSpc>
              <a:buFont typeface="Wingdings" pitchFamily="2" charset="2"/>
              <a:buChar char="§"/>
            </a:pPr>
            <a:endParaRPr lang="tr-TR" dirty="0">
              <a:latin typeface="Times New Roman" pitchFamily="18" charset="0"/>
              <a:cs typeface="Times New Roman" pitchFamily="18" charset="0"/>
            </a:endParaRPr>
          </a:p>
          <a:p>
            <a:pPr>
              <a:buFont typeface="Arial" pitchFamily="34" charset="0"/>
              <a:buChar char="•"/>
            </a:pPr>
            <a:endParaRPr lang="tr-TR" dirty="0">
              <a:latin typeface="Times New Roman" pitchFamily="18" charset="0"/>
              <a:cs typeface="Times New Roman" pitchFamily="18" charset="0"/>
            </a:endParaRPr>
          </a:p>
          <a:p>
            <a:pPr>
              <a:buFont typeface="Arial" pitchFamily="34" charset="0"/>
              <a:buChar char="•"/>
            </a:pPr>
            <a:endParaRPr lang="tr-TR" dirty="0"/>
          </a:p>
        </p:txBody>
      </p:sp>
      <p:pic>
        <p:nvPicPr>
          <p:cNvPr id="9" name="Resim 9">
            <a:extLst>
              <a:ext uri="{FF2B5EF4-FFF2-40B4-BE49-F238E27FC236}">
                <a16:creationId xmlns:a16="http://schemas.microsoft.com/office/drawing/2014/main" id="{6BE00B4A-8799-B32A-2068-CA1FEA048B07}"/>
              </a:ext>
            </a:extLst>
          </p:cNvPr>
          <p:cNvPicPr>
            <a:picLocks noChangeAspect="1"/>
          </p:cNvPicPr>
          <p:nvPr/>
        </p:nvPicPr>
        <p:blipFill>
          <a:blip r:embed="rId3"/>
          <a:stretch>
            <a:fillRect/>
          </a:stretch>
        </p:blipFill>
        <p:spPr>
          <a:xfrm>
            <a:off x="4170813" y="6848949"/>
            <a:ext cx="1987489" cy="1221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Resim 10">
            <a:extLst>
              <a:ext uri="{FF2B5EF4-FFF2-40B4-BE49-F238E27FC236}">
                <a16:creationId xmlns:a16="http://schemas.microsoft.com/office/drawing/2014/main" id="{1A8B7366-FCF7-A4EC-2911-17FEA7885A26}"/>
              </a:ext>
            </a:extLst>
          </p:cNvPr>
          <p:cNvPicPr>
            <a:picLocks noChangeAspect="1"/>
          </p:cNvPicPr>
          <p:nvPr/>
        </p:nvPicPr>
        <p:blipFill>
          <a:blip r:embed="rId4"/>
          <a:stretch>
            <a:fillRect/>
          </a:stretch>
        </p:blipFill>
        <p:spPr>
          <a:xfrm>
            <a:off x="2313190" y="6628941"/>
            <a:ext cx="1807845" cy="1758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Resim 11">
            <a:extLst>
              <a:ext uri="{FF2B5EF4-FFF2-40B4-BE49-F238E27FC236}">
                <a16:creationId xmlns:a16="http://schemas.microsoft.com/office/drawing/2014/main" id="{1C0BBAB6-A50C-1590-95F6-D7DA8670D97F}"/>
              </a:ext>
            </a:extLst>
          </p:cNvPr>
          <p:cNvPicPr>
            <a:picLocks noChangeAspect="1"/>
          </p:cNvPicPr>
          <p:nvPr/>
        </p:nvPicPr>
        <p:blipFill>
          <a:blip r:embed="rId5"/>
          <a:stretch>
            <a:fillRect/>
          </a:stretch>
        </p:blipFill>
        <p:spPr>
          <a:xfrm>
            <a:off x="673417" y="6119294"/>
            <a:ext cx="1562456" cy="2320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A83DFA2A-DE3C-CEC2-1F06-3CA1D619DFF3}"/>
              </a:ext>
            </a:extLst>
          </p:cNvPr>
          <p:cNvPicPr>
            <a:picLocks noChangeAspect="1"/>
          </p:cNvPicPr>
          <p:nvPr/>
        </p:nvPicPr>
        <p:blipFill>
          <a:blip r:embed="rId2"/>
          <a:stretch>
            <a:fillRect/>
          </a:stretch>
        </p:blipFill>
        <p:spPr>
          <a:xfrm>
            <a:off x="0" y="0"/>
            <a:ext cx="6852244" cy="9144000"/>
          </a:xfrm>
          <a:prstGeom prst="rect">
            <a:avLst/>
          </a:prstGeom>
        </p:spPr>
      </p:pic>
      <p:sp>
        <p:nvSpPr>
          <p:cNvPr id="4" name="Google Shape;27;p1">
            <a:extLst>
              <a:ext uri="{FF2B5EF4-FFF2-40B4-BE49-F238E27FC236}">
                <a16:creationId xmlns:a16="http://schemas.microsoft.com/office/drawing/2014/main" id="{D612845E-5B8E-F390-C991-E043A43E60EC}"/>
              </a:ext>
            </a:extLst>
          </p:cNvPr>
          <p:cNvSpPr txBox="1"/>
          <p:nvPr/>
        </p:nvSpPr>
        <p:spPr>
          <a:xfrm flipH="1">
            <a:off x="1460528" y="900886"/>
            <a:ext cx="5301609"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i="0" u="none" strike="noStrike" dirty="0">
                <a:solidFill>
                  <a:srgbClr val="632423"/>
                </a:solidFill>
                <a:effectLst/>
                <a:latin typeface="Times New Roman" panose="02020603050405020304" pitchFamily="18" charset="0"/>
              </a:rPr>
              <a:t>Bilim Dersi - Eğlenceli Bilim Atölyeleri</a:t>
            </a:r>
            <a:endParaRPr sz="2000" b="1" dirty="0">
              <a:solidFill>
                <a:schemeClr val="accent2"/>
              </a:solidFill>
              <a:latin typeface="Calibri"/>
              <a:ea typeface="Calibri"/>
              <a:cs typeface="Calibri"/>
              <a:sym typeface="Calibri"/>
            </a:endParaRPr>
          </a:p>
          <a:p>
            <a:pPr marL="0" marR="0" lvl="0" indent="0" algn="l" rtl="0">
              <a:spcBef>
                <a:spcPts val="0"/>
              </a:spcBef>
              <a:spcAft>
                <a:spcPts val="0"/>
              </a:spcAft>
              <a:buNone/>
            </a:pPr>
            <a:endParaRPr sz="1800" b="0" i="0" u="none" strike="noStrike" dirty="0">
              <a:solidFill>
                <a:srgbClr val="000000"/>
              </a:solidFill>
              <a:latin typeface="Noto Sans Symbols"/>
              <a:ea typeface="Noto Sans Symbols"/>
              <a:cs typeface="Noto Sans Symbols"/>
              <a:sym typeface="Noto Sans Symbols"/>
            </a:endParaRPr>
          </a:p>
          <a:p>
            <a:pPr marL="0" marR="0" lvl="0" indent="0" algn="l" rtl="0">
              <a:spcBef>
                <a:spcPts val="0"/>
              </a:spcBef>
              <a:spcAft>
                <a:spcPts val="0"/>
              </a:spcAft>
              <a:buNone/>
            </a:pPr>
            <a:r>
              <a:rPr lang="tr-TR" sz="1800" b="0" i="0" u="none" strike="noStrike" dirty="0">
                <a:solidFill>
                  <a:srgbClr val="000000"/>
                </a:solidFill>
                <a:latin typeface="Times New Roman"/>
                <a:ea typeface="Times New Roman"/>
                <a:cs typeface="Times New Roman"/>
                <a:sym typeface="Times New Roman"/>
              </a:rPr>
              <a:t> </a:t>
            </a:r>
            <a:endParaRPr sz="1800" b="0" i="0" u="none" strike="noStrike" dirty="0">
              <a:solidFill>
                <a:srgbClr val="000000"/>
              </a:solidFill>
              <a:latin typeface="Noto Sans Symbols"/>
              <a:ea typeface="Noto Sans Symbols"/>
              <a:cs typeface="Noto Sans Symbols"/>
              <a:sym typeface="Noto Sans Symbols"/>
            </a:endParaRPr>
          </a:p>
        </p:txBody>
      </p:sp>
      <p:sp>
        <p:nvSpPr>
          <p:cNvPr id="8" name="Metin kutusu 7">
            <a:extLst>
              <a:ext uri="{FF2B5EF4-FFF2-40B4-BE49-F238E27FC236}">
                <a16:creationId xmlns:a16="http://schemas.microsoft.com/office/drawing/2014/main" id="{9341C9D3-E1C6-18F6-6C60-85737ABEFB93}"/>
              </a:ext>
            </a:extLst>
          </p:cNvPr>
          <p:cNvSpPr txBox="1"/>
          <p:nvPr/>
        </p:nvSpPr>
        <p:spPr>
          <a:xfrm>
            <a:off x="4385433" y="8141928"/>
            <a:ext cx="2200894" cy="369332"/>
          </a:xfrm>
          <a:prstGeom prst="rect">
            <a:avLst/>
          </a:prstGeom>
          <a:noFill/>
        </p:spPr>
        <p:txBody>
          <a:bodyPr wrap="square" rtlCol="0">
            <a:spAutoFit/>
          </a:bodyPr>
          <a:lstStyle/>
          <a:p>
            <a:pPr algn="l"/>
            <a:r>
              <a:rPr lang="tr-TR" dirty="0">
                <a:solidFill>
                  <a:schemeClr val="accent2"/>
                </a:solidFill>
              </a:rPr>
              <a:t>EBRU ERARSLAN</a:t>
            </a:r>
          </a:p>
        </p:txBody>
      </p:sp>
      <p:sp>
        <p:nvSpPr>
          <p:cNvPr id="5" name="Metin kutusu 4">
            <a:extLst>
              <a:ext uri="{FF2B5EF4-FFF2-40B4-BE49-F238E27FC236}">
                <a16:creationId xmlns:a16="http://schemas.microsoft.com/office/drawing/2014/main" id="{9CE05597-CE2D-9DE3-D3DD-7FCDFF84ED24}"/>
              </a:ext>
            </a:extLst>
          </p:cNvPr>
          <p:cNvSpPr txBox="1"/>
          <p:nvPr/>
        </p:nvSpPr>
        <p:spPr>
          <a:xfrm>
            <a:off x="813845" y="1377919"/>
            <a:ext cx="4994931" cy="5570756"/>
          </a:xfrm>
          <a:prstGeom prst="rect">
            <a:avLst/>
          </a:prstGeom>
          <a:noFill/>
        </p:spPr>
        <p:txBody>
          <a:bodyPr wrap="square">
            <a:spAutoFit/>
          </a:bodyPr>
          <a:lstStyle/>
          <a:p>
            <a:pPr rtl="0">
              <a:spcBef>
                <a:spcPts val="0"/>
              </a:spcBef>
              <a:spcAft>
                <a:spcPts val="1000"/>
              </a:spcAft>
            </a:pPr>
            <a:r>
              <a:rPr lang="tr-TR" sz="800" b="1" i="0" u="none" strike="noStrike" dirty="0">
                <a:solidFill>
                  <a:srgbClr val="1F497D"/>
                </a:solidFill>
                <a:effectLst/>
                <a:latin typeface="Cambria" panose="02040503050406030204" pitchFamily="18" charset="0"/>
              </a:rPr>
              <a:t>01 – 03 Mart : Hayvanların Değişen Dünyası</a:t>
            </a:r>
            <a:endParaRPr lang="tr-TR" sz="800" dirty="0">
              <a:effectLst/>
            </a:endParaRPr>
          </a:p>
          <a:p>
            <a:pPr rtl="0" fontAlgn="base">
              <a:spcBef>
                <a:spcPts val="0"/>
              </a:spcBef>
              <a:spcAft>
                <a:spcPts val="1000"/>
              </a:spcAft>
              <a:buFont typeface="Arial" panose="020B0604020202020204" pitchFamily="34" charset="0"/>
              <a:buChar char="•"/>
            </a:pPr>
            <a:r>
              <a:rPr lang="tr-TR" sz="800" b="1" i="0" u="none" strike="noStrike" dirty="0">
                <a:solidFill>
                  <a:srgbClr val="632423"/>
                </a:solidFill>
                <a:effectLst/>
                <a:latin typeface="Cambria" panose="02040503050406030204" pitchFamily="18" charset="0"/>
              </a:rPr>
              <a:t>Kış Uykusuna Yatan Yılan</a:t>
            </a:r>
            <a:endParaRPr lang="tr-TR" sz="800" b="0" i="0" u="none" strike="noStrike" dirty="0">
              <a:solidFill>
                <a:srgbClr val="632423"/>
              </a:solidFill>
              <a:effectLst/>
              <a:latin typeface="Noto Sans Symbols" panose="020B0502040504020204" pitchFamily="34" charset="0"/>
            </a:endParaRPr>
          </a:p>
          <a:p>
            <a:pPr indent="228600" rtl="0">
              <a:spcBef>
                <a:spcPts val="0"/>
              </a:spcBef>
              <a:spcAft>
                <a:spcPts val="0"/>
              </a:spcAft>
            </a:pPr>
            <a:r>
              <a:rPr lang="tr-TR" sz="800" b="0" i="0" u="none" strike="noStrike" dirty="0">
                <a:solidFill>
                  <a:srgbClr val="000000"/>
                </a:solidFill>
                <a:effectLst/>
                <a:latin typeface="Cambria" panose="02040503050406030204" pitchFamily="18" charset="0"/>
              </a:rPr>
              <a:t>Öğrencilerden kış uykusuna yatan ve yatmayan hayvanlara örnek verilmesi </a:t>
            </a:r>
            <a:r>
              <a:rPr lang="tr-TR" sz="800" b="0" i="0" u="none" strike="noStrike" dirty="0" err="1">
                <a:solidFill>
                  <a:srgbClr val="000000"/>
                </a:solidFill>
                <a:effectLst/>
                <a:latin typeface="Cambria" panose="02040503050406030204" pitchFamily="18" charset="0"/>
              </a:rPr>
              <a:t>istendi.Laboratuara</a:t>
            </a:r>
            <a:r>
              <a:rPr lang="tr-TR" sz="800" b="0" i="0" u="none" strike="noStrike" dirty="0">
                <a:solidFill>
                  <a:srgbClr val="000000"/>
                </a:solidFill>
                <a:effectLst/>
                <a:latin typeface="Cambria" panose="02040503050406030204" pitchFamily="18" charset="0"/>
              </a:rPr>
              <a:t> getirilen oyuncak hayvanlar </a:t>
            </a:r>
            <a:r>
              <a:rPr lang="tr-TR" sz="800" b="0" i="0" u="none" strike="noStrike" dirty="0" err="1">
                <a:solidFill>
                  <a:srgbClr val="000000"/>
                </a:solidFill>
                <a:effectLst/>
                <a:latin typeface="Cambria" panose="02040503050406030204" pitchFamily="18" charset="0"/>
              </a:rPr>
              <a:t>sınıflandırıldı.Öğrencilere</a:t>
            </a:r>
            <a:r>
              <a:rPr lang="tr-TR" sz="800" b="0" i="0" u="none" strike="noStrike" dirty="0">
                <a:solidFill>
                  <a:srgbClr val="000000"/>
                </a:solidFill>
                <a:effectLst/>
                <a:latin typeface="Cambria" panose="02040503050406030204" pitchFamily="18" charset="0"/>
              </a:rPr>
              <a:t>  kar tozu, </a:t>
            </a:r>
            <a:r>
              <a:rPr lang="tr-TR" sz="800" b="0" i="0" u="none" strike="noStrike" dirty="0" err="1">
                <a:solidFill>
                  <a:srgbClr val="000000"/>
                </a:solidFill>
                <a:effectLst/>
                <a:latin typeface="Cambria" panose="02040503050406030204" pitchFamily="18" charset="0"/>
              </a:rPr>
              <a:t>Pasteur</a:t>
            </a:r>
            <a:r>
              <a:rPr lang="tr-TR" sz="800" b="0" i="0" u="none" strike="noStrike" dirty="0">
                <a:solidFill>
                  <a:srgbClr val="000000"/>
                </a:solidFill>
                <a:effectLst/>
                <a:latin typeface="Cambria" panose="02040503050406030204" pitchFamily="18" charset="0"/>
              </a:rPr>
              <a:t> pipeti ,su, köpük stant ,oyun hamuru </a:t>
            </a:r>
            <a:r>
              <a:rPr lang="tr-TR" sz="800" b="0" i="0" u="none" strike="noStrike" dirty="0" err="1">
                <a:solidFill>
                  <a:srgbClr val="000000"/>
                </a:solidFill>
                <a:effectLst/>
                <a:latin typeface="Cambria" panose="02040503050406030204" pitchFamily="18" charset="0"/>
              </a:rPr>
              <a:t>dağıtıldı.oyun</a:t>
            </a:r>
            <a:r>
              <a:rPr lang="tr-TR" sz="800" b="0" i="0" u="none" strike="noStrike" dirty="0">
                <a:solidFill>
                  <a:srgbClr val="000000"/>
                </a:solidFill>
                <a:effectLst/>
                <a:latin typeface="Cambria" panose="02040503050406030204" pitchFamily="18" charset="0"/>
              </a:rPr>
              <a:t> hamuruna avuç içimizle silindir şekli </a:t>
            </a:r>
            <a:r>
              <a:rPr lang="tr-TR" sz="800" b="0" i="0" u="none" strike="noStrike" dirty="0" err="1">
                <a:solidFill>
                  <a:srgbClr val="000000"/>
                </a:solidFill>
                <a:effectLst/>
                <a:latin typeface="Cambria" panose="02040503050406030204" pitchFamily="18" charset="0"/>
              </a:rPr>
              <a:t>verildi.yılan</a:t>
            </a:r>
            <a:r>
              <a:rPr lang="tr-TR" sz="800" b="0" i="0" u="none" strike="noStrike" dirty="0">
                <a:solidFill>
                  <a:srgbClr val="000000"/>
                </a:solidFill>
                <a:effectLst/>
                <a:latin typeface="Cambria" panose="02040503050406030204" pitchFamily="18" charset="0"/>
              </a:rPr>
              <a:t> şekli </a:t>
            </a:r>
            <a:r>
              <a:rPr lang="tr-TR" sz="800" b="0" i="0" u="none" strike="noStrike" dirty="0" err="1">
                <a:solidFill>
                  <a:srgbClr val="000000"/>
                </a:solidFill>
                <a:effectLst/>
                <a:latin typeface="Cambria" panose="02040503050406030204" pitchFamily="18" charset="0"/>
              </a:rPr>
              <a:t>verildi.Yılan</a:t>
            </a:r>
            <a:r>
              <a:rPr lang="tr-TR" sz="800" b="0" i="0" u="none" strike="noStrike" dirty="0">
                <a:solidFill>
                  <a:srgbClr val="000000"/>
                </a:solidFill>
                <a:effectLst/>
                <a:latin typeface="Cambria" panose="02040503050406030204" pitchFamily="18" charset="0"/>
              </a:rPr>
              <a:t> </a:t>
            </a:r>
            <a:r>
              <a:rPr lang="tr-TR" sz="800" b="0" i="0" u="none" strike="noStrike" dirty="0" err="1">
                <a:solidFill>
                  <a:srgbClr val="000000"/>
                </a:solidFill>
                <a:effectLst/>
                <a:latin typeface="Cambria" panose="02040503050406030204" pitchFamily="18" charset="0"/>
              </a:rPr>
              <a:t>sprial</a:t>
            </a:r>
            <a:r>
              <a:rPr lang="tr-TR" sz="800" b="0" i="0" u="none" strike="noStrike" dirty="0">
                <a:solidFill>
                  <a:srgbClr val="000000"/>
                </a:solidFill>
                <a:effectLst/>
                <a:latin typeface="Cambria" panose="02040503050406030204" pitchFamily="18" charset="0"/>
              </a:rPr>
              <a:t> şeklinde </a:t>
            </a:r>
            <a:r>
              <a:rPr lang="tr-TR" sz="800" b="0" i="0" u="none" strike="noStrike" dirty="0" err="1">
                <a:solidFill>
                  <a:srgbClr val="000000"/>
                </a:solidFill>
                <a:effectLst/>
                <a:latin typeface="Cambria" panose="02040503050406030204" pitchFamily="18" charset="0"/>
              </a:rPr>
              <a:t>vuvarlanarak</a:t>
            </a:r>
            <a:r>
              <a:rPr lang="tr-TR" sz="800" b="0" i="0" u="none" strike="noStrike" dirty="0">
                <a:solidFill>
                  <a:srgbClr val="000000"/>
                </a:solidFill>
                <a:effectLst/>
                <a:latin typeface="Cambria" panose="02040503050406030204" pitchFamily="18" charset="0"/>
              </a:rPr>
              <a:t> stant içine </a:t>
            </a:r>
            <a:r>
              <a:rPr lang="tr-TR" sz="800" b="0" i="0" u="none" strike="noStrike" dirty="0" err="1">
                <a:solidFill>
                  <a:srgbClr val="000000"/>
                </a:solidFill>
                <a:effectLst/>
                <a:latin typeface="Cambria" panose="02040503050406030204" pitchFamily="18" charset="0"/>
              </a:rPr>
              <a:t>yerleştirildi.Üzerine</a:t>
            </a:r>
            <a:r>
              <a:rPr lang="tr-TR" sz="800" b="0" i="0" u="none" strike="noStrike" dirty="0">
                <a:solidFill>
                  <a:srgbClr val="000000"/>
                </a:solidFill>
                <a:effectLst/>
                <a:latin typeface="Cambria" panose="02040503050406030204" pitchFamily="18" charset="0"/>
              </a:rPr>
              <a:t> kar tozu </a:t>
            </a:r>
            <a:r>
              <a:rPr lang="tr-TR" sz="800" b="0" i="0" u="none" strike="noStrike" dirty="0" err="1">
                <a:solidFill>
                  <a:srgbClr val="000000"/>
                </a:solidFill>
                <a:effectLst/>
                <a:latin typeface="Cambria" panose="02040503050406030204" pitchFamily="18" charset="0"/>
              </a:rPr>
              <a:t>serpildi.Kar</a:t>
            </a:r>
            <a:r>
              <a:rPr lang="tr-TR" sz="800" b="0" i="0" u="none" strike="noStrike" dirty="0">
                <a:solidFill>
                  <a:srgbClr val="000000"/>
                </a:solidFill>
                <a:effectLst/>
                <a:latin typeface="Cambria" panose="02040503050406030204" pitchFamily="18" charset="0"/>
              </a:rPr>
              <a:t> tozuna su eklenerek şişmesi </a:t>
            </a:r>
            <a:r>
              <a:rPr lang="tr-TR" sz="800" b="0" i="0" u="none" strike="noStrike" dirty="0" err="1">
                <a:solidFill>
                  <a:srgbClr val="000000"/>
                </a:solidFill>
                <a:effectLst/>
                <a:latin typeface="Cambria" panose="02040503050406030204" pitchFamily="18" charset="0"/>
              </a:rPr>
              <a:t>sağlandı.yılanımızı</a:t>
            </a:r>
            <a:r>
              <a:rPr lang="tr-TR" sz="800" b="0" i="0" u="none" strike="noStrike" dirty="0">
                <a:solidFill>
                  <a:srgbClr val="000000"/>
                </a:solidFill>
                <a:effectLst/>
                <a:latin typeface="Cambria" panose="02040503050406030204" pitchFamily="18" charset="0"/>
              </a:rPr>
              <a:t> kar taneleri şişerken gözlemlemek çok keyif vericiydi</a:t>
            </a:r>
            <a:r>
              <a:rPr lang="tr-TR" sz="800" b="0" i="0" u="none" strike="noStrike" dirty="0">
                <a:solidFill>
                  <a:srgbClr val="000000"/>
                </a:solidFill>
                <a:effectLst/>
                <a:latin typeface="Wingdings" pitchFamily="2" charset="2"/>
              </a:rPr>
              <a:t>☺</a:t>
            </a:r>
            <a:endParaRPr lang="tr-TR" sz="800" dirty="0">
              <a:effectLst/>
            </a:endParaRPr>
          </a:p>
          <a:p>
            <a:pPr rtl="0">
              <a:spcBef>
                <a:spcPts val="0"/>
              </a:spcBef>
              <a:spcAft>
                <a:spcPts val="1000"/>
              </a:spcAft>
            </a:pPr>
            <a:br>
              <a:rPr lang="tr-TR" sz="800" dirty="0"/>
            </a:br>
            <a:r>
              <a:rPr lang="tr-TR" sz="800" b="1" i="0" u="none" strike="noStrike" dirty="0">
                <a:solidFill>
                  <a:srgbClr val="1F497D"/>
                </a:solidFill>
                <a:effectLst/>
                <a:latin typeface="Cambria" panose="02040503050406030204" pitchFamily="18" charset="0"/>
              </a:rPr>
              <a:t>08 - 10 Mart : Bitkilerin Dünyası</a:t>
            </a:r>
            <a:endParaRPr lang="tr-TR" sz="800" dirty="0">
              <a:effectLst/>
            </a:endParaRPr>
          </a:p>
          <a:p>
            <a:pPr rtl="0" fontAlgn="base">
              <a:spcBef>
                <a:spcPts val="0"/>
              </a:spcBef>
              <a:spcAft>
                <a:spcPts val="1000"/>
              </a:spcAft>
              <a:buFont typeface="Arial" panose="020B0604020202020204" pitchFamily="34" charset="0"/>
              <a:buChar char="•"/>
            </a:pPr>
            <a:r>
              <a:rPr lang="tr-TR" sz="800" b="1" i="0" u="none" strike="noStrike" dirty="0">
                <a:solidFill>
                  <a:srgbClr val="990000"/>
                </a:solidFill>
                <a:effectLst/>
                <a:latin typeface="Cambria" panose="02040503050406030204" pitchFamily="18" charset="0"/>
              </a:rPr>
              <a:t>Susamış kuru Üzüm</a:t>
            </a:r>
            <a:endParaRPr lang="tr-TR" sz="800" b="0" i="0" u="none" strike="noStrike" dirty="0">
              <a:solidFill>
                <a:srgbClr val="990000"/>
              </a:solidFill>
              <a:effectLst/>
              <a:latin typeface="Noto Sans Symbols" panose="020B0502040504020204" pitchFamily="34" charset="0"/>
            </a:endParaRPr>
          </a:p>
          <a:p>
            <a:pPr rtl="0" fontAlgn="base">
              <a:spcBef>
                <a:spcPts val="0"/>
              </a:spcBef>
              <a:spcAft>
                <a:spcPts val="1000"/>
              </a:spcAft>
              <a:buFont typeface="Arial" panose="020B0604020202020204" pitchFamily="34" charset="0"/>
              <a:buChar char="•"/>
            </a:pPr>
            <a:r>
              <a:rPr lang="tr-TR" sz="800" b="1" i="0" u="none" strike="noStrike" dirty="0">
                <a:solidFill>
                  <a:srgbClr val="990000"/>
                </a:solidFill>
                <a:effectLst/>
                <a:latin typeface="Cambria" panose="02040503050406030204" pitchFamily="18" charset="0"/>
              </a:rPr>
              <a:t>Kokulu Resimler</a:t>
            </a:r>
            <a:endParaRPr lang="tr-TR" sz="800" b="0" i="0" u="none" strike="noStrike" dirty="0">
              <a:solidFill>
                <a:srgbClr val="990000"/>
              </a:solidFill>
              <a:effectLst/>
              <a:latin typeface="Noto Sans Symbols" panose="020B0502040504020204" pitchFamily="34" charset="0"/>
            </a:endParaRPr>
          </a:p>
          <a:p>
            <a:pPr marL="228600" algn="just" rtl="0" fontAlgn="base">
              <a:spcBef>
                <a:spcPts val="0"/>
              </a:spcBef>
              <a:spcAft>
                <a:spcPts val="1000"/>
              </a:spcAft>
              <a:buFont typeface="Arial" panose="020B0604020202020204" pitchFamily="34" charset="0"/>
              <a:buChar char="•"/>
            </a:pPr>
            <a:r>
              <a:rPr lang="tr-TR" sz="800" b="0" i="0" u="none" strike="noStrike" dirty="0">
                <a:solidFill>
                  <a:srgbClr val="000000"/>
                </a:solidFill>
                <a:effectLst/>
                <a:latin typeface="Cambria" panose="02040503050406030204" pitchFamily="18" charset="0"/>
              </a:rPr>
              <a:t>Öğrencilerle bitkiler hakkında sohbet edildi. Öğrencilere  köpük </a:t>
            </a:r>
            <a:r>
              <a:rPr lang="tr-TR" sz="800" b="0" i="0" u="none" strike="noStrike" dirty="0" err="1">
                <a:solidFill>
                  <a:srgbClr val="000000"/>
                </a:solidFill>
                <a:effectLst/>
                <a:latin typeface="Cambria" panose="02040503050406030204" pitchFamily="18" charset="0"/>
              </a:rPr>
              <a:t>stant,mini</a:t>
            </a:r>
            <a:r>
              <a:rPr lang="tr-TR" sz="800" b="0" i="0" u="none" strike="noStrike" dirty="0">
                <a:solidFill>
                  <a:srgbClr val="000000"/>
                </a:solidFill>
                <a:effectLst/>
                <a:latin typeface="Cambria" panose="02040503050406030204" pitchFamily="18" charset="0"/>
              </a:rPr>
              <a:t> bardak , </a:t>
            </a:r>
            <a:r>
              <a:rPr lang="tr-TR" sz="800" b="0" i="0" u="none" strike="noStrike" dirty="0" err="1">
                <a:solidFill>
                  <a:srgbClr val="000000"/>
                </a:solidFill>
                <a:effectLst/>
                <a:latin typeface="Cambria" panose="02040503050406030204" pitchFamily="18" charset="0"/>
              </a:rPr>
              <a:t>makas,kuru</a:t>
            </a:r>
            <a:r>
              <a:rPr lang="tr-TR" sz="800" b="0" i="0" u="none" strike="noStrike" dirty="0">
                <a:solidFill>
                  <a:srgbClr val="000000"/>
                </a:solidFill>
                <a:effectLst/>
                <a:latin typeface="Cambria" panose="02040503050406030204" pitchFamily="18" charset="0"/>
              </a:rPr>
              <a:t> </a:t>
            </a:r>
            <a:r>
              <a:rPr lang="tr-TR" sz="800" b="0" i="0" u="none" strike="noStrike" dirty="0" err="1">
                <a:solidFill>
                  <a:srgbClr val="000000"/>
                </a:solidFill>
                <a:effectLst/>
                <a:latin typeface="Cambria" panose="02040503050406030204" pitchFamily="18" charset="0"/>
              </a:rPr>
              <a:t>boya,su,kuru</a:t>
            </a:r>
            <a:r>
              <a:rPr lang="tr-TR" sz="800" b="0" i="0" u="none" strike="noStrike" dirty="0">
                <a:solidFill>
                  <a:srgbClr val="000000"/>
                </a:solidFill>
                <a:effectLst/>
                <a:latin typeface="Cambria" panose="02040503050406030204" pitchFamily="18" charset="0"/>
              </a:rPr>
              <a:t> </a:t>
            </a:r>
            <a:r>
              <a:rPr lang="tr-TR" sz="800" b="0" i="0" u="none" strike="noStrike" dirty="0" err="1">
                <a:solidFill>
                  <a:srgbClr val="000000"/>
                </a:solidFill>
                <a:effectLst/>
                <a:latin typeface="Cambria" panose="02040503050406030204" pitchFamily="18" charset="0"/>
              </a:rPr>
              <a:t>üzüm,çilek</a:t>
            </a:r>
            <a:r>
              <a:rPr lang="tr-TR" sz="800" b="0" i="0" u="none" strike="noStrike" dirty="0">
                <a:solidFill>
                  <a:srgbClr val="000000"/>
                </a:solidFill>
                <a:effectLst/>
                <a:latin typeface="Cambria" panose="02040503050406030204" pitchFamily="18" charset="0"/>
              </a:rPr>
              <a:t> görseli  ve </a:t>
            </a:r>
            <a:r>
              <a:rPr lang="tr-TR" sz="800" b="0" i="0" u="none" strike="noStrike" dirty="0" err="1">
                <a:solidFill>
                  <a:srgbClr val="000000"/>
                </a:solidFill>
                <a:effectLst/>
                <a:latin typeface="Cambria" panose="02040503050406030204" pitchFamily="18" charset="0"/>
              </a:rPr>
              <a:t>Pasteur</a:t>
            </a:r>
            <a:r>
              <a:rPr lang="tr-TR" sz="800" b="0" i="0" u="none" strike="noStrike" dirty="0">
                <a:solidFill>
                  <a:srgbClr val="000000"/>
                </a:solidFill>
                <a:effectLst/>
                <a:latin typeface="Cambria" panose="02040503050406030204" pitchFamily="18" charset="0"/>
              </a:rPr>
              <a:t> pipeti dağıtıldı. Kuru üzümlerle yazın bağdaki üzümler arasındaki fark </a:t>
            </a:r>
            <a:r>
              <a:rPr lang="tr-TR" sz="800" b="0" i="0" u="none" strike="noStrike" dirty="0" err="1">
                <a:solidFill>
                  <a:srgbClr val="000000"/>
                </a:solidFill>
                <a:effectLst/>
                <a:latin typeface="Cambria" panose="02040503050406030204" pitchFamily="18" charset="0"/>
              </a:rPr>
              <a:t>tartışıldı.Su</a:t>
            </a:r>
            <a:r>
              <a:rPr lang="tr-TR" sz="800" b="0" i="0" u="none" strike="noStrike" dirty="0">
                <a:solidFill>
                  <a:srgbClr val="000000"/>
                </a:solidFill>
                <a:effectLst/>
                <a:latin typeface="Cambria" panose="02040503050406030204" pitchFamily="18" charset="0"/>
              </a:rPr>
              <a:t> </a:t>
            </a:r>
            <a:r>
              <a:rPr lang="tr-TR" sz="800" b="0" i="0" u="none" strike="noStrike" dirty="0" err="1">
                <a:solidFill>
                  <a:srgbClr val="000000"/>
                </a:solidFill>
                <a:effectLst/>
                <a:latin typeface="Cambria" panose="02040503050406030204" pitchFamily="18" charset="0"/>
              </a:rPr>
              <a:t>kaybetip</a:t>
            </a:r>
            <a:r>
              <a:rPr lang="tr-TR" sz="800" b="0" i="0" u="none" strike="noStrike" dirty="0">
                <a:solidFill>
                  <a:srgbClr val="000000"/>
                </a:solidFill>
                <a:effectLst/>
                <a:latin typeface="Cambria" panose="02040503050406030204" pitchFamily="18" charset="0"/>
              </a:rPr>
              <a:t> kuruduğu sonucunu test etmek için kuru üzümlere su eklendi ve seviyesi </a:t>
            </a:r>
            <a:r>
              <a:rPr lang="tr-TR" sz="800" b="0" i="0" u="none" strike="noStrike" dirty="0" err="1">
                <a:solidFill>
                  <a:srgbClr val="000000"/>
                </a:solidFill>
                <a:effectLst/>
                <a:latin typeface="Cambria" panose="02040503050406030204" pitchFamily="18" charset="0"/>
              </a:rPr>
              <a:t>işaretlendi,bir</a:t>
            </a:r>
            <a:r>
              <a:rPr lang="tr-TR" sz="800" b="0" i="0" u="none" strike="noStrike" dirty="0">
                <a:solidFill>
                  <a:srgbClr val="000000"/>
                </a:solidFill>
                <a:effectLst/>
                <a:latin typeface="Cambria" panose="02040503050406030204" pitchFamily="18" charset="0"/>
              </a:rPr>
              <a:t> hafta gözlem yapılması </a:t>
            </a:r>
            <a:r>
              <a:rPr lang="tr-TR" sz="800" b="0" i="0" u="none" strike="noStrike" dirty="0" err="1">
                <a:solidFill>
                  <a:srgbClr val="000000"/>
                </a:solidFill>
                <a:effectLst/>
                <a:latin typeface="Cambria" panose="02040503050406030204" pitchFamily="18" charset="0"/>
              </a:rPr>
              <a:t>istendi.Çilek</a:t>
            </a:r>
            <a:r>
              <a:rPr lang="tr-TR" sz="800" b="0" i="0" u="none" strike="noStrike" dirty="0">
                <a:solidFill>
                  <a:srgbClr val="000000"/>
                </a:solidFill>
                <a:effectLst/>
                <a:latin typeface="Cambria" panose="02040503050406030204" pitchFamily="18" charset="0"/>
              </a:rPr>
              <a:t> görseli şarkılarla ve meyve hakkında </a:t>
            </a:r>
            <a:r>
              <a:rPr lang="tr-TR" sz="800" b="0" i="0" u="none" strike="noStrike" dirty="0" err="1">
                <a:solidFill>
                  <a:srgbClr val="000000"/>
                </a:solidFill>
                <a:effectLst/>
                <a:latin typeface="Cambria" panose="02040503050406030204" pitchFamily="18" charset="0"/>
              </a:rPr>
              <a:t>sobetlerle</a:t>
            </a:r>
            <a:r>
              <a:rPr lang="tr-TR" sz="800" b="0" i="0" u="none" strike="noStrike" dirty="0">
                <a:solidFill>
                  <a:srgbClr val="000000"/>
                </a:solidFill>
                <a:effectLst/>
                <a:latin typeface="Cambria" panose="02040503050406030204" pitchFamily="18" charset="0"/>
              </a:rPr>
              <a:t> </a:t>
            </a:r>
            <a:r>
              <a:rPr lang="tr-TR" sz="800" b="0" i="0" u="none" strike="noStrike" dirty="0" err="1">
                <a:solidFill>
                  <a:srgbClr val="000000"/>
                </a:solidFill>
                <a:effectLst/>
                <a:latin typeface="Cambria" panose="02040503050406030204" pitchFamily="18" charset="0"/>
              </a:rPr>
              <a:t>boyandı.Koku</a:t>
            </a:r>
            <a:r>
              <a:rPr lang="tr-TR" sz="800" b="0" i="0" u="none" strike="noStrike" dirty="0">
                <a:solidFill>
                  <a:srgbClr val="000000"/>
                </a:solidFill>
                <a:effectLst/>
                <a:latin typeface="Cambria" panose="02040503050406030204" pitchFamily="18" charset="0"/>
              </a:rPr>
              <a:t> yayması için çilek kokusu siyah noktalara </a:t>
            </a:r>
            <a:r>
              <a:rPr lang="tr-TR" sz="800" b="0" i="0" u="none" strike="noStrike" dirty="0" err="1">
                <a:solidFill>
                  <a:srgbClr val="000000"/>
                </a:solidFill>
                <a:effectLst/>
                <a:latin typeface="Cambria" panose="02040503050406030204" pitchFamily="18" charset="0"/>
              </a:rPr>
              <a:t>sürüldü.Bitklilerin</a:t>
            </a:r>
            <a:r>
              <a:rPr lang="tr-TR" sz="800" b="0" i="0" u="none" strike="noStrike" dirty="0">
                <a:solidFill>
                  <a:srgbClr val="000000"/>
                </a:solidFill>
                <a:effectLst/>
                <a:latin typeface="Cambria" panose="02040503050406030204" pitchFamily="18" charset="0"/>
              </a:rPr>
              <a:t> özellikleri Eğlenceli Bilim deneyimizle keşfedildi.</a:t>
            </a:r>
            <a:r>
              <a:rPr lang="tr-TR" sz="800" b="0" i="0" u="none" strike="noStrike" dirty="0">
                <a:solidFill>
                  <a:srgbClr val="000000"/>
                </a:solidFill>
                <a:effectLst/>
                <a:latin typeface="Wingdings" pitchFamily="2" charset="2"/>
              </a:rPr>
              <a:t>☺</a:t>
            </a:r>
            <a:endParaRPr lang="tr-TR" sz="800" b="0" i="0" u="none" strike="noStrike" dirty="0">
              <a:solidFill>
                <a:srgbClr val="000000"/>
              </a:solidFill>
              <a:effectLst/>
              <a:latin typeface="Noto Sans Symbols" panose="020B0502040504020204" pitchFamily="34" charset="0"/>
            </a:endParaRPr>
          </a:p>
          <a:p>
            <a:pPr rtl="0">
              <a:spcBef>
                <a:spcPts val="0"/>
              </a:spcBef>
              <a:spcAft>
                <a:spcPts val="1000"/>
              </a:spcAft>
            </a:pPr>
            <a:br>
              <a:rPr lang="tr-TR" sz="800" dirty="0"/>
            </a:br>
            <a:r>
              <a:rPr lang="tr-TR" sz="800" b="1" i="0" u="none" strike="noStrike" dirty="0">
                <a:solidFill>
                  <a:srgbClr val="244061"/>
                </a:solidFill>
                <a:effectLst/>
                <a:latin typeface="Cambria" panose="02040503050406030204" pitchFamily="18" charset="0"/>
              </a:rPr>
              <a:t>15– 17 Mart : </a:t>
            </a:r>
            <a:r>
              <a:rPr lang="tr-TR" sz="800" b="1" i="0" u="none" strike="noStrike" dirty="0">
                <a:solidFill>
                  <a:srgbClr val="1F497D"/>
                </a:solidFill>
                <a:effectLst/>
                <a:latin typeface="Cambria" panose="02040503050406030204" pitchFamily="18" charset="0"/>
              </a:rPr>
              <a:t>Bitkilerin Dünyası  </a:t>
            </a:r>
            <a:endParaRPr lang="tr-TR" sz="800" dirty="0">
              <a:effectLst/>
            </a:endParaRPr>
          </a:p>
          <a:p>
            <a:pPr rtl="0" fontAlgn="base">
              <a:spcBef>
                <a:spcPts val="0"/>
              </a:spcBef>
              <a:spcAft>
                <a:spcPts val="1000"/>
              </a:spcAft>
              <a:buFont typeface="Arial" panose="020B0604020202020204" pitchFamily="34" charset="0"/>
              <a:buChar char="•"/>
            </a:pPr>
            <a:r>
              <a:rPr lang="tr-TR" sz="800" b="1" i="0" u="none" strike="noStrike" dirty="0">
                <a:solidFill>
                  <a:srgbClr val="632423"/>
                </a:solidFill>
                <a:effectLst/>
                <a:latin typeface="Cambria" panose="02040503050406030204" pitchFamily="18" charset="0"/>
              </a:rPr>
              <a:t>Kendi Bahçemizi Yapalım</a:t>
            </a:r>
            <a:endParaRPr lang="tr-TR" sz="800" b="0" i="0" u="none" strike="noStrike" dirty="0">
              <a:solidFill>
                <a:srgbClr val="632423"/>
              </a:solidFill>
              <a:effectLst/>
              <a:latin typeface="Noto Sans Symbols" panose="020B0502040504020204" pitchFamily="34" charset="0"/>
            </a:endParaRPr>
          </a:p>
          <a:p>
            <a:pPr marL="457200" rtl="0">
              <a:spcBef>
                <a:spcPts val="0"/>
              </a:spcBef>
              <a:spcAft>
                <a:spcPts val="1000"/>
              </a:spcAft>
            </a:pPr>
            <a:r>
              <a:rPr lang="tr-TR" sz="800" b="0" i="0" u="none" strike="noStrike" dirty="0">
                <a:solidFill>
                  <a:srgbClr val="000000"/>
                </a:solidFill>
                <a:effectLst/>
                <a:latin typeface="Cambria" panose="02040503050406030204" pitchFamily="18" charset="0"/>
              </a:rPr>
              <a:t>Öğrencilerle bitkilerin gelişimi hakkında sohbet </a:t>
            </a:r>
            <a:r>
              <a:rPr lang="tr-TR" sz="800" b="0" i="0" u="none" strike="noStrike" dirty="0" err="1">
                <a:solidFill>
                  <a:srgbClr val="000000"/>
                </a:solidFill>
                <a:effectLst/>
                <a:latin typeface="Cambria" panose="02040503050406030204" pitchFamily="18" charset="0"/>
              </a:rPr>
              <a:t>edildi.Yaşam</a:t>
            </a:r>
            <a:r>
              <a:rPr lang="tr-TR" sz="800" b="0" i="0" u="none" strike="noStrike" dirty="0">
                <a:solidFill>
                  <a:srgbClr val="000000"/>
                </a:solidFill>
                <a:effectLst/>
                <a:latin typeface="Cambria" panose="02040503050406030204" pitchFamily="18" charset="0"/>
              </a:rPr>
              <a:t> döngüsü kavramı insanlar ve hayvanlar üzerinden </a:t>
            </a:r>
            <a:r>
              <a:rPr lang="tr-TR" sz="800" b="0" i="0" u="none" strike="noStrike" dirty="0" err="1">
                <a:solidFill>
                  <a:srgbClr val="000000"/>
                </a:solidFill>
                <a:effectLst/>
                <a:latin typeface="Cambria" panose="02040503050406030204" pitchFamily="18" charset="0"/>
              </a:rPr>
              <a:t>anlatıldı.Bitkilerin</a:t>
            </a:r>
            <a:r>
              <a:rPr lang="tr-TR" sz="800" b="0" i="0" u="none" strike="noStrike" dirty="0">
                <a:solidFill>
                  <a:srgbClr val="000000"/>
                </a:solidFill>
                <a:effectLst/>
                <a:latin typeface="Cambria" panose="02040503050406030204" pitchFamily="18" charset="0"/>
              </a:rPr>
              <a:t> yaşam döngüsünün , tohum, çimlenme, fidan, ağaç olduğu bulundu. Öğrencilere humuslu </a:t>
            </a:r>
            <a:r>
              <a:rPr lang="tr-TR" sz="800" b="0" i="0" u="none" strike="noStrike" dirty="0" err="1">
                <a:solidFill>
                  <a:srgbClr val="000000"/>
                </a:solidFill>
                <a:effectLst/>
                <a:latin typeface="Cambria" panose="02040503050406030204" pitchFamily="18" charset="0"/>
              </a:rPr>
              <a:t>toprak,tohum</a:t>
            </a:r>
            <a:r>
              <a:rPr lang="tr-TR" sz="800" b="0" i="0" u="none" strike="noStrike" dirty="0">
                <a:solidFill>
                  <a:srgbClr val="000000"/>
                </a:solidFill>
                <a:effectLst/>
                <a:latin typeface="Cambria" panose="02040503050406030204" pitchFamily="18" charset="0"/>
              </a:rPr>
              <a:t> köpük stant </a:t>
            </a:r>
            <a:r>
              <a:rPr lang="tr-TR" sz="800" b="0" i="0" u="none" strike="noStrike" dirty="0" err="1">
                <a:solidFill>
                  <a:srgbClr val="000000"/>
                </a:solidFill>
                <a:effectLst/>
                <a:latin typeface="Cambria" panose="02040503050406030204" pitchFamily="18" charset="0"/>
              </a:rPr>
              <a:t>dağıtıldı.Kendi</a:t>
            </a:r>
            <a:r>
              <a:rPr lang="tr-TR" sz="800" b="0" i="0" u="none" strike="noStrike" dirty="0">
                <a:solidFill>
                  <a:srgbClr val="000000"/>
                </a:solidFill>
                <a:effectLst/>
                <a:latin typeface="Cambria" panose="02040503050406030204" pitchFamily="18" charset="0"/>
              </a:rPr>
              <a:t> bahçelerini oluşturmaları </a:t>
            </a:r>
            <a:r>
              <a:rPr lang="tr-TR" sz="800" b="0" i="0" u="none" strike="noStrike" dirty="0" err="1">
                <a:solidFill>
                  <a:srgbClr val="000000"/>
                </a:solidFill>
                <a:effectLst/>
                <a:latin typeface="Cambria" panose="02040503050406030204" pitchFamily="18" charset="0"/>
              </a:rPr>
              <a:t>sağlandı.Tohumlara</a:t>
            </a:r>
            <a:r>
              <a:rPr lang="tr-TR" sz="800" b="0" i="0" u="none" strike="noStrike" dirty="0">
                <a:solidFill>
                  <a:srgbClr val="000000"/>
                </a:solidFill>
                <a:effectLst/>
                <a:latin typeface="Cambria" panose="02040503050406030204" pitchFamily="18" charset="0"/>
              </a:rPr>
              <a:t> </a:t>
            </a:r>
            <a:r>
              <a:rPr lang="tr-TR" sz="800" b="0" i="0" u="none" strike="noStrike" dirty="0" err="1">
                <a:solidFill>
                  <a:srgbClr val="000000"/>
                </a:solidFill>
                <a:effectLst/>
                <a:latin typeface="Cambria" panose="02040503050406030204" pitchFamily="18" charset="0"/>
              </a:rPr>
              <a:t>cansuyu</a:t>
            </a:r>
            <a:r>
              <a:rPr lang="tr-TR" sz="800" b="0" i="0" u="none" strike="noStrike" dirty="0">
                <a:solidFill>
                  <a:srgbClr val="000000"/>
                </a:solidFill>
                <a:effectLst/>
                <a:latin typeface="Cambria" panose="02040503050406030204" pitchFamily="18" charset="0"/>
              </a:rPr>
              <a:t> verildi</a:t>
            </a:r>
            <a:r>
              <a:rPr lang="tr-TR" sz="800" b="0" i="0" u="none" strike="noStrike" dirty="0">
                <a:solidFill>
                  <a:srgbClr val="000000"/>
                </a:solidFill>
                <a:effectLst/>
                <a:latin typeface="Wingdings" pitchFamily="2" charset="2"/>
              </a:rPr>
              <a:t>☺</a:t>
            </a:r>
            <a:endParaRPr lang="tr-TR" sz="800" dirty="0">
              <a:effectLst/>
            </a:endParaRPr>
          </a:p>
          <a:p>
            <a:pPr rtl="0">
              <a:spcBef>
                <a:spcPts val="0"/>
              </a:spcBef>
              <a:spcAft>
                <a:spcPts val="1000"/>
              </a:spcAft>
            </a:pPr>
            <a:r>
              <a:rPr lang="tr-TR" sz="800" b="1" i="0" u="none" strike="noStrike" dirty="0">
                <a:solidFill>
                  <a:srgbClr val="1F497D"/>
                </a:solidFill>
                <a:effectLst/>
                <a:latin typeface="Cambria" panose="02040503050406030204" pitchFamily="18" charset="0"/>
              </a:rPr>
              <a:t>22– 24 Mart: Geometriyi Tanıyalım</a:t>
            </a:r>
            <a:endParaRPr lang="tr-TR" sz="800" dirty="0">
              <a:effectLst/>
            </a:endParaRPr>
          </a:p>
          <a:p>
            <a:pPr rtl="0" fontAlgn="base">
              <a:spcBef>
                <a:spcPts val="0"/>
              </a:spcBef>
              <a:spcAft>
                <a:spcPts val="1000"/>
              </a:spcAft>
              <a:buFont typeface="Arial" panose="020B0604020202020204" pitchFamily="34" charset="0"/>
              <a:buChar char="•"/>
            </a:pPr>
            <a:r>
              <a:rPr lang="tr-TR" sz="800" b="1" i="0" u="none" strike="noStrike" dirty="0">
                <a:solidFill>
                  <a:srgbClr val="632423"/>
                </a:solidFill>
                <a:effectLst/>
                <a:latin typeface="Cambria" panose="02040503050406030204" pitchFamily="18" charset="0"/>
              </a:rPr>
              <a:t>Şekilleri Tamamlayalım</a:t>
            </a:r>
            <a:endParaRPr lang="tr-TR" sz="800" b="0" i="0" u="none" strike="noStrike" dirty="0">
              <a:solidFill>
                <a:srgbClr val="632423"/>
              </a:solidFill>
              <a:effectLst/>
              <a:latin typeface="Noto Sans Symbols" panose="020B0502040504020204" pitchFamily="34" charset="0"/>
            </a:endParaRPr>
          </a:p>
          <a:p>
            <a:pPr rtl="0" fontAlgn="base">
              <a:spcBef>
                <a:spcPts val="0"/>
              </a:spcBef>
              <a:spcAft>
                <a:spcPts val="1000"/>
              </a:spcAft>
              <a:buFont typeface="Arial" panose="020B0604020202020204" pitchFamily="34" charset="0"/>
              <a:buChar char="•"/>
            </a:pPr>
            <a:r>
              <a:rPr lang="tr-TR" sz="800" b="1" i="0" u="none" strike="noStrike" dirty="0">
                <a:solidFill>
                  <a:srgbClr val="632423"/>
                </a:solidFill>
                <a:effectLst/>
                <a:latin typeface="Cambria" panose="02040503050406030204" pitchFamily="18" charset="0"/>
              </a:rPr>
              <a:t>Kendi Geometrik Taşımızı Yapalım</a:t>
            </a:r>
            <a:endParaRPr lang="tr-TR" sz="800" b="0" i="0" u="none" strike="noStrike" dirty="0">
              <a:solidFill>
                <a:srgbClr val="632423"/>
              </a:solidFill>
              <a:effectLst/>
              <a:latin typeface="Noto Sans Symbols" panose="020B0502040504020204" pitchFamily="34" charset="0"/>
            </a:endParaRPr>
          </a:p>
          <a:p>
            <a:pPr marL="457200" indent="457200" rtl="0">
              <a:spcBef>
                <a:spcPts val="0"/>
              </a:spcBef>
              <a:spcAft>
                <a:spcPts val="1000"/>
              </a:spcAft>
            </a:pPr>
            <a:r>
              <a:rPr lang="tr-TR" sz="800" b="0" i="0" u="none" strike="noStrike" dirty="0">
                <a:solidFill>
                  <a:srgbClr val="000000"/>
                </a:solidFill>
                <a:effectLst/>
                <a:latin typeface="Cambria" panose="02040503050406030204" pitchFamily="18" charset="0"/>
              </a:rPr>
              <a:t>Öğrencilerle geometri hakkında sohbet </a:t>
            </a:r>
            <a:r>
              <a:rPr lang="tr-TR" sz="800" b="0" i="0" u="none" strike="noStrike" dirty="0" err="1">
                <a:solidFill>
                  <a:srgbClr val="000000"/>
                </a:solidFill>
                <a:effectLst/>
                <a:latin typeface="Cambria" panose="02040503050406030204" pitchFamily="18" charset="0"/>
              </a:rPr>
              <a:t>edildi.Geometrik</a:t>
            </a:r>
            <a:r>
              <a:rPr lang="tr-TR" sz="800" b="0" i="0" u="none" strike="noStrike" dirty="0">
                <a:solidFill>
                  <a:srgbClr val="000000"/>
                </a:solidFill>
                <a:effectLst/>
                <a:latin typeface="Cambria" panose="02040503050406030204" pitchFamily="18" charset="0"/>
              </a:rPr>
              <a:t> şekiller </a:t>
            </a:r>
            <a:r>
              <a:rPr lang="tr-TR" sz="800" b="0" i="0" u="none" strike="noStrike" dirty="0" err="1">
                <a:solidFill>
                  <a:srgbClr val="000000"/>
                </a:solidFill>
                <a:effectLst/>
                <a:latin typeface="Cambria" panose="02040503050406030204" pitchFamily="18" charset="0"/>
              </a:rPr>
              <a:t>sayıldı.Öğrencilere</a:t>
            </a:r>
            <a:r>
              <a:rPr lang="tr-TR" sz="800" b="0" i="0" u="none" strike="noStrike" dirty="0">
                <a:solidFill>
                  <a:srgbClr val="000000"/>
                </a:solidFill>
                <a:effectLst/>
                <a:latin typeface="Cambria" panose="02040503050406030204" pitchFamily="18" charset="0"/>
              </a:rPr>
              <a:t> yarımı simetrik eksik </a:t>
            </a:r>
            <a:r>
              <a:rPr lang="tr-TR" sz="800" b="0" i="0" u="none" strike="noStrike" dirty="0" err="1">
                <a:solidFill>
                  <a:srgbClr val="000000"/>
                </a:solidFill>
                <a:effectLst/>
                <a:latin typeface="Cambria" panose="02040503050406030204" pitchFamily="18" charset="0"/>
              </a:rPr>
              <a:t>geometr</a:t>
            </a:r>
            <a:r>
              <a:rPr lang="tr-TR" sz="800" b="0" i="0" u="none" strike="noStrike" dirty="0">
                <a:solidFill>
                  <a:srgbClr val="000000"/>
                </a:solidFill>
                <a:effectLst/>
                <a:latin typeface="Cambria" panose="02040503050406030204" pitchFamily="18" charset="0"/>
              </a:rPr>
              <a:t> </a:t>
            </a:r>
            <a:r>
              <a:rPr lang="tr-TR" sz="800" b="0" i="0" u="none" strike="noStrike" dirty="0" err="1">
                <a:solidFill>
                  <a:srgbClr val="000000"/>
                </a:solidFill>
                <a:effectLst/>
                <a:latin typeface="Cambria" panose="02040503050406030204" pitchFamily="18" charset="0"/>
              </a:rPr>
              <a:t>ik</a:t>
            </a:r>
            <a:r>
              <a:rPr lang="tr-TR" sz="800" b="0" i="0" u="none" strike="noStrike" dirty="0">
                <a:solidFill>
                  <a:srgbClr val="000000"/>
                </a:solidFill>
                <a:effectLst/>
                <a:latin typeface="Cambria" panose="02040503050406030204" pitchFamily="18" charset="0"/>
              </a:rPr>
              <a:t> şekiller ,düzlem </a:t>
            </a:r>
            <a:r>
              <a:rPr lang="tr-TR" sz="800" b="0" i="0" u="none" strike="noStrike" dirty="0" err="1">
                <a:solidFill>
                  <a:srgbClr val="000000"/>
                </a:solidFill>
                <a:effectLst/>
                <a:latin typeface="Cambria" panose="02040503050406030204" pitchFamily="18" charset="0"/>
              </a:rPr>
              <a:t>ayna,dil</a:t>
            </a:r>
            <a:r>
              <a:rPr lang="tr-TR" sz="800" b="0" i="0" u="none" strike="noStrike" dirty="0">
                <a:solidFill>
                  <a:srgbClr val="000000"/>
                </a:solidFill>
                <a:effectLst/>
                <a:latin typeface="Cambria" panose="02040503050406030204" pitchFamily="18" charset="0"/>
              </a:rPr>
              <a:t> çubuğu ,mini bardakta </a:t>
            </a:r>
            <a:r>
              <a:rPr lang="tr-TR" sz="800" b="0" i="0" u="none" strike="noStrike" dirty="0" err="1">
                <a:solidFill>
                  <a:srgbClr val="000000"/>
                </a:solidFill>
                <a:effectLst/>
                <a:latin typeface="Cambria" panose="02040503050406030204" pitchFamily="18" charset="0"/>
              </a:rPr>
              <a:t>su,yuvarlak</a:t>
            </a:r>
            <a:r>
              <a:rPr lang="tr-TR" sz="800" b="0" i="0" u="none" strike="noStrike" dirty="0">
                <a:solidFill>
                  <a:srgbClr val="000000"/>
                </a:solidFill>
                <a:effectLst/>
                <a:latin typeface="Cambria" panose="02040503050406030204" pitchFamily="18" charset="0"/>
              </a:rPr>
              <a:t> kalıp ve taş tozu </a:t>
            </a:r>
            <a:r>
              <a:rPr lang="tr-TR" sz="800" b="0" i="0" u="none" strike="noStrike" dirty="0" err="1">
                <a:solidFill>
                  <a:srgbClr val="000000"/>
                </a:solidFill>
                <a:effectLst/>
                <a:latin typeface="Cambria" panose="02040503050406030204" pitchFamily="18" charset="0"/>
              </a:rPr>
              <a:t>dağıtıldı.Düzlem</a:t>
            </a:r>
            <a:r>
              <a:rPr lang="tr-TR" sz="800" b="0" i="0" u="none" strike="noStrike" dirty="0">
                <a:solidFill>
                  <a:srgbClr val="000000"/>
                </a:solidFill>
                <a:effectLst/>
                <a:latin typeface="Cambria" panose="02040503050406030204" pitchFamily="18" charset="0"/>
              </a:rPr>
              <a:t> ayna simetrisinden faydalanarak geometrik şekiller </a:t>
            </a:r>
            <a:r>
              <a:rPr lang="tr-TR" sz="800" b="0" i="0" u="none" strike="noStrike" dirty="0" err="1">
                <a:solidFill>
                  <a:srgbClr val="000000"/>
                </a:solidFill>
                <a:effectLst/>
                <a:latin typeface="Cambria" panose="02040503050406030204" pitchFamily="18" charset="0"/>
              </a:rPr>
              <a:t>tamamlandı.Yuvarlak</a:t>
            </a:r>
            <a:r>
              <a:rPr lang="tr-TR" sz="800" b="0" i="0" u="none" strike="noStrike" dirty="0">
                <a:solidFill>
                  <a:srgbClr val="000000"/>
                </a:solidFill>
                <a:effectLst/>
                <a:latin typeface="Cambria" panose="02040503050406030204" pitchFamily="18" charset="0"/>
              </a:rPr>
              <a:t> kalıba taş tozu ve su ölçüm yaparak </a:t>
            </a:r>
            <a:r>
              <a:rPr lang="tr-TR" sz="800" b="0" i="0" u="none" strike="noStrike" dirty="0" err="1">
                <a:solidFill>
                  <a:srgbClr val="000000"/>
                </a:solidFill>
                <a:effectLst/>
                <a:latin typeface="Cambria" panose="02040503050406030204" pitchFamily="18" charset="0"/>
              </a:rPr>
              <a:t>karıştırıldı.Kuruması</a:t>
            </a:r>
            <a:r>
              <a:rPr lang="tr-TR" sz="800" b="0" i="0" u="none" strike="noStrike" dirty="0">
                <a:solidFill>
                  <a:srgbClr val="000000"/>
                </a:solidFill>
                <a:effectLst/>
                <a:latin typeface="Cambria" panose="02040503050406030204" pitchFamily="18" charset="0"/>
              </a:rPr>
              <a:t> </a:t>
            </a:r>
            <a:r>
              <a:rPr lang="tr-TR" sz="800" b="0" i="0" u="none" strike="noStrike" dirty="0" err="1">
                <a:solidFill>
                  <a:srgbClr val="000000"/>
                </a:solidFill>
                <a:effectLst/>
                <a:latin typeface="Cambria" panose="02040503050406030204" pitchFamily="18" charset="0"/>
              </a:rPr>
              <a:t>beklendi.Geometri</a:t>
            </a:r>
            <a:r>
              <a:rPr lang="tr-TR" sz="800" b="0" i="0" u="none" strike="noStrike" dirty="0">
                <a:solidFill>
                  <a:srgbClr val="000000"/>
                </a:solidFill>
                <a:effectLst/>
                <a:latin typeface="Cambria" panose="02040503050406030204" pitchFamily="18" charset="0"/>
              </a:rPr>
              <a:t> dünyasına yolculuk keyif vericiydi</a:t>
            </a:r>
            <a:r>
              <a:rPr lang="tr-TR" sz="800" b="0" i="0" u="none" strike="noStrike" dirty="0">
                <a:solidFill>
                  <a:srgbClr val="000000"/>
                </a:solidFill>
                <a:effectLst/>
                <a:latin typeface="Wingdings" pitchFamily="2" charset="2"/>
              </a:rPr>
              <a:t>☺</a:t>
            </a:r>
            <a:endParaRPr lang="tr-TR" sz="800" dirty="0">
              <a:effectLst/>
            </a:endParaRPr>
          </a:p>
        </p:txBody>
      </p:sp>
      <p:pic>
        <p:nvPicPr>
          <p:cNvPr id="6" name="Resim 6">
            <a:extLst>
              <a:ext uri="{FF2B5EF4-FFF2-40B4-BE49-F238E27FC236}">
                <a16:creationId xmlns:a16="http://schemas.microsoft.com/office/drawing/2014/main" id="{32ABE877-C533-F411-2BC9-0C0A658E0B34}"/>
              </a:ext>
            </a:extLst>
          </p:cNvPr>
          <p:cNvPicPr>
            <a:picLocks noChangeAspect="1"/>
          </p:cNvPicPr>
          <p:nvPr/>
        </p:nvPicPr>
        <p:blipFill>
          <a:blip r:embed="rId3"/>
          <a:stretch>
            <a:fillRect/>
          </a:stretch>
        </p:blipFill>
        <p:spPr>
          <a:xfrm>
            <a:off x="756201" y="6889197"/>
            <a:ext cx="1176606" cy="1437397"/>
          </a:xfrm>
          <a:prstGeom prst="rect">
            <a:avLst/>
          </a:prstGeom>
        </p:spPr>
      </p:pic>
      <p:pic>
        <p:nvPicPr>
          <p:cNvPr id="7" name="Resim 8">
            <a:extLst>
              <a:ext uri="{FF2B5EF4-FFF2-40B4-BE49-F238E27FC236}">
                <a16:creationId xmlns:a16="http://schemas.microsoft.com/office/drawing/2014/main" id="{F98DDE89-159C-0668-BD66-D7D312C62044}"/>
              </a:ext>
            </a:extLst>
          </p:cNvPr>
          <p:cNvPicPr>
            <a:picLocks noChangeAspect="1"/>
          </p:cNvPicPr>
          <p:nvPr/>
        </p:nvPicPr>
        <p:blipFill>
          <a:blip r:embed="rId4"/>
          <a:stretch>
            <a:fillRect/>
          </a:stretch>
        </p:blipFill>
        <p:spPr>
          <a:xfrm>
            <a:off x="2232039" y="6889197"/>
            <a:ext cx="1322822" cy="1449044"/>
          </a:xfrm>
          <a:prstGeom prst="rect">
            <a:avLst/>
          </a:prstGeom>
        </p:spPr>
      </p:pic>
      <p:pic>
        <p:nvPicPr>
          <p:cNvPr id="9" name="Resim 9">
            <a:extLst>
              <a:ext uri="{FF2B5EF4-FFF2-40B4-BE49-F238E27FC236}">
                <a16:creationId xmlns:a16="http://schemas.microsoft.com/office/drawing/2014/main" id="{5E8E6ADB-438C-6A1E-12A7-B169817AB3DE}"/>
              </a:ext>
            </a:extLst>
          </p:cNvPr>
          <p:cNvPicPr>
            <a:picLocks noChangeAspect="1"/>
          </p:cNvPicPr>
          <p:nvPr/>
        </p:nvPicPr>
        <p:blipFill>
          <a:blip r:embed="rId5"/>
          <a:stretch>
            <a:fillRect/>
          </a:stretch>
        </p:blipFill>
        <p:spPr>
          <a:xfrm>
            <a:off x="3831718" y="6899547"/>
            <a:ext cx="2034702" cy="1291510"/>
          </a:xfrm>
          <a:prstGeom prst="rect">
            <a:avLst/>
          </a:prstGeom>
        </p:spPr>
      </p:pic>
    </p:spTree>
    <p:extLst>
      <p:ext uri="{BB962C8B-B14F-4D97-AF65-F5344CB8AC3E}">
        <p14:creationId xmlns:p14="http://schemas.microsoft.com/office/powerpoint/2010/main" val="1029074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685BAEAA-66EE-90C2-0286-320D0D432D6E}"/>
              </a:ext>
            </a:extLst>
          </p:cNvPr>
          <p:cNvPicPr>
            <a:picLocks noChangeAspect="1"/>
          </p:cNvPicPr>
          <p:nvPr/>
        </p:nvPicPr>
        <p:blipFill>
          <a:blip r:embed="rId2"/>
          <a:stretch>
            <a:fillRect/>
          </a:stretch>
        </p:blipFill>
        <p:spPr>
          <a:xfrm>
            <a:off x="11033" y="0"/>
            <a:ext cx="6846967" cy="9144000"/>
          </a:xfrm>
          <a:prstGeom prst="rect">
            <a:avLst/>
          </a:prstGeom>
          <a:ln>
            <a:noFill/>
          </a:ln>
          <a:effectLst>
            <a:outerShdw blurRad="292100" dist="139700" dir="2700000" algn="tl" rotWithShape="0">
              <a:srgbClr val="333333">
                <a:alpha val="65000"/>
              </a:srgbClr>
            </a:outerShdw>
          </a:effectLst>
        </p:spPr>
      </p:pic>
      <p:sp>
        <p:nvSpPr>
          <p:cNvPr id="8" name="4 Metin kutusu">
            <a:extLst>
              <a:ext uri="{FF2B5EF4-FFF2-40B4-BE49-F238E27FC236}">
                <a16:creationId xmlns:a16="http://schemas.microsoft.com/office/drawing/2014/main" id="{60356587-7985-9631-EAC2-10C4B56C51C7}"/>
              </a:ext>
            </a:extLst>
          </p:cNvPr>
          <p:cNvSpPr txBox="1"/>
          <p:nvPr/>
        </p:nvSpPr>
        <p:spPr>
          <a:xfrm>
            <a:off x="690693" y="382225"/>
            <a:ext cx="5643602" cy="738664"/>
          </a:xfrm>
          <a:prstGeom prst="rect">
            <a:avLst/>
          </a:prstGeom>
          <a:noFill/>
        </p:spPr>
        <p:txBody>
          <a:bodyPr wrap="square" rtlCol="0">
            <a:spAutoFit/>
          </a:bodyPr>
          <a:lstStyle/>
          <a:p>
            <a:endParaRPr lang="tr-TR" dirty="0"/>
          </a:p>
          <a:p>
            <a:r>
              <a:rPr lang="tr-TR" sz="2400" b="1" dirty="0">
                <a:solidFill>
                  <a:srgbClr val="FF0000"/>
                </a:solidFill>
              </a:rPr>
              <a:t>    ROBOTİK KODLAMA &amp; </a:t>
            </a:r>
            <a:r>
              <a:rPr lang="tr-TR" sz="2400" b="1">
                <a:solidFill>
                  <a:srgbClr val="FF0000"/>
                </a:solidFill>
              </a:rPr>
              <a:t>AKIL OYUNLARI</a:t>
            </a:r>
            <a:endParaRPr lang="tr-TR" sz="2400" dirty="0">
              <a:solidFill>
                <a:srgbClr val="FF0000"/>
              </a:solidFill>
            </a:endParaRPr>
          </a:p>
        </p:txBody>
      </p:sp>
      <p:sp>
        <p:nvSpPr>
          <p:cNvPr id="7" name="Metin kutusu 6">
            <a:extLst>
              <a:ext uri="{FF2B5EF4-FFF2-40B4-BE49-F238E27FC236}">
                <a16:creationId xmlns:a16="http://schemas.microsoft.com/office/drawing/2014/main" id="{40EDEA6B-669A-15C1-CA8D-327B1748CA9A}"/>
              </a:ext>
            </a:extLst>
          </p:cNvPr>
          <p:cNvSpPr txBox="1"/>
          <p:nvPr/>
        </p:nvSpPr>
        <p:spPr>
          <a:xfrm>
            <a:off x="4581840" y="8084666"/>
            <a:ext cx="2473889" cy="523220"/>
          </a:xfrm>
          <a:prstGeom prst="rect">
            <a:avLst/>
          </a:prstGeom>
          <a:noFill/>
        </p:spPr>
        <p:txBody>
          <a:bodyPr wrap="square" rtlCol="0">
            <a:spAutoFit/>
          </a:bodyPr>
          <a:lstStyle/>
          <a:p>
            <a:pPr algn="l"/>
            <a:r>
              <a:rPr lang="tr-TR" sz="1400" dirty="0">
                <a:solidFill>
                  <a:schemeClr val="accent2"/>
                </a:solidFill>
              </a:rPr>
              <a:t>AHMET TEPPEKUYU</a:t>
            </a:r>
          </a:p>
          <a:p>
            <a:pPr algn="l"/>
            <a:r>
              <a:rPr lang="tr-TR" sz="1400" dirty="0">
                <a:solidFill>
                  <a:schemeClr val="accent2"/>
                </a:solidFill>
              </a:rPr>
              <a:t>HASAN</a:t>
            </a:r>
          </a:p>
        </p:txBody>
      </p:sp>
      <p:sp>
        <p:nvSpPr>
          <p:cNvPr id="4" name="Metin kutusu 3">
            <a:extLst>
              <a:ext uri="{FF2B5EF4-FFF2-40B4-BE49-F238E27FC236}">
                <a16:creationId xmlns:a16="http://schemas.microsoft.com/office/drawing/2014/main" id="{BC77E4EE-89BF-4F99-90F4-EFC707554A96}"/>
              </a:ext>
            </a:extLst>
          </p:cNvPr>
          <p:cNvSpPr txBox="1"/>
          <p:nvPr/>
        </p:nvSpPr>
        <p:spPr>
          <a:xfrm>
            <a:off x="606350" y="972122"/>
            <a:ext cx="5812288" cy="7769178"/>
          </a:xfrm>
          <a:prstGeom prst="rect">
            <a:avLst/>
          </a:prstGeom>
          <a:noFill/>
        </p:spPr>
        <p:txBody>
          <a:bodyPr wrap="square">
            <a:spAutoFit/>
          </a:bodyPr>
          <a:lstStyle/>
          <a:p>
            <a:pPr>
              <a:lnSpc>
                <a:spcPct val="105000"/>
              </a:lnSpc>
              <a:spcAft>
                <a:spcPts val="800"/>
              </a:spcAft>
              <a:tabLst>
                <a:tab pos="2028825" algn="l"/>
              </a:tabLst>
            </a:pPr>
            <a:r>
              <a:rPr lang="tr-TR" sz="800" b="1" dirty="0">
                <a:effectLst/>
                <a:latin typeface="Calibri" panose="020F0502020204030204" pitchFamily="34" charset="0"/>
                <a:ea typeface="Calibri" panose="020F0502020204030204" pitchFamily="34" charset="0"/>
                <a:cs typeface="Times New Roman" panose="02020603050405020304" pitchFamily="18" charset="0"/>
              </a:rPr>
              <a:t>03 Mart 2023 (KODLAMA)</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b="1" dirty="0">
                <a:effectLst/>
                <a:latin typeface="Calibri" panose="020F0502020204030204" pitchFamily="34" charset="0"/>
                <a:ea typeface="Calibri" panose="020F0502020204030204" pitchFamily="34" charset="0"/>
                <a:cs typeface="Times New Roman" panose="02020603050405020304" pitchFamily="18" charset="0"/>
              </a:rPr>
              <a:t>MAKEY </a:t>
            </a:r>
            <a:r>
              <a:rPr lang="tr-TR" sz="800" b="1" dirty="0" err="1">
                <a:effectLst/>
                <a:latin typeface="Calibri" panose="020F0502020204030204" pitchFamily="34" charset="0"/>
                <a:ea typeface="Calibri" panose="020F0502020204030204" pitchFamily="34" charset="0"/>
                <a:cs typeface="Times New Roman" panose="02020603050405020304" pitchFamily="18" charset="0"/>
              </a:rPr>
              <a:t>MAKEY</a:t>
            </a:r>
            <a:r>
              <a:rPr lang="tr-TR" sz="800" b="1" dirty="0">
                <a:effectLst/>
                <a:latin typeface="Calibri" panose="020F0502020204030204" pitchFamily="34" charset="0"/>
                <a:ea typeface="Calibri" panose="020F0502020204030204" pitchFamily="34" charset="0"/>
                <a:cs typeface="Times New Roman" panose="02020603050405020304" pitchFamily="18" charset="0"/>
              </a:rPr>
              <a:t> İLE HAYVANLARIN YARIŞI</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dirty="0" err="1">
                <a:effectLst/>
                <a:latin typeface="Calibri" panose="020F0502020204030204" pitchFamily="34" charset="0"/>
                <a:ea typeface="Calibri" panose="020F0502020204030204" pitchFamily="34" charset="0"/>
                <a:cs typeface="Times New Roman" panose="02020603050405020304" pitchFamily="18" charset="0"/>
              </a:rPr>
              <a:t>Makey</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Makey</a:t>
            </a:r>
            <a:r>
              <a:rPr lang="tr-TR" sz="800" dirty="0">
                <a:effectLst/>
                <a:latin typeface="Calibri" panose="020F0502020204030204" pitchFamily="34" charset="0"/>
                <a:ea typeface="Calibri" panose="020F0502020204030204" pitchFamily="34" charset="0"/>
                <a:cs typeface="Times New Roman" panose="02020603050405020304" pitchFamily="18" charset="0"/>
              </a:rPr>
              <a:t> kartı ile tanıştık. Kartın bilgisayar bağlantısını yaptık ve hayvanları yarıştırdık.</a:t>
            </a:r>
          </a:p>
          <a:p>
            <a:pPr>
              <a:lnSpc>
                <a:spcPct val="105000"/>
              </a:lnSpc>
              <a:spcAft>
                <a:spcPts val="800"/>
              </a:spcAft>
            </a:pPr>
            <a:r>
              <a:rPr lang="tr-TR" sz="800" dirty="0">
                <a:effectLst/>
                <a:latin typeface="Calibri" panose="020F0502020204030204" pitchFamily="34" charset="0"/>
                <a:ea typeface="Calibri" panose="020F0502020204030204" pitchFamily="34" charset="0"/>
                <a:cs typeface="Times New Roman" panose="02020603050405020304" pitchFamily="18" charset="0"/>
              </a:rPr>
              <a:t>Basit bir şekilde hazırlanan düzeneğin en can alıcı noktası devreyi tamamlamak için vücudumuzu kullanmış olmamızdı. Kablonun bir ucunu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makey</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makey'e</a:t>
            </a:r>
            <a:r>
              <a:rPr lang="tr-TR" sz="800" dirty="0">
                <a:effectLst/>
                <a:latin typeface="Calibri" panose="020F0502020204030204" pitchFamily="34" charset="0"/>
                <a:ea typeface="Calibri" panose="020F0502020204030204" pitchFamily="34" charset="0"/>
                <a:cs typeface="Times New Roman" panose="02020603050405020304" pitchFamily="18" charset="0"/>
              </a:rPr>
              <a:t> bağladıktan sonra diğer ucunu bir elimize aldık. Diğer elimizle karttan gelen diğer zemine dokunduk ve sistem çalıştı.</a:t>
            </a:r>
          </a:p>
          <a:p>
            <a:pPr>
              <a:lnSpc>
                <a:spcPct val="105000"/>
              </a:lnSpc>
              <a:spcAft>
                <a:spcPts val="800"/>
              </a:spcAft>
            </a:pPr>
            <a:r>
              <a:rPr lang="tr-TR" sz="800" dirty="0">
                <a:effectLst/>
                <a:latin typeface="Calibri" panose="020F0502020204030204" pitchFamily="34" charset="0"/>
                <a:ea typeface="Calibri" panose="020F0502020204030204" pitchFamily="34" charset="0"/>
                <a:cs typeface="Times New Roman" panose="02020603050405020304" pitchFamily="18" charset="0"/>
              </a:rPr>
              <a:t>Çok eğlenceli bir etkinlik oldu</a:t>
            </a:r>
            <a:r>
              <a:rPr lang="tr-TR" sz="800" b="1" dirty="0">
                <a:effectLst/>
                <a:latin typeface="Calibri" panose="020F0502020204030204" pitchFamily="34" charset="0"/>
                <a:ea typeface="Calibri" panose="020F0502020204030204" pitchFamily="34" charset="0"/>
                <a:cs typeface="Times New Roman" panose="02020603050405020304" pitchFamily="18" charset="0"/>
              </a:rPr>
              <a:t>.</a:t>
            </a:r>
            <a:endParaRPr lang="tr-TR" sz="8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b="1" dirty="0">
                <a:effectLst/>
                <a:latin typeface="Calibri" panose="020F0502020204030204" pitchFamily="34" charset="0"/>
                <a:ea typeface="Calibri" panose="020F0502020204030204" pitchFamily="34" charset="0"/>
                <a:cs typeface="Times New Roman" panose="02020603050405020304" pitchFamily="18" charset="0"/>
              </a:rPr>
              <a:t>10 Mart 2023 (KODLAMA)</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b="1" dirty="0">
                <a:effectLst/>
                <a:latin typeface="Calibri" panose="020F0502020204030204" pitchFamily="34" charset="0"/>
                <a:ea typeface="Calibri" panose="020F0502020204030204" pitchFamily="34" charset="0"/>
                <a:cs typeface="Times New Roman" panose="02020603050405020304" pitchFamily="18" charset="0"/>
              </a:rPr>
              <a:t>GRUP 1 KUBO DÜZ İLERLEME</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dirty="0" err="1">
                <a:effectLst/>
                <a:latin typeface="Calibri" panose="020F0502020204030204" pitchFamily="34" charset="0"/>
                <a:ea typeface="Calibri" panose="020F0502020204030204" pitchFamily="34" charset="0"/>
                <a:cs typeface="Times New Roman" panose="02020603050405020304" pitchFamily="18" charset="0"/>
              </a:rPr>
              <a:t>Kubo'nun</a:t>
            </a:r>
            <a:r>
              <a:rPr lang="tr-TR" sz="800" dirty="0">
                <a:effectLst/>
                <a:latin typeface="Calibri" panose="020F0502020204030204" pitchFamily="34" charset="0"/>
                <a:ea typeface="Calibri" panose="020F0502020204030204" pitchFamily="34" charset="0"/>
                <a:cs typeface="Times New Roman" panose="02020603050405020304" pitchFamily="18" charset="0"/>
              </a:rPr>
              <a:t> dünyasında küçük gezintiler yaptık. Düz ilerle kod bloklarını kullanarak markete, fırına, parka, spor salonuna, okula, kütüphaneye gittik.</a:t>
            </a:r>
          </a:p>
          <a:p>
            <a:pPr>
              <a:lnSpc>
                <a:spcPct val="105000"/>
              </a:lnSpc>
              <a:spcAft>
                <a:spcPts val="800"/>
              </a:spcAft>
            </a:pP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b="1" dirty="0">
                <a:effectLst/>
                <a:latin typeface="Calibri" panose="020F0502020204030204" pitchFamily="34" charset="0"/>
                <a:ea typeface="Calibri" panose="020F0502020204030204" pitchFamily="34" charset="0"/>
                <a:cs typeface="Times New Roman" panose="02020603050405020304" pitchFamily="18" charset="0"/>
              </a:rPr>
              <a:t>GRUP 2 MAX TUTOBO LEVEL 1 ve LEVEL 2</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dirty="0" err="1">
                <a:effectLst/>
                <a:latin typeface="Calibri" panose="020F0502020204030204" pitchFamily="34" charset="0"/>
                <a:ea typeface="Calibri" panose="020F0502020204030204" pitchFamily="34" charset="0"/>
                <a:cs typeface="Times New Roman" panose="02020603050405020304" pitchFamily="18" charset="0"/>
              </a:rPr>
              <a:t>Max</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Tobo</a:t>
            </a:r>
            <a:r>
              <a:rPr lang="tr-TR" sz="800" dirty="0">
                <a:effectLst/>
                <a:latin typeface="Calibri" panose="020F0502020204030204" pitchFamily="34" charset="0"/>
                <a:ea typeface="Calibri" panose="020F0502020204030204" pitchFamily="34" charset="0"/>
                <a:cs typeface="Times New Roman" panose="02020603050405020304" pitchFamily="18" charset="0"/>
              </a:rPr>
              <a:t> uzay yolculuğuna başladı. Dürbünü ile uzaydaki çöpleri keşfetti ve ileri okları kullanarak çöplere ulaştı.</a:t>
            </a:r>
          </a:p>
          <a:p>
            <a:pPr>
              <a:lnSpc>
                <a:spcPct val="105000"/>
              </a:lnSpc>
              <a:spcAft>
                <a:spcPts val="800"/>
              </a:spcAft>
            </a:pPr>
            <a:r>
              <a:rPr lang="tr-TR" sz="800" dirty="0" err="1">
                <a:effectLst/>
                <a:latin typeface="Calibri" panose="020F0502020204030204" pitchFamily="34" charset="0"/>
                <a:ea typeface="Calibri" panose="020F0502020204030204" pitchFamily="34" charset="0"/>
                <a:cs typeface="Times New Roman" panose="02020603050405020304" pitchFamily="18" charset="0"/>
              </a:rPr>
              <a:t>Max</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Tobo</a:t>
            </a:r>
            <a:r>
              <a:rPr lang="tr-TR" sz="800" dirty="0">
                <a:effectLst/>
                <a:latin typeface="Calibri" panose="020F0502020204030204" pitchFamily="34" charset="0"/>
                <a:ea typeface="Calibri" panose="020F0502020204030204" pitchFamily="34" charset="0"/>
                <a:cs typeface="Times New Roman" panose="02020603050405020304" pitchFamily="18" charset="0"/>
              </a:rPr>
              <a:t> çöplerden gerekli malzemeleri alıp sönük gezegeni tamir edecek. Fakat önünde engeller var. Sönük gezegene ulaşmak için önüne gelen engelleri sağa dön kodunu kullanarak aştı.</a:t>
            </a:r>
          </a:p>
          <a:p>
            <a:pPr>
              <a:lnSpc>
                <a:spcPct val="105000"/>
              </a:lnSpc>
              <a:spcAft>
                <a:spcPts val="800"/>
              </a:spcAft>
            </a:pPr>
            <a:r>
              <a:rPr lang="tr-TR" sz="800" b="1" dirty="0">
                <a:effectLst/>
                <a:latin typeface="Calibri" panose="020F0502020204030204" pitchFamily="34" charset="0"/>
                <a:ea typeface="Calibri" panose="020F0502020204030204" pitchFamily="34" charset="0"/>
                <a:cs typeface="Times New Roman" panose="02020603050405020304" pitchFamily="18" charset="0"/>
              </a:rPr>
              <a:t> 17 Mart 2023(KODLAMA)</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tabLst>
                <a:tab pos="2028825" algn="l"/>
              </a:tabLst>
            </a:pPr>
            <a:r>
              <a:rPr lang="tr-TR" sz="800" b="1" dirty="0">
                <a:effectLst/>
                <a:latin typeface="Calibri" panose="020F0502020204030204" pitchFamily="34" charset="0"/>
                <a:ea typeface="Calibri" panose="020F0502020204030204" pitchFamily="34" charset="0"/>
                <a:cs typeface="Times New Roman" panose="02020603050405020304" pitchFamily="18" charset="0"/>
              </a:rPr>
              <a:t>GRUP 1 KUBO SAĞ SOL KOD BLOKLARI</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tabLst>
                <a:tab pos="2028825" algn="l"/>
              </a:tabLst>
            </a:pPr>
            <a:r>
              <a:rPr lang="tr-TR" sz="800" dirty="0" err="1">
                <a:effectLst/>
                <a:latin typeface="Calibri" panose="020F0502020204030204" pitchFamily="34" charset="0"/>
                <a:ea typeface="Calibri" panose="020F0502020204030204" pitchFamily="34" charset="0"/>
                <a:cs typeface="Times New Roman" panose="02020603050405020304" pitchFamily="18" charset="0"/>
              </a:rPr>
              <a:t>Kubo'un</a:t>
            </a:r>
            <a:r>
              <a:rPr lang="tr-TR" sz="800" dirty="0">
                <a:effectLst/>
                <a:latin typeface="Calibri" panose="020F0502020204030204" pitchFamily="34" charset="0"/>
                <a:ea typeface="Calibri" panose="020F0502020204030204" pitchFamily="34" charset="0"/>
                <a:cs typeface="Times New Roman" panose="02020603050405020304" pitchFamily="18" charset="0"/>
              </a:rPr>
              <a:t> hareketlerini kısıtlayan bazı engeller vardı. Onları aşmak için etrafından dolaşmak zorunda kaldık. Bunun için de SAĞ-SOL kod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buloklarını</a:t>
            </a:r>
            <a:r>
              <a:rPr lang="tr-TR" sz="800" dirty="0">
                <a:effectLst/>
                <a:latin typeface="Calibri" panose="020F0502020204030204" pitchFamily="34" charset="0"/>
                <a:ea typeface="Calibri" panose="020F0502020204030204" pitchFamily="34" charset="0"/>
                <a:cs typeface="Times New Roman" panose="02020603050405020304" pitchFamily="18" charset="0"/>
              </a:rPr>
              <a:t> kullandık.</a:t>
            </a:r>
          </a:p>
          <a:p>
            <a:pPr>
              <a:lnSpc>
                <a:spcPct val="105000"/>
              </a:lnSpc>
              <a:spcAft>
                <a:spcPts val="800"/>
              </a:spcAft>
            </a:pPr>
            <a:r>
              <a:rPr lang="tr-TR" sz="800" b="1" dirty="0">
                <a:effectLst/>
                <a:latin typeface="Calibri" panose="020F0502020204030204" pitchFamily="34" charset="0"/>
                <a:ea typeface="Calibri" panose="020F0502020204030204" pitchFamily="34" charset="0"/>
                <a:cs typeface="Times New Roman" panose="02020603050405020304" pitchFamily="18" charset="0"/>
              </a:rPr>
              <a:t>GRUP 2 MAX TUTOBO  LEVEL 3 ve LEVEL 4</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dirty="0" err="1">
                <a:effectLst/>
                <a:latin typeface="Calibri" panose="020F0502020204030204" pitchFamily="34" charset="0"/>
                <a:ea typeface="Calibri" panose="020F0502020204030204" pitchFamily="34" charset="0"/>
                <a:cs typeface="Times New Roman" panose="02020603050405020304" pitchFamily="18" charset="0"/>
              </a:rPr>
              <a:t>Max</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Tobo</a:t>
            </a:r>
            <a:r>
              <a:rPr lang="tr-TR" sz="800" dirty="0">
                <a:effectLst/>
                <a:latin typeface="Calibri" panose="020F0502020204030204" pitchFamily="34" charset="0"/>
                <a:ea typeface="Calibri" panose="020F0502020204030204" pitchFamily="34" charset="0"/>
                <a:cs typeface="Times New Roman" panose="02020603050405020304" pitchFamily="18" charset="0"/>
              </a:rPr>
              <a:t> Sönük gezegeni tamir işinde ustalaştı. Önüne çıkan engelleri bu sefer sola dön kodlarıyla aştı. Engellerden kaçarken Uzay Balonu ile tanıştı.</a:t>
            </a:r>
          </a:p>
          <a:p>
            <a:pPr>
              <a:lnSpc>
                <a:spcPct val="105000"/>
              </a:lnSpc>
              <a:spcAft>
                <a:spcPts val="800"/>
              </a:spcAft>
            </a:pPr>
            <a:r>
              <a:rPr lang="tr-TR" sz="800" dirty="0">
                <a:effectLst/>
                <a:latin typeface="Calibri" panose="020F0502020204030204" pitchFamily="34" charset="0"/>
                <a:ea typeface="Calibri" panose="020F0502020204030204" pitchFamily="34" charset="0"/>
                <a:cs typeface="Times New Roman" panose="02020603050405020304" pitchFamily="18" charset="0"/>
              </a:rPr>
              <a:t>Uzay Balonu ile gezegenler arası yolculuğa çıktı. Yolu uzun olduğu için hedefe kadar git kodunu kullanarak daha az kod ile daha uzun yolculuk yaptı.</a:t>
            </a:r>
          </a:p>
          <a:p>
            <a:pPr>
              <a:lnSpc>
                <a:spcPct val="105000"/>
              </a:lnSpc>
              <a:spcAft>
                <a:spcPts val="800"/>
              </a:spcAft>
            </a:pPr>
            <a:r>
              <a:rPr lang="tr-TR" sz="800" b="1" dirty="0">
                <a:effectLst/>
                <a:latin typeface="Calibri" panose="020F0502020204030204" pitchFamily="34" charset="0"/>
                <a:ea typeface="Calibri" panose="020F0502020204030204" pitchFamily="34" charset="0"/>
                <a:cs typeface="Times New Roman" panose="02020603050405020304" pitchFamily="18" charset="0"/>
              </a:rPr>
              <a:t> 24 Mart 2023(KODLAMA) </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b="1" dirty="0">
                <a:effectLst/>
                <a:latin typeface="Calibri" panose="020F0502020204030204" pitchFamily="34" charset="0"/>
                <a:ea typeface="Calibri" panose="020F0502020204030204" pitchFamily="34" charset="0"/>
                <a:cs typeface="Times New Roman" panose="02020603050405020304" pitchFamily="18" charset="0"/>
              </a:rPr>
              <a:t>GRUP 1 KUBO KODLARI HAFIZAYA AL</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dirty="0" err="1">
                <a:effectLst/>
                <a:latin typeface="Calibri" panose="020F0502020204030204" pitchFamily="34" charset="0"/>
                <a:ea typeface="Calibri" panose="020F0502020204030204" pitchFamily="34" charset="0"/>
                <a:cs typeface="Times New Roman" panose="02020603050405020304" pitchFamily="18" charset="0"/>
              </a:rPr>
              <a:t>Kubo</a:t>
            </a:r>
            <a:r>
              <a:rPr lang="tr-TR" sz="800" dirty="0">
                <a:effectLst/>
                <a:latin typeface="Calibri" panose="020F0502020204030204" pitchFamily="34" charset="0"/>
                <a:ea typeface="Calibri" panose="020F0502020204030204" pitchFamily="34" charset="0"/>
                <a:cs typeface="Times New Roman" panose="02020603050405020304" pitchFamily="18" charset="0"/>
              </a:rPr>
              <a:t> bu çalışmada gideceği yerleri hafızasına aldı ve başlangıç yerine gelerek tüm yolları hatasız gitti.</a:t>
            </a:r>
          </a:p>
          <a:p>
            <a:pPr>
              <a:lnSpc>
                <a:spcPct val="105000"/>
              </a:lnSpc>
              <a:spcAft>
                <a:spcPts val="800"/>
              </a:spcAft>
            </a:pPr>
            <a:r>
              <a:rPr lang="tr-TR" sz="800" b="1" dirty="0">
                <a:effectLst/>
                <a:latin typeface="Calibri" panose="020F0502020204030204" pitchFamily="34" charset="0"/>
                <a:ea typeface="Calibri" panose="020F0502020204030204" pitchFamily="34" charset="0"/>
                <a:cs typeface="Times New Roman" panose="02020603050405020304" pitchFamily="18" charset="0"/>
              </a:rPr>
              <a:t>GRUP 2 MAX TUTOBO LEVEL 5 ve LEVEL 6</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dirty="0" err="1">
                <a:effectLst/>
                <a:latin typeface="Calibri" panose="020F0502020204030204" pitchFamily="34" charset="0"/>
                <a:ea typeface="Calibri" panose="020F0502020204030204" pitchFamily="34" charset="0"/>
                <a:cs typeface="Times New Roman" panose="02020603050405020304" pitchFamily="18" charset="0"/>
              </a:rPr>
              <a:t>Max</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Tobo</a:t>
            </a:r>
            <a:r>
              <a:rPr lang="tr-TR" sz="800" dirty="0">
                <a:effectLst/>
                <a:latin typeface="Calibri" panose="020F0502020204030204" pitchFamily="34" charset="0"/>
                <a:ea typeface="Calibri" panose="020F0502020204030204" pitchFamily="34" charset="0"/>
                <a:cs typeface="Times New Roman" panose="02020603050405020304" pitchFamily="18" charset="0"/>
              </a:rPr>
              <a:t> uzay balonu ile Cüce Gezegen ve elmasları keşfe çıktı. Giderken kaç kere tekrar etmesi gerektiğini hesaplayıp tekrar et kodunu kullandı.</a:t>
            </a:r>
          </a:p>
          <a:p>
            <a:pPr>
              <a:lnSpc>
                <a:spcPct val="105000"/>
              </a:lnSpc>
              <a:spcAft>
                <a:spcPts val="800"/>
              </a:spcAft>
            </a:pPr>
            <a:r>
              <a:rPr lang="tr-TR" sz="800" dirty="0" err="1">
                <a:effectLst/>
                <a:latin typeface="Calibri" panose="020F0502020204030204" pitchFamily="34" charset="0"/>
                <a:ea typeface="Calibri" panose="020F0502020204030204" pitchFamily="34" charset="0"/>
                <a:cs typeface="Times New Roman" panose="02020603050405020304" pitchFamily="18" charset="0"/>
              </a:rPr>
              <a:t>Max</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Tobo</a:t>
            </a:r>
            <a:r>
              <a:rPr lang="tr-TR" sz="800" dirty="0">
                <a:effectLst/>
                <a:latin typeface="Calibri" panose="020F0502020204030204" pitchFamily="34" charset="0"/>
                <a:ea typeface="Calibri" panose="020F0502020204030204" pitchFamily="34" charset="0"/>
                <a:cs typeface="Times New Roman" panose="02020603050405020304" pitchFamily="18" charset="0"/>
              </a:rPr>
              <a:t> gezegen keşfinde şart gerektiren kodları kullanmaya başladı. Eğer yolda karadelik yoksa yola devam et.</a:t>
            </a:r>
          </a:p>
          <a:p>
            <a:pPr>
              <a:lnSpc>
                <a:spcPct val="105000"/>
              </a:lnSpc>
              <a:spcAft>
                <a:spcPts val="800"/>
              </a:spcAft>
            </a:pPr>
            <a:r>
              <a:rPr lang="tr-TR" sz="800" b="1" dirty="0">
                <a:effectLst/>
                <a:latin typeface="Calibri" panose="020F0502020204030204" pitchFamily="34" charset="0"/>
                <a:ea typeface="Calibri" panose="020F0502020204030204" pitchFamily="34" charset="0"/>
                <a:cs typeface="Times New Roman" panose="02020603050405020304" pitchFamily="18" charset="0"/>
              </a:rPr>
              <a:t> 31 Mart 2023(STEM-AKIL OYUNLARI)</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b="1" dirty="0">
                <a:effectLst/>
                <a:latin typeface="Calibri" panose="020F0502020204030204" pitchFamily="34" charset="0"/>
                <a:ea typeface="Calibri" panose="020F0502020204030204" pitchFamily="34" charset="0"/>
                <a:cs typeface="Times New Roman" panose="02020603050405020304" pitchFamily="18" charset="0"/>
              </a:rPr>
              <a:t>5 YAŞLAR DİKKAT BOOM </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tr-TR" sz="800" dirty="0">
                <a:effectLst/>
                <a:latin typeface="Calibri" panose="020F0502020204030204" pitchFamily="34" charset="0"/>
                <a:ea typeface="Calibri" panose="020F0502020204030204" pitchFamily="34" charset="0"/>
                <a:cs typeface="Times New Roman" panose="02020603050405020304" pitchFamily="18" charset="0"/>
              </a:rPr>
              <a:t>Bu oyunda oyuncu karttaki resimle ilgili bir kelime söylemelidir. Eğer karttaki konu ''kumsalda'' ise kumdan kale, deniz kabuğu, kova ve kürek gibi kelimeler söylenebilir. Patlamadan bir an önce bombayı sıradaki oyuncuya vermek herkesi çok eğlendirir. Patlama süresinin değişken oluşu oyuna ayrı bir heyecan katar. Bu oyun hızlı düşünme, görsel algı ve kelime dağarcığını geliştirir.</a:t>
            </a:r>
          </a:p>
          <a:p>
            <a:pPr>
              <a:lnSpc>
                <a:spcPct val="105000"/>
              </a:lnSpc>
              <a:spcAft>
                <a:spcPts val="800"/>
              </a:spcAft>
            </a:pPr>
            <a:r>
              <a:rPr lang="tr-TR" sz="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92980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884C2090-F825-A063-11ED-452EAD693ABE}"/>
              </a:ext>
            </a:extLst>
          </p:cNvPr>
          <p:cNvSpPr txBox="1"/>
          <p:nvPr/>
        </p:nvSpPr>
        <p:spPr>
          <a:xfrm>
            <a:off x="2515112" y="3658282"/>
            <a:ext cx="1828800" cy="1828800"/>
          </a:xfrm>
          <a:prstGeom prst="rect">
            <a:avLst/>
          </a:prstGeom>
          <a:noFill/>
        </p:spPr>
        <p:txBody>
          <a:bodyPr wrap="square" rtlCol="0">
            <a:spAutoFit/>
          </a:bodyPr>
          <a:lstStyle/>
          <a:p>
            <a:pPr algn="l"/>
            <a:endParaRPr lang="tr-TR" dirty="0"/>
          </a:p>
        </p:txBody>
      </p:sp>
      <p:pic>
        <p:nvPicPr>
          <p:cNvPr id="3" name="Resim 3">
            <a:extLst>
              <a:ext uri="{FF2B5EF4-FFF2-40B4-BE49-F238E27FC236}">
                <a16:creationId xmlns:a16="http://schemas.microsoft.com/office/drawing/2014/main" id="{9DF3C133-3B57-4EB4-BB49-25D866CFD058}"/>
              </a:ext>
            </a:extLst>
          </p:cNvPr>
          <p:cNvPicPr>
            <a:picLocks noChangeAspect="1"/>
          </p:cNvPicPr>
          <p:nvPr/>
        </p:nvPicPr>
        <p:blipFill>
          <a:blip r:embed="rId2"/>
          <a:stretch>
            <a:fillRect/>
          </a:stretch>
        </p:blipFill>
        <p:spPr>
          <a:xfrm>
            <a:off x="11865" y="0"/>
            <a:ext cx="6834270" cy="9144000"/>
          </a:xfrm>
          <a:prstGeom prst="rect">
            <a:avLst/>
          </a:prstGeom>
        </p:spPr>
      </p:pic>
    </p:spTree>
    <p:extLst>
      <p:ext uri="{BB962C8B-B14F-4D97-AF65-F5344CB8AC3E}">
        <p14:creationId xmlns:p14="http://schemas.microsoft.com/office/powerpoint/2010/main" val="4182476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466F628E-3368-F530-FCA3-5CF412379664}"/>
              </a:ext>
            </a:extLst>
          </p:cNvPr>
          <p:cNvPicPr>
            <a:picLocks noChangeAspect="1"/>
          </p:cNvPicPr>
          <p:nvPr/>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362836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99BD0319-241A-CED1-48EF-7730A8774E84}"/>
              </a:ext>
            </a:extLst>
          </p:cNvPr>
          <p:cNvPicPr>
            <a:picLocks noChangeAspect="1"/>
          </p:cNvPicPr>
          <p:nvPr/>
        </p:nvPicPr>
        <p:blipFill>
          <a:blip r:embed="rId2"/>
          <a:stretch>
            <a:fillRect/>
          </a:stretch>
        </p:blipFill>
        <p:spPr>
          <a:xfrm>
            <a:off x="14227" y="0"/>
            <a:ext cx="6829545" cy="9144000"/>
          </a:xfrm>
          <a:prstGeom prst="rect">
            <a:avLst/>
          </a:prstGeom>
        </p:spPr>
      </p:pic>
    </p:spTree>
    <p:extLst>
      <p:ext uri="{BB962C8B-B14F-4D97-AF65-F5344CB8AC3E}">
        <p14:creationId xmlns:p14="http://schemas.microsoft.com/office/powerpoint/2010/main" val="2717799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EE5B4C58-CE95-8751-70B1-83D7C36E8EED}"/>
              </a:ext>
            </a:extLst>
          </p:cNvPr>
          <p:cNvPicPr>
            <a:picLocks noChangeAspect="1"/>
          </p:cNvPicPr>
          <p:nvPr/>
        </p:nvPicPr>
        <p:blipFill>
          <a:blip r:embed="rId2"/>
          <a:stretch>
            <a:fillRect/>
          </a:stretch>
        </p:blipFill>
        <p:spPr>
          <a:xfrm>
            <a:off x="9497" y="0"/>
            <a:ext cx="6839004" cy="9144000"/>
          </a:xfrm>
          <a:prstGeom prst="rect">
            <a:avLst/>
          </a:prstGeom>
        </p:spPr>
      </p:pic>
    </p:spTree>
    <p:extLst>
      <p:ext uri="{BB962C8B-B14F-4D97-AF65-F5344CB8AC3E}">
        <p14:creationId xmlns:p14="http://schemas.microsoft.com/office/powerpoint/2010/main" val="1955901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508C0A5D-BE4A-8B70-83CC-E04D032B0DD1}"/>
              </a:ext>
            </a:extLst>
          </p:cNvPr>
          <p:cNvPicPr>
            <a:picLocks noChangeAspect="1"/>
          </p:cNvPicPr>
          <p:nvPr/>
        </p:nvPicPr>
        <p:blipFill>
          <a:blip r:embed="rId2"/>
          <a:stretch>
            <a:fillRect/>
          </a:stretch>
        </p:blipFill>
        <p:spPr>
          <a:xfrm>
            <a:off x="1" y="0"/>
            <a:ext cx="6858000" cy="9144000"/>
          </a:xfrm>
          <a:prstGeom prst="rect">
            <a:avLst/>
          </a:prstGeom>
        </p:spPr>
      </p:pic>
    </p:spTree>
    <p:extLst>
      <p:ext uri="{BB962C8B-B14F-4D97-AF65-F5344CB8AC3E}">
        <p14:creationId xmlns:p14="http://schemas.microsoft.com/office/powerpoint/2010/main" val="403438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290B785B-95D8-B9D0-41B6-61B2B1CD8CEA}"/>
              </a:ext>
            </a:extLst>
          </p:cNvPr>
          <p:cNvPicPr>
            <a:picLocks noChangeAspect="1"/>
          </p:cNvPicPr>
          <p:nvPr/>
        </p:nvPicPr>
        <p:blipFill>
          <a:blip r:embed="rId2"/>
          <a:stretch>
            <a:fillRect/>
          </a:stretch>
        </p:blipFill>
        <p:spPr>
          <a:xfrm>
            <a:off x="-1" y="0"/>
            <a:ext cx="6858001" cy="9198599"/>
          </a:xfrm>
          <a:prstGeom prst="rect">
            <a:avLst/>
          </a:prstGeom>
        </p:spPr>
      </p:pic>
    </p:spTree>
    <p:extLst>
      <p:ext uri="{BB962C8B-B14F-4D97-AF65-F5344CB8AC3E}">
        <p14:creationId xmlns:p14="http://schemas.microsoft.com/office/powerpoint/2010/main" val="160502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9">
            <a:extLst>
              <a:ext uri="{FF2B5EF4-FFF2-40B4-BE49-F238E27FC236}">
                <a16:creationId xmlns:a16="http://schemas.microsoft.com/office/drawing/2014/main" id="{91625560-4E97-C49B-3382-72D5DBB0ADD9}"/>
              </a:ext>
            </a:extLst>
          </p:cNvPr>
          <p:cNvPicPr>
            <a:picLocks noChangeAspect="1"/>
          </p:cNvPicPr>
          <p:nvPr/>
        </p:nvPicPr>
        <p:blipFill>
          <a:blip r:embed="rId2"/>
          <a:stretch>
            <a:fillRect/>
          </a:stretch>
        </p:blipFill>
        <p:spPr>
          <a:xfrm>
            <a:off x="0" y="0"/>
            <a:ext cx="6857999" cy="9144001"/>
          </a:xfrm>
          <a:prstGeom prst="rect">
            <a:avLst/>
          </a:prstGeom>
        </p:spPr>
      </p:pic>
      <p:pic>
        <p:nvPicPr>
          <p:cNvPr id="18" name="Google Shape;92;p1" descr="Clipart el ele çocuklar 3">
            <a:extLst>
              <a:ext uri="{FF2B5EF4-FFF2-40B4-BE49-F238E27FC236}">
                <a16:creationId xmlns:a16="http://schemas.microsoft.com/office/drawing/2014/main" id="{D7CE0901-710E-2AEB-03F6-DB12936A042E}"/>
              </a:ext>
            </a:extLst>
          </p:cNvPr>
          <p:cNvPicPr preferRelativeResize="0"/>
          <p:nvPr/>
        </p:nvPicPr>
        <p:blipFill rotWithShape="1">
          <a:blip r:embed="rId3">
            <a:alphaModFix/>
          </a:blip>
          <a:srcRect/>
          <a:stretch/>
        </p:blipFill>
        <p:spPr>
          <a:xfrm>
            <a:off x="742602" y="7684836"/>
            <a:ext cx="5283783" cy="706135"/>
          </a:xfrm>
          <a:prstGeom prst="rect">
            <a:avLst/>
          </a:prstGeom>
          <a:noFill/>
          <a:ln>
            <a:noFill/>
          </a:ln>
        </p:spPr>
      </p:pic>
      <p:graphicFrame>
        <p:nvGraphicFramePr>
          <p:cNvPr id="16" name="Tablo 15">
            <a:extLst>
              <a:ext uri="{FF2B5EF4-FFF2-40B4-BE49-F238E27FC236}">
                <a16:creationId xmlns:a16="http://schemas.microsoft.com/office/drawing/2014/main" id="{7A8DB51B-0334-0100-9026-7494829F9AEE}"/>
              </a:ext>
            </a:extLst>
          </p:cNvPr>
          <p:cNvGraphicFramePr/>
          <p:nvPr>
            <p:extLst>
              <p:ext uri="{D42A27DB-BD31-4B8C-83A1-F6EECF244321}">
                <p14:modId xmlns:p14="http://schemas.microsoft.com/office/powerpoint/2010/main" val="1904588625"/>
              </p:ext>
            </p:extLst>
          </p:nvPr>
        </p:nvGraphicFramePr>
        <p:xfrm>
          <a:off x="1454385" y="909617"/>
          <a:ext cx="4572000" cy="500905"/>
        </p:xfrm>
        <a:graphic>
          <a:graphicData uri="http://schemas.openxmlformats.org/drawingml/2006/table">
            <a:tbl>
              <a:tblPr firstRow="1" bandRow="1">
                <a:noFil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273220">
                <a:tc>
                  <a:txBody>
                    <a:bodyPr/>
                    <a:lstStyle/>
                    <a:p>
                      <a:pPr marL="0" marR="0" lvl="0" indent="0" algn="r" rtl="0">
                        <a:lnSpc>
                          <a:spcPct val="100000"/>
                        </a:lnSpc>
                        <a:spcBef>
                          <a:spcPts val="0"/>
                        </a:spcBef>
                        <a:spcAft>
                          <a:spcPts val="0"/>
                        </a:spcAft>
                        <a:buClr>
                          <a:srgbClr val="000000"/>
                        </a:buClr>
                        <a:buSzPts val="1400"/>
                        <a:buFont typeface="Arial"/>
                        <a:buNone/>
                      </a:pPr>
                      <a:r>
                        <a:rPr lang="tr-TR" sz="1000" u="none" strike="noStrike" cap="none">
                          <a:solidFill>
                            <a:srgbClr val="0C0C0C"/>
                          </a:solidFill>
                        </a:rPr>
                        <a:t>ÖZEL</a:t>
                      </a:r>
                      <a:r>
                        <a:rPr lang="tr-TR" sz="1300" u="none" strike="noStrike" cap="none">
                          <a:solidFill>
                            <a:srgbClr val="0C0C0C"/>
                          </a:solidFill>
                        </a:rPr>
                        <a:t> </a:t>
                      </a:r>
                      <a:r>
                        <a:rPr lang="tr-TR" sz="1200" u="none" strike="noStrike" cap="none">
                          <a:solidFill>
                            <a:srgbClr val="0C0C0C"/>
                          </a:solidFill>
                        </a:rPr>
                        <a:t>YENİ UFUKLAR ANAOKULU</a:t>
                      </a:r>
                      <a:endParaRPr sz="1200" u="none" strike="noStrike" cap="none">
                        <a:solidFill>
                          <a:srgbClr val="0C0C0C"/>
                        </a:solidFill>
                      </a:endParaRPr>
                    </a:p>
                  </a:txBody>
                  <a:tcPr marL="68311" marR="68311" marT="34155" marB="34155">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200" u="none" strike="noStrike" cap="none" dirty="0">
                          <a:solidFill>
                            <a:schemeClr val="dk1"/>
                          </a:solidFill>
                        </a:rPr>
                        <a:t>MART</a:t>
                      </a:r>
                      <a:r>
                        <a:rPr lang="tr-TR" sz="1300" u="none" strike="noStrike" cap="none" dirty="0">
                          <a:solidFill>
                            <a:srgbClr val="0C0C0C"/>
                          </a:solidFill>
                        </a:rPr>
                        <a:t> AYI RAPORU</a:t>
                      </a:r>
                      <a:endParaRPr sz="1300" u="none" strike="noStrike" cap="none" dirty="0">
                        <a:solidFill>
                          <a:srgbClr val="0C0C0C"/>
                        </a:solidFill>
                      </a:endParaRPr>
                    </a:p>
                  </a:txBody>
                  <a:tcPr marL="68311" marR="68311" marT="34155" marB="34155">
                    <a:solidFill>
                      <a:srgbClr val="FBD4B4"/>
                    </a:solidFill>
                  </a:tcPr>
                </a:tc>
                <a:extLst>
                  <a:ext uri="{0D108BD9-81ED-4DB2-BD59-A6C34878D82A}">
                    <a16:rowId xmlns:a16="http://schemas.microsoft.com/office/drawing/2014/main" val="10000"/>
                  </a:ext>
                </a:extLst>
              </a:tr>
              <a:tr h="227685">
                <a:tc gridSpan="2">
                  <a:txBody>
                    <a:bodyPr/>
                    <a:lstStyle/>
                    <a:p>
                      <a:pPr marL="0" marR="0" lvl="0" indent="0" algn="ctr" rtl="0">
                        <a:lnSpc>
                          <a:spcPct val="100000"/>
                        </a:lnSpc>
                        <a:spcBef>
                          <a:spcPts val="0"/>
                        </a:spcBef>
                        <a:spcAft>
                          <a:spcPts val="0"/>
                        </a:spcAft>
                        <a:buClr>
                          <a:srgbClr val="000000"/>
                        </a:buClr>
                        <a:buSzPts val="1400"/>
                        <a:buFont typeface="Arial"/>
                        <a:buNone/>
                      </a:pPr>
                      <a:r>
                        <a:rPr lang="tr-TR" sz="1000" b="1" u="none" strike="noStrike" cap="none" dirty="0">
                          <a:solidFill>
                            <a:srgbClr val="0C0C0C"/>
                          </a:solidFill>
                          <a:latin typeface="Arial Black"/>
                          <a:ea typeface="Arial Black"/>
                          <a:cs typeface="Arial Black"/>
                          <a:sym typeface="Arial Black"/>
                        </a:rPr>
                        <a:t>4   YAŞ    SINIFI</a:t>
                      </a:r>
                      <a:endParaRPr sz="1000" b="1" u="none" strike="noStrike" cap="none" dirty="0">
                        <a:solidFill>
                          <a:srgbClr val="0C0C0C"/>
                        </a:solidFill>
                        <a:latin typeface="Arial Black"/>
                        <a:ea typeface="Arial Black"/>
                        <a:cs typeface="Arial Black"/>
                        <a:sym typeface="Arial Black"/>
                      </a:endParaRPr>
                    </a:p>
                  </a:txBody>
                  <a:tcPr marL="68311" marR="68311" marT="34155" marB="34155">
                    <a:solidFill>
                      <a:srgbClr val="C5D8F1"/>
                    </a:solidFill>
                  </a:tcPr>
                </a:tc>
                <a:tc hMerge="1">
                  <a:txBody>
                    <a:bodyPr/>
                    <a:lstStyle/>
                    <a:p>
                      <a:endParaRPr lang="tr-TR"/>
                    </a:p>
                  </a:txBody>
                  <a:tcPr/>
                </a:tc>
                <a:extLst>
                  <a:ext uri="{0D108BD9-81ED-4DB2-BD59-A6C34878D82A}">
                    <a16:rowId xmlns:a16="http://schemas.microsoft.com/office/drawing/2014/main" val="10001"/>
                  </a:ext>
                </a:extLst>
              </a:tr>
            </a:tbl>
          </a:graphicData>
        </a:graphic>
      </p:graphicFrame>
      <p:pic>
        <p:nvPicPr>
          <p:cNvPr id="20" name="Google Shape;85;p1">
            <a:extLst>
              <a:ext uri="{FF2B5EF4-FFF2-40B4-BE49-F238E27FC236}">
                <a16:creationId xmlns:a16="http://schemas.microsoft.com/office/drawing/2014/main" id="{C936843C-50BF-7955-4D44-08C10D6576DD}"/>
              </a:ext>
            </a:extLst>
          </p:cNvPr>
          <p:cNvPicPr preferRelativeResize="0"/>
          <p:nvPr/>
        </p:nvPicPr>
        <p:blipFill rotWithShape="1">
          <a:blip r:embed="rId4">
            <a:alphaModFix/>
          </a:blip>
          <a:srcRect/>
          <a:stretch/>
        </p:blipFill>
        <p:spPr>
          <a:xfrm>
            <a:off x="742602" y="909616"/>
            <a:ext cx="588253" cy="707765"/>
          </a:xfrm>
          <a:prstGeom prst="rect">
            <a:avLst/>
          </a:prstGeom>
          <a:noFill/>
          <a:ln>
            <a:noFill/>
          </a:ln>
        </p:spPr>
      </p:pic>
      <p:graphicFrame>
        <p:nvGraphicFramePr>
          <p:cNvPr id="3" name="Tablo 2">
            <a:extLst>
              <a:ext uri="{FF2B5EF4-FFF2-40B4-BE49-F238E27FC236}">
                <a16:creationId xmlns:a16="http://schemas.microsoft.com/office/drawing/2014/main" id="{A520D1DE-EFAD-7D20-0B43-DD6B9A1B0A3B}"/>
              </a:ext>
            </a:extLst>
          </p:cNvPr>
          <p:cNvGraphicFramePr/>
          <p:nvPr>
            <p:extLst>
              <p:ext uri="{D42A27DB-BD31-4B8C-83A1-F6EECF244321}">
                <p14:modId xmlns:p14="http://schemas.microsoft.com/office/powerpoint/2010/main" val="4276834548"/>
              </p:ext>
            </p:extLst>
          </p:nvPr>
        </p:nvGraphicFramePr>
        <p:xfrm>
          <a:off x="831615" y="5840790"/>
          <a:ext cx="5194770" cy="1844046"/>
        </p:xfrm>
        <a:graphic>
          <a:graphicData uri="http://schemas.openxmlformats.org/drawingml/2006/table">
            <a:tbl>
              <a:tblPr firstRow="1" bandRow="1">
                <a:noFill/>
              </a:tblPr>
              <a:tblGrid>
                <a:gridCol w="1893633">
                  <a:extLst>
                    <a:ext uri="{9D8B030D-6E8A-4147-A177-3AD203B41FA5}">
                      <a16:colId xmlns:a16="http://schemas.microsoft.com/office/drawing/2014/main" val="20000"/>
                    </a:ext>
                  </a:extLst>
                </a:gridCol>
                <a:gridCol w="1643212">
                  <a:extLst>
                    <a:ext uri="{9D8B030D-6E8A-4147-A177-3AD203B41FA5}">
                      <a16:colId xmlns:a16="http://schemas.microsoft.com/office/drawing/2014/main" val="20001"/>
                    </a:ext>
                  </a:extLst>
                </a:gridCol>
                <a:gridCol w="1657925">
                  <a:extLst>
                    <a:ext uri="{9D8B030D-6E8A-4147-A177-3AD203B41FA5}">
                      <a16:colId xmlns:a16="http://schemas.microsoft.com/office/drawing/2014/main" val="20002"/>
                    </a:ext>
                  </a:extLst>
                </a:gridCol>
              </a:tblGrid>
              <a:tr h="1778007">
                <a:tc>
                  <a:txBody>
                    <a:bodyPr/>
                    <a:lstStyle/>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Minik ayı denize gidiyor</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Güneşli bir gün</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Yuvada</a:t>
                      </a:r>
                    </a:p>
                    <a:p>
                      <a:pPr marL="0" marR="0" lvl="0" indent="0" algn="l" rtl="0">
                        <a:lnSpc>
                          <a:spcPct val="100000"/>
                        </a:lnSpc>
                        <a:spcBef>
                          <a:spcPts val="0"/>
                        </a:spcBef>
                        <a:spcAft>
                          <a:spcPts val="0"/>
                        </a:spcAft>
                        <a:buClr>
                          <a:srgbClr val="000000"/>
                        </a:buClr>
                        <a:buSzPts val="1800"/>
                        <a:buFont typeface="Arial"/>
                        <a:buNone/>
                      </a:pPr>
                      <a:r>
                        <a:rPr lang="tr-TR" sz="900" b="0" dirty="0" err="1">
                          <a:solidFill>
                            <a:srgbClr val="000000"/>
                          </a:solidFill>
                        </a:rPr>
                        <a:t>Balayısı</a:t>
                      </a:r>
                      <a:r>
                        <a:rPr lang="tr-TR" sz="900" b="0" dirty="0">
                          <a:solidFill>
                            <a:srgbClr val="000000"/>
                          </a:solidFill>
                        </a:rPr>
                        <a:t> mama</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Deniz ve Orman</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Kelebekler</a:t>
                      </a:r>
                    </a:p>
                    <a:p>
                      <a:pPr marL="0" marR="0" lvl="0" indent="0" algn="l" rtl="0">
                        <a:lnSpc>
                          <a:spcPct val="100000"/>
                        </a:lnSpc>
                        <a:spcBef>
                          <a:spcPts val="0"/>
                        </a:spcBef>
                        <a:spcAft>
                          <a:spcPts val="0"/>
                        </a:spcAft>
                        <a:buClr>
                          <a:srgbClr val="000000"/>
                        </a:buClr>
                        <a:buSzPts val="1800"/>
                        <a:buFont typeface="Arial"/>
                        <a:buNone/>
                      </a:pPr>
                      <a:r>
                        <a:rPr lang="tr-TR" sz="900" b="0" dirty="0" err="1">
                          <a:solidFill>
                            <a:srgbClr val="000000"/>
                          </a:solidFill>
                        </a:rPr>
                        <a:t>KüçükYağmur</a:t>
                      </a:r>
                      <a:r>
                        <a:rPr lang="tr-TR" sz="900" b="0" dirty="0">
                          <a:solidFill>
                            <a:srgbClr val="000000"/>
                          </a:solidFill>
                        </a:rPr>
                        <a:t> damlası</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Define bahçesi</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Arkadaşım Arıcı</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Minik tilkinin sırrı</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Keman çalan</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Yavru serçe Çiçek</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Haydi </a:t>
                      </a:r>
                      <a:r>
                        <a:rPr lang="tr-TR" sz="900" b="0" dirty="0" err="1">
                          <a:solidFill>
                            <a:srgbClr val="000000"/>
                          </a:solidFill>
                        </a:rPr>
                        <a:t>sayalımAğaçlar</a:t>
                      </a:r>
                      <a:endParaRPr sz="900" b="0" dirty="0">
                        <a:solidFill>
                          <a:srgbClr val="000000"/>
                        </a:solidFill>
                      </a:endParaRPr>
                    </a:p>
                  </a:txBody>
                  <a:tcPr marL="60967" marR="60967" marT="30483" marB="30483">
                    <a:solidFill>
                      <a:srgbClr val="DAE5F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Minik tavşan ve zaman</a:t>
                      </a: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Sabretmeye değer</a:t>
                      </a: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Minik salyangoz </a:t>
                      </a:r>
                      <a:r>
                        <a:rPr lang="tr-TR" sz="700" b="0" dirty="0" err="1">
                          <a:solidFill>
                            <a:srgbClr val="000000"/>
                          </a:solidFill>
                        </a:rPr>
                        <a:t>Pepee</a:t>
                      </a:r>
                      <a:endParaRPr lang="tr-TR" sz="700" b="0" dirty="0">
                        <a:solidFill>
                          <a:srgbClr val="000000"/>
                        </a:solidFill>
                      </a:endParaRP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 Barajları kimler yapıyor</a:t>
                      </a: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Yavru köpek</a:t>
                      </a: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Sen de Hayal edebilirsin</a:t>
                      </a:r>
                    </a:p>
                    <a:p>
                      <a:pPr marL="0" marR="0" lvl="0" indent="0" algn="l" rtl="0">
                        <a:lnSpc>
                          <a:spcPct val="100000"/>
                        </a:lnSpc>
                        <a:spcBef>
                          <a:spcPts val="0"/>
                        </a:spcBef>
                        <a:spcAft>
                          <a:spcPts val="0"/>
                        </a:spcAft>
                        <a:buClr>
                          <a:srgbClr val="000000"/>
                        </a:buClr>
                        <a:buSzPts val="1600"/>
                        <a:buFont typeface="Arial"/>
                        <a:buNone/>
                      </a:pPr>
                      <a:r>
                        <a:rPr lang="tr-TR" sz="700" b="0" dirty="0" err="1">
                          <a:solidFill>
                            <a:srgbClr val="000000"/>
                          </a:solidFill>
                        </a:rPr>
                        <a:t>Iyilikleri</a:t>
                      </a:r>
                      <a:r>
                        <a:rPr lang="tr-TR" sz="700" b="0" dirty="0">
                          <a:solidFill>
                            <a:srgbClr val="000000"/>
                          </a:solidFill>
                        </a:rPr>
                        <a:t> unutmuyorum</a:t>
                      </a: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 Bu bahçe</a:t>
                      </a: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Masal veren ağaç</a:t>
                      </a: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Sabretmeye</a:t>
                      </a: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Değişen hava değişen mevsimler</a:t>
                      </a:r>
                    </a:p>
                    <a:p>
                      <a:pPr marL="0" marR="0" lvl="0" indent="0" algn="l" rtl="0">
                        <a:lnSpc>
                          <a:spcPct val="100000"/>
                        </a:lnSpc>
                        <a:spcBef>
                          <a:spcPts val="0"/>
                        </a:spcBef>
                        <a:spcAft>
                          <a:spcPts val="0"/>
                        </a:spcAft>
                        <a:buClr>
                          <a:srgbClr val="000000"/>
                        </a:buClr>
                        <a:buSzPts val="1600"/>
                        <a:buFont typeface="Arial"/>
                        <a:buNone/>
                      </a:pPr>
                      <a:r>
                        <a:rPr lang="tr-TR" sz="700" b="0" dirty="0" err="1">
                          <a:solidFill>
                            <a:srgbClr val="000000"/>
                          </a:solidFill>
                        </a:rPr>
                        <a:t>Iki</a:t>
                      </a:r>
                      <a:r>
                        <a:rPr lang="tr-TR" sz="700" b="0" dirty="0">
                          <a:solidFill>
                            <a:srgbClr val="000000"/>
                          </a:solidFill>
                        </a:rPr>
                        <a:t> kocaman</a:t>
                      </a: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Oyuncak ev</a:t>
                      </a:r>
                    </a:p>
                    <a:p>
                      <a:pPr marL="0" marR="0" lvl="0" indent="0" algn="l" rtl="0">
                        <a:lnSpc>
                          <a:spcPct val="100000"/>
                        </a:lnSpc>
                        <a:spcBef>
                          <a:spcPts val="0"/>
                        </a:spcBef>
                        <a:spcAft>
                          <a:spcPts val="0"/>
                        </a:spcAft>
                        <a:buClr>
                          <a:srgbClr val="000000"/>
                        </a:buClr>
                        <a:buSzPts val="1600"/>
                        <a:buFont typeface="Arial"/>
                        <a:buNone/>
                      </a:pPr>
                      <a:r>
                        <a:rPr lang="tr-TR" sz="700" b="0" dirty="0">
                          <a:solidFill>
                            <a:srgbClr val="000000"/>
                          </a:solidFill>
                        </a:rPr>
                        <a:t>Ne yapsak ta toprağın verimsizleştirmesini durdurabilsek</a:t>
                      </a:r>
                    </a:p>
                  </a:txBody>
                  <a:tcPr marL="60967" marR="60967" marT="30483" marB="30483">
                    <a:solidFill>
                      <a:srgbClr val="DAE5F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tr-TR" sz="1100" b="0" dirty="0">
                          <a:solidFill>
                            <a:srgbClr val="000000"/>
                          </a:solidFill>
                        </a:rPr>
                        <a:t>Nezaket </a:t>
                      </a:r>
                      <a:endParaRPr sz="1100" b="0" u="none" strike="noStrike" cap="none" dirty="0">
                        <a:solidFill>
                          <a:srgbClr val="000000"/>
                        </a:solidFill>
                      </a:endParaRPr>
                    </a:p>
                    <a:p>
                      <a:pPr marL="0" marR="0" lvl="0" indent="0" algn="l" rtl="0">
                        <a:lnSpc>
                          <a:spcPct val="100000"/>
                        </a:lnSpc>
                        <a:spcBef>
                          <a:spcPts val="0"/>
                        </a:spcBef>
                        <a:spcAft>
                          <a:spcPts val="0"/>
                        </a:spcAft>
                        <a:buClr>
                          <a:srgbClr val="000000"/>
                        </a:buClr>
                        <a:buSzPts val="1600"/>
                        <a:buFont typeface="Arial"/>
                        <a:buNone/>
                      </a:pPr>
                      <a:r>
                        <a:rPr lang="tr-TR" sz="1100" b="0" u="none" strike="noStrike" cap="none" dirty="0">
                          <a:solidFill>
                            <a:srgbClr val="000000"/>
                          </a:solidFill>
                        </a:rPr>
                        <a:t>Sevgi </a:t>
                      </a:r>
                      <a:endParaRPr sz="1100" b="0" u="none" strike="noStrike" cap="none" dirty="0">
                        <a:solidFill>
                          <a:srgbClr val="000000"/>
                        </a:solidFill>
                      </a:endParaRPr>
                    </a:p>
                    <a:p>
                      <a:pPr marL="0" marR="0" lvl="0" indent="0" algn="l" rtl="0">
                        <a:lnSpc>
                          <a:spcPct val="100000"/>
                        </a:lnSpc>
                        <a:spcBef>
                          <a:spcPts val="0"/>
                        </a:spcBef>
                        <a:spcAft>
                          <a:spcPts val="0"/>
                        </a:spcAft>
                        <a:buClr>
                          <a:srgbClr val="000000"/>
                        </a:buClr>
                        <a:buSzPts val="1600"/>
                        <a:buFont typeface="Arial"/>
                        <a:buNone/>
                      </a:pPr>
                      <a:r>
                        <a:rPr lang="tr-TR" sz="1100" b="0" u="none" strike="noStrike" cap="none" dirty="0">
                          <a:solidFill>
                            <a:srgbClr val="000000"/>
                          </a:solidFill>
                        </a:rPr>
                        <a:t>Saygı </a:t>
                      </a:r>
                    </a:p>
                    <a:p>
                      <a:pPr marL="0" marR="0" lvl="0" indent="0" algn="l" rtl="0">
                        <a:lnSpc>
                          <a:spcPct val="100000"/>
                        </a:lnSpc>
                        <a:spcBef>
                          <a:spcPts val="0"/>
                        </a:spcBef>
                        <a:spcAft>
                          <a:spcPts val="0"/>
                        </a:spcAft>
                        <a:buClr>
                          <a:srgbClr val="000000"/>
                        </a:buClr>
                        <a:buSzPts val="1600"/>
                        <a:buFont typeface="Arial"/>
                        <a:buNone/>
                      </a:pPr>
                      <a:r>
                        <a:rPr lang="tr-TR" sz="1100" b="0" u="none" strike="noStrike" cap="none" dirty="0">
                          <a:solidFill>
                            <a:srgbClr val="000000"/>
                          </a:solidFill>
                        </a:rPr>
                        <a:t>Vatanseverlik</a:t>
                      </a:r>
                    </a:p>
                    <a:p>
                      <a:pPr marL="0" marR="0" lvl="0" indent="0" algn="l" rtl="0">
                        <a:lnSpc>
                          <a:spcPct val="100000"/>
                        </a:lnSpc>
                        <a:spcBef>
                          <a:spcPts val="0"/>
                        </a:spcBef>
                        <a:spcAft>
                          <a:spcPts val="0"/>
                        </a:spcAft>
                        <a:buClr>
                          <a:srgbClr val="000000"/>
                        </a:buClr>
                        <a:buSzPts val="1600"/>
                        <a:buFont typeface="Arial"/>
                        <a:buNone/>
                      </a:pPr>
                      <a:r>
                        <a:rPr lang="tr-TR" sz="1100" b="0" u="none" strike="noStrike" cap="none" dirty="0">
                          <a:solidFill>
                            <a:srgbClr val="000000"/>
                          </a:solidFill>
                        </a:rPr>
                        <a:t>Sorumluluk</a:t>
                      </a:r>
                      <a:endParaRPr sz="1100" b="0" dirty="0">
                        <a:solidFill>
                          <a:srgbClr val="000000"/>
                        </a:solidFill>
                      </a:endParaRPr>
                    </a:p>
                  </a:txBody>
                  <a:tcPr marL="60967" marR="60967" marT="30483" marB="30483">
                    <a:solidFill>
                      <a:srgbClr val="DAE5F1"/>
                    </a:solidFill>
                  </a:tcPr>
                </a:tc>
                <a:extLst>
                  <a:ext uri="{0D108BD9-81ED-4DB2-BD59-A6C34878D82A}">
                    <a16:rowId xmlns:a16="http://schemas.microsoft.com/office/drawing/2014/main" val="10000"/>
                  </a:ext>
                </a:extLst>
              </a:tr>
            </a:tbl>
          </a:graphicData>
        </a:graphic>
      </p:graphicFrame>
      <p:graphicFrame>
        <p:nvGraphicFramePr>
          <p:cNvPr id="5" name="Tablo 4">
            <a:extLst>
              <a:ext uri="{FF2B5EF4-FFF2-40B4-BE49-F238E27FC236}">
                <a16:creationId xmlns:a16="http://schemas.microsoft.com/office/drawing/2014/main" id="{E95B0EF5-1FC5-F902-ADE2-6FB01E2F91D6}"/>
              </a:ext>
            </a:extLst>
          </p:cNvPr>
          <p:cNvGraphicFramePr/>
          <p:nvPr>
            <p:extLst>
              <p:ext uri="{D42A27DB-BD31-4B8C-83A1-F6EECF244321}">
                <p14:modId xmlns:p14="http://schemas.microsoft.com/office/powerpoint/2010/main" val="3676174531"/>
              </p:ext>
            </p:extLst>
          </p:nvPr>
        </p:nvGraphicFramePr>
        <p:xfrm>
          <a:off x="831612" y="5401782"/>
          <a:ext cx="5194769" cy="453213"/>
        </p:xfrm>
        <a:graphic>
          <a:graphicData uri="http://schemas.openxmlformats.org/drawingml/2006/table">
            <a:tbl>
              <a:tblPr firstRow="1" bandRow="1">
                <a:noFill/>
              </a:tblPr>
              <a:tblGrid>
                <a:gridCol w="1860266">
                  <a:extLst>
                    <a:ext uri="{9D8B030D-6E8A-4147-A177-3AD203B41FA5}">
                      <a16:colId xmlns:a16="http://schemas.microsoft.com/office/drawing/2014/main" val="20000"/>
                    </a:ext>
                  </a:extLst>
                </a:gridCol>
                <a:gridCol w="1638988">
                  <a:extLst>
                    <a:ext uri="{9D8B030D-6E8A-4147-A177-3AD203B41FA5}">
                      <a16:colId xmlns:a16="http://schemas.microsoft.com/office/drawing/2014/main" val="20001"/>
                    </a:ext>
                  </a:extLst>
                </a:gridCol>
                <a:gridCol w="1695515">
                  <a:extLst>
                    <a:ext uri="{9D8B030D-6E8A-4147-A177-3AD203B41FA5}">
                      <a16:colId xmlns:a16="http://schemas.microsoft.com/office/drawing/2014/main" val="20002"/>
                    </a:ext>
                  </a:extLst>
                </a:gridCol>
              </a:tblGrid>
              <a:tr h="453213">
                <a:tc>
                  <a:txBody>
                    <a:bodyPr/>
                    <a:lstStyle/>
                    <a:p>
                      <a:pPr marL="0" marR="0" lvl="0" indent="0" algn="l" rtl="0">
                        <a:lnSpc>
                          <a:spcPct val="100000"/>
                        </a:lnSpc>
                        <a:spcBef>
                          <a:spcPts val="0"/>
                        </a:spcBef>
                        <a:spcAft>
                          <a:spcPts val="0"/>
                        </a:spcAft>
                        <a:buClr>
                          <a:srgbClr val="000000"/>
                        </a:buClr>
                        <a:buSzPts val="1800"/>
                        <a:buFont typeface="Arial"/>
                        <a:buNone/>
                      </a:pPr>
                      <a:r>
                        <a:rPr lang="tr-TR" sz="1200" u="none" strike="noStrike" cap="none" dirty="0">
                          <a:solidFill>
                            <a:srgbClr val="660033"/>
                          </a:solidFill>
                        </a:rPr>
                        <a:t>SIKCA OKUDUĞUMUZ</a:t>
                      </a:r>
                      <a:endParaRPr sz="1200" dirty="0">
                        <a:solidFill>
                          <a:srgbClr val="660033"/>
                        </a:solidFill>
                      </a:endParaRPr>
                    </a:p>
                    <a:p>
                      <a:pPr marL="0" marR="0" lvl="0" indent="0" algn="l" rtl="0">
                        <a:lnSpc>
                          <a:spcPct val="100000"/>
                        </a:lnSpc>
                        <a:spcBef>
                          <a:spcPts val="0"/>
                        </a:spcBef>
                        <a:spcAft>
                          <a:spcPts val="0"/>
                        </a:spcAft>
                        <a:buClr>
                          <a:srgbClr val="000000"/>
                        </a:buClr>
                        <a:buSzPts val="1800"/>
                        <a:buFont typeface="Arial"/>
                        <a:buNone/>
                      </a:pPr>
                      <a:r>
                        <a:rPr lang="tr-TR" sz="1200" u="none" strike="noStrike" cap="none" dirty="0">
                          <a:solidFill>
                            <a:srgbClr val="660033"/>
                          </a:solidFill>
                        </a:rPr>
                        <a:t>ÖYKÜLER</a:t>
                      </a:r>
                      <a:endParaRPr sz="1200" b="1" u="none" strike="noStrike" cap="none" dirty="0">
                        <a:solidFill>
                          <a:srgbClr val="660033"/>
                        </a:solidFill>
                      </a:endParaRPr>
                    </a:p>
                  </a:txBody>
                  <a:tcPr marL="59539" marR="59539" marT="29770" marB="29770">
                    <a:lnB w="12700" cap="flat" cmpd="sng">
                      <a:solidFill>
                        <a:schemeClr val="lt1"/>
                      </a:solidFill>
                      <a:prstDash val="solid"/>
                      <a:round/>
                      <a:headEnd type="none" w="sm" len="sm"/>
                      <a:tailEnd type="none" w="sm" len="sm"/>
                    </a:lnB>
                    <a:solidFill>
                      <a:srgbClr val="F2DADA"/>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200" b="1" u="none" strike="noStrike" cap="none" dirty="0">
                        <a:solidFill>
                          <a:srgbClr val="660033"/>
                        </a:solidFill>
                      </a:endParaRPr>
                    </a:p>
                  </a:txBody>
                  <a:tcPr marL="59539" marR="59539" marT="29770" marB="29770">
                    <a:lnB w="12700" cap="flat" cmpd="sng">
                      <a:solidFill>
                        <a:schemeClr val="lt1"/>
                      </a:solidFill>
                      <a:prstDash val="solid"/>
                      <a:round/>
                      <a:headEnd type="none" w="sm" len="sm"/>
                      <a:tailEnd type="none" w="sm" len="sm"/>
                    </a:lnB>
                    <a:solidFill>
                      <a:srgbClr val="F2DADA"/>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tr-TR" sz="1200" u="none" strike="noStrike" cap="none" dirty="0">
                          <a:solidFill>
                            <a:srgbClr val="660033"/>
                          </a:solidFill>
                        </a:rPr>
                        <a:t>ÖĞRENDİĞİMİZ DEĞERLER</a:t>
                      </a:r>
                      <a:endParaRPr sz="1200" u="none" strike="noStrike" cap="none" dirty="0">
                        <a:solidFill>
                          <a:srgbClr val="660033"/>
                        </a:solidFill>
                      </a:endParaRPr>
                    </a:p>
                  </a:txBody>
                  <a:tcPr marL="59539" marR="59539" marT="29770" marB="29770">
                    <a:lnB w="12700" cap="flat" cmpd="sng">
                      <a:solidFill>
                        <a:schemeClr val="lt1"/>
                      </a:solidFill>
                      <a:prstDash val="solid"/>
                      <a:round/>
                      <a:headEnd type="none" w="sm" len="sm"/>
                      <a:tailEnd type="none" w="sm" len="sm"/>
                    </a:lnB>
                    <a:solidFill>
                      <a:srgbClr val="F2DADA"/>
                    </a:solidFill>
                  </a:tcPr>
                </a:tc>
                <a:extLst>
                  <a:ext uri="{0D108BD9-81ED-4DB2-BD59-A6C34878D82A}">
                    <a16:rowId xmlns:a16="http://schemas.microsoft.com/office/drawing/2014/main" val="10000"/>
                  </a:ext>
                </a:extLst>
              </a:tr>
            </a:tbl>
          </a:graphicData>
        </a:graphic>
      </p:graphicFrame>
      <p:graphicFrame>
        <p:nvGraphicFramePr>
          <p:cNvPr id="7" name="Tablo 6">
            <a:extLst>
              <a:ext uri="{FF2B5EF4-FFF2-40B4-BE49-F238E27FC236}">
                <a16:creationId xmlns:a16="http://schemas.microsoft.com/office/drawing/2014/main" id="{CC8732D9-03C4-EA91-4C9B-673555C88DEA}"/>
              </a:ext>
            </a:extLst>
          </p:cNvPr>
          <p:cNvGraphicFramePr/>
          <p:nvPr>
            <p:extLst>
              <p:ext uri="{D42A27DB-BD31-4B8C-83A1-F6EECF244321}">
                <p14:modId xmlns:p14="http://schemas.microsoft.com/office/powerpoint/2010/main" val="1375162752"/>
              </p:ext>
            </p:extLst>
          </p:nvPr>
        </p:nvGraphicFramePr>
        <p:xfrm>
          <a:off x="831609" y="4585559"/>
          <a:ext cx="5194769" cy="792487"/>
        </p:xfrm>
        <a:graphic>
          <a:graphicData uri="http://schemas.openxmlformats.org/drawingml/2006/table">
            <a:tbl>
              <a:tblPr firstRow="1" bandRow="1">
                <a:noFill/>
              </a:tblPr>
              <a:tblGrid>
                <a:gridCol w="1860266">
                  <a:extLst>
                    <a:ext uri="{9D8B030D-6E8A-4147-A177-3AD203B41FA5}">
                      <a16:colId xmlns:a16="http://schemas.microsoft.com/office/drawing/2014/main" val="20000"/>
                    </a:ext>
                  </a:extLst>
                </a:gridCol>
                <a:gridCol w="1638988">
                  <a:extLst>
                    <a:ext uri="{9D8B030D-6E8A-4147-A177-3AD203B41FA5}">
                      <a16:colId xmlns:a16="http://schemas.microsoft.com/office/drawing/2014/main" val="20001"/>
                    </a:ext>
                  </a:extLst>
                </a:gridCol>
                <a:gridCol w="1695515">
                  <a:extLst>
                    <a:ext uri="{9D8B030D-6E8A-4147-A177-3AD203B41FA5}">
                      <a16:colId xmlns:a16="http://schemas.microsoft.com/office/drawing/2014/main" val="20002"/>
                    </a:ext>
                  </a:extLst>
                </a:gridCol>
              </a:tblGrid>
              <a:tr h="792487">
                <a:tc>
                  <a:txBody>
                    <a:bodyPr/>
                    <a:lstStyle/>
                    <a:p>
                      <a:pPr marL="0" marR="0" lvl="0" indent="0" algn="l" rtl="0">
                        <a:lnSpc>
                          <a:spcPct val="100000"/>
                        </a:lnSpc>
                        <a:spcBef>
                          <a:spcPts val="0"/>
                        </a:spcBef>
                        <a:spcAft>
                          <a:spcPts val="0"/>
                        </a:spcAft>
                        <a:buClr>
                          <a:srgbClr val="000000"/>
                        </a:buClr>
                        <a:buSzPts val="1800"/>
                        <a:buFont typeface="Arial"/>
                        <a:buNone/>
                      </a:pPr>
                      <a:r>
                        <a:rPr lang="tr-TR" sz="800" b="0" u="none" strike="noStrike" cap="none" dirty="0">
                          <a:solidFill>
                            <a:srgbClr val="000000"/>
                          </a:solidFill>
                        </a:rPr>
                        <a:t> </a:t>
                      </a:r>
                      <a:r>
                        <a:rPr lang="tr-TR" sz="800" b="0" u="none" strike="noStrike" cap="none" dirty="0" err="1">
                          <a:solidFill>
                            <a:srgbClr val="000000"/>
                          </a:solidFill>
                        </a:rPr>
                        <a:t>çoraplarimizi</a:t>
                      </a:r>
                      <a:r>
                        <a:rPr lang="tr-TR" sz="800" b="0" u="none" strike="noStrike" cap="none" dirty="0">
                          <a:solidFill>
                            <a:srgbClr val="000000"/>
                          </a:solidFill>
                        </a:rPr>
                        <a:t> </a:t>
                      </a:r>
                      <a:r>
                        <a:rPr lang="tr-TR" sz="800" b="0" u="none" strike="noStrike" cap="none" dirty="0" err="1">
                          <a:solidFill>
                            <a:srgbClr val="000000"/>
                          </a:solidFill>
                        </a:rPr>
                        <a:t>tasarliyoruz</a:t>
                      </a:r>
                      <a:endParaRPr lang="tr-TR" sz="800" b="0" u="none" strike="noStrike" cap="none" dirty="0">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tr-TR" sz="800" b="0" u="none" strike="noStrike" cap="none" dirty="0">
                          <a:solidFill>
                            <a:srgbClr val="000000"/>
                          </a:solidFill>
                        </a:rPr>
                        <a:t>Çimlendirme yapabilirsiniz</a:t>
                      </a:r>
                    </a:p>
                    <a:p>
                      <a:pPr marL="0" marR="0" lvl="0" indent="0" algn="l" rtl="0">
                        <a:lnSpc>
                          <a:spcPct val="100000"/>
                        </a:lnSpc>
                        <a:spcBef>
                          <a:spcPts val="0"/>
                        </a:spcBef>
                        <a:spcAft>
                          <a:spcPts val="0"/>
                        </a:spcAft>
                        <a:buClr>
                          <a:srgbClr val="000000"/>
                        </a:buClr>
                        <a:buSzPts val="1800"/>
                        <a:buFont typeface="Arial"/>
                        <a:buNone/>
                      </a:pPr>
                      <a:r>
                        <a:rPr lang="tr-TR" sz="800" b="0" u="none" strike="noStrike" cap="none" dirty="0">
                          <a:solidFill>
                            <a:srgbClr val="000000"/>
                          </a:solidFill>
                        </a:rPr>
                        <a:t>Evinizdeki farklı saatleri gönderebilirsiniz</a:t>
                      </a:r>
                      <a:endParaRPr sz="800" b="0" u="none" strike="noStrike" cap="none" dirty="0">
                        <a:solidFill>
                          <a:srgbClr val="000000"/>
                        </a:solidFill>
                      </a:endParaRPr>
                    </a:p>
                  </a:txBody>
                  <a:tcPr marL="60967" marR="60967" marT="30483" marB="30483">
                    <a:solidFill>
                      <a:srgbClr val="DAE5F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tr-TR" sz="1100" b="0" dirty="0">
                          <a:solidFill>
                            <a:srgbClr val="000000"/>
                          </a:solidFill>
                        </a:rPr>
                        <a:t>Mantar</a:t>
                      </a:r>
                    </a:p>
                    <a:p>
                      <a:pPr marL="0" marR="0" lvl="0" indent="0" algn="l" rtl="0">
                        <a:lnSpc>
                          <a:spcPct val="100000"/>
                        </a:lnSpc>
                        <a:spcBef>
                          <a:spcPts val="0"/>
                        </a:spcBef>
                        <a:spcAft>
                          <a:spcPts val="0"/>
                        </a:spcAft>
                        <a:buClr>
                          <a:srgbClr val="000000"/>
                        </a:buClr>
                        <a:buSzPts val="1600"/>
                        <a:buFont typeface="Arial"/>
                        <a:buNone/>
                      </a:pPr>
                      <a:r>
                        <a:rPr lang="tr-TR" sz="1100" b="0" dirty="0" err="1">
                          <a:solidFill>
                            <a:srgbClr val="000000"/>
                          </a:solidFill>
                        </a:rPr>
                        <a:t>Fasülye</a:t>
                      </a:r>
                      <a:endParaRPr sz="1100" b="0" dirty="0">
                        <a:solidFill>
                          <a:srgbClr val="000000"/>
                        </a:solidFill>
                      </a:endParaRPr>
                    </a:p>
                  </a:txBody>
                  <a:tcPr marL="60967" marR="60967" marT="30483" marB="30483">
                    <a:solidFill>
                      <a:srgbClr val="DAE5F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tr-TR" sz="1200" b="0" dirty="0" err="1">
                          <a:solidFill>
                            <a:srgbClr val="000000"/>
                          </a:solidFill>
                        </a:rPr>
                        <a:t>Vinceni</a:t>
                      </a:r>
                      <a:r>
                        <a:rPr lang="tr-TR" sz="1200" b="0" dirty="0">
                          <a:solidFill>
                            <a:srgbClr val="000000"/>
                          </a:solidFill>
                        </a:rPr>
                        <a:t> </a:t>
                      </a:r>
                      <a:r>
                        <a:rPr lang="tr-TR" sz="1200" b="0" dirty="0" err="1">
                          <a:solidFill>
                            <a:srgbClr val="000000"/>
                          </a:solidFill>
                        </a:rPr>
                        <a:t>vangeng</a:t>
                      </a:r>
                      <a:endParaRPr lang="tr-TR" sz="1200" b="0" dirty="0">
                        <a:solidFill>
                          <a:srgbClr val="000000"/>
                        </a:solidFill>
                      </a:endParaRPr>
                    </a:p>
                    <a:p>
                      <a:pPr marL="0" marR="0" lvl="0" indent="0" algn="l" rtl="0">
                        <a:lnSpc>
                          <a:spcPct val="100000"/>
                        </a:lnSpc>
                        <a:spcBef>
                          <a:spcPts val="0"/>
                        </a:spcBef>
                        <a:spcAft>
                          <a:spcPts val="0"/>
                        </a:spcAft>
                        <a:buClr>
                          <a:srgbClr val="000000"/>
                        </a:buClr>
                        <a:buSzPts val="1600"/>
                        <a:buFont typeface="Arial"/>
                        <a:buNone/>
                      </a:pPr>
                      <a:r>
                        <a:rPr lang="tr-TR" sz="1200" b="0" dirty="0">
                          <a:solidFill>
                            <a:srgbClr val="000000"/>
                          </a:solidFill>
                        </a:rPr>
                        <a:t>David </a:t>
                      </a:r>
                      <a:r>
                        <a:rPr lang="tr-TR" sz="1200" b="0" dirty="0" err="1">
                          <a:solidFill>
                            <a:srgbClr val="000000"/>
                          </a:solidFill>
                        </a:rPr>
                        <a:t>gertein</a:t>
                      </a:r>
                      <a:endParaRPr lang="tr-TR" sz="1200" b="0" dirty="0">
                        <a:solidFill>
                          <a:srgbClr val="000000"/>
                        </a:solidFill>
                      </a:endParaRPr>
                    </a:p>
                    <a:p>
                      <a:pPr marL="0" marR="0" lvl="0" indent="0" algn="l" rtl="0">
                        <a:lnSpc>
                          <a:spcPct val="100000"/>
                        </a:lnSpc>
                        <a:spcBef>
                          <a:spcPts val="0"/>
                        </a:spcBef>
                        <a:spcAft>
                          <a:spcPts val="0"/>
                        </a:spcAft>
                        <a:buClr>
                          <a:srgbClr val="000000"/>
                        </a:buClr>
                        <a:buSzPts val="1600"/>
                        <a:buFont typeface="Arial"/>
                        <a:buNone/>
                      </a:pPr>
                      <a:r>
                        <a:rPr lang="tr-TR" sz="1200" b="0" dirty="0">
                          <a:solidFill>
                            <a:srgbClr val="000000"/>
                          </a:solidFill>
                        </a:rPr>
                        <a:t>Seyit onbaşı</a:t>
                      </a:r>
                    </a:p>
                    <a:p>
                      <a:pPr marL="0" marR="0" lvl="0" indent="0" algn="l" rtl="0">
                        <a:lnSpc>
                          <a:spcPct val="100000"/>
                        </a:lnSpc>
                        <a:spcBef>
                          <a:spcPts val="0"/>
                        </a:spcBef>
                        <a:spcAft>
                          <a:spcPts val="0"/>
                        </a:spcAft>
                        <a:buClr>
                          <a:srgbClr val="000000"/>
                        </a:buClr>
                        <a:buSzPts val="1600"/>
                        <a:buFont typeface="Arial"/>
                        <a:buNone/>
                      </a:pPr>
                      <a:r>
                        <a:rPr lang="tr-TR" sz="1200" b="0" dirty="0">
                          <a:solidFill>
                            <a:srgbClr val="000000"/>
                          </a:solidFill>
                        </a:rPr>
                        <a:t>Mehmet </a:t>
                      </a:r>
                      <a:r>
                        <a:rPr lang="tr-TR" sz="1200" b="0" dirty="0" err="1">
                          <a:solidFill>
                            <a:srgbClr val="000000"/>
                          </a:solidFill>
                        </a:rPr>
                        <a:t>akif</a:t>
                      </a:r>
                      <a:r>
                        <a:rPr lang="tr-TR" sz="1200" b="0" dirty="0">
                          <a:solidFill>
                            <a:srgbClr val="000000"/>
                          </a:solidFill>
                        </a:rPr>
                        <a:t> Ersoy</a:t>
                      </a:r>
                      <a:endParaRPr sz="1200" b="0" dirty="0">
                        <a:solidFill>
                          <a:srgbClr val="000000"/>
                        </a:solidFill>
                      </a:endParaRPr>
                    </a:p>
                  </a:txBody>
                  <a:tcPr marL="60967" marR="60967" marT="30483" marB="30483">
                    <a:solidFill>
                      <a:srgbClr val="DAE5F1"/>
                    </a:solidFill>
                  </a:tcPr>
                </a:tc>
                <a:extLst>
                  <a:ext uri="{0D108BD9-81ED-4DB2-BD59-A6C34878D82A}">
                    <a16:rowId xmlns:a16="http://schemas.microsoft.com/office/drawing/2014/main" val="10000"/>
                  </a:ext>
                </a:extLst>
              </a:tr>
            </a:tbl>
          </a:graphicData>
        </a:graphic>
      </p:graphicFrame>
      <p:graphicFrame>
        <p:nvGraphicFramePr>
          <p:cNvPr id="10" name="Tablo 9">
            <a:extLst>
              <a:ext uri="{FF2B5EF4-FFF2-40B4-BE49-F238E27FC236}">
                <a16:creationId xmlns:a16="http://schemas.microsoft.com/office/drawing/2014/main" id="{6A6D42E1-7AE3-89A1-214C-A51B97FE8B84}"/>
              </a:ext>
            </a:extLst>
          </p:cNvPr>
          <p:cNvGraphicFramePr/>
          <p:nvPr>
            <p:extLst>
              <p:ext uri="{D42A27DB-BD31-4B8C-83A1-F6EECF244321}">
                <p14:modId xmlns:p14="http://schemas.microsoft.com/office/powerpoint/2010/main" val="1738585735"/>
              </p:ext>
            </p:extLst>
          </p:nvPr>
        </p:nvGraphicFramePr>
        <p:xfrm>
          <a:off x="831610" y="4205824"/>
          <a:ext cx="5194769" cy="366176"/>
        </p:xfrm>
        <a:graphic>
          <a:graphicData uri="http://schemas.openxmlformats.org/drawingml/2006/table">
            <a:tbl>
              <a:tblPr firstRow="1" bandRow="1">
                <a:noFill/>
              </a:tblPr>
              <a:tblGrid>
                <a:gridCol w="1860266">
                  <a:extLst>
                    <a:ext uri="{9D8B030D-6E8A-4147-A177-3AD203B41FA5}">
                      <a16:colId xmlns:a16="http://schemas.microsoft.com/office/drawing/2014/main" val="20000"/>
                    </a:ext>
                  </a:extLst>
                </a:gridCol>
                <a:gridCol w="1638988">
                  <a:extLst>
                    <a:ext uri="{9D8B030D-6E8A-4147-A177-3AD203B41FA5}">
                      <a16:colId xmlns:a16="http://schemas.microsoft.com/office/drawing/2014/main" val="20001"/>
                    </a:ext>
                  </a:extLst>
                </a:gridCol>
                <a:gridCol w="1695515">
                  <a:extLst>
                    <a:ext uri="{9D8B030D-6E8A-4147-A177-3AD203B41FA5}">
                      <a16:colId xmlns:a16="http://schemas.microsoft.com/office/drawing/2014/main" val="20002"/>
                    </a:ext>
                  </a:extLst>
                </a:gridCol>
              </a:tblGrid>
              <a:tr h="366176">
                <a:tc>
                  <a:txBody>
                    <a:bodyPr/>
                    <a:lstStyle/>
                    <a:p>
                      <a:pPr marL="0" marR="0" lvl="0" indent="0" algn="ctr" rtl="0">
                        <a:lnSpc>
                          <a:spcPct val="100000"/>
                        </a:lnSpc>
                        <a:spcBef>
                          <a:spcPts val="0"/>
                        </a:spcBef>
                        <a:spcAft>
                          <a:spcPts val="0"/>
                        </a:spcAft>
                        <a:buClr>
                          <a:srgbClr val="000000"/>
                        </a:buClr>
                        <a:buSzPts val="1800"/>
                        <a:buFont typeface="Arial"/>
                        <a:buNone/>
                      </a:pPr>
                      <a:r>
                        <a:rPr lang="tr-TR" sz="1000" u="none" strike="noStrike" cap="none">
                          <a:solidFill>
                            <a:srgbClr val="660033"/>
                          </a:solidFill>
                        </a:rPr>
                        <a:t>SİZLERDEN BEKLEDİKLERİM</a:t>
                      </a:r>
                      <a:endParaRPr sz="1000" u="none" strike="noStrike" cap="none">
                        <a:solidFill>
                          <a:srgbClr val="660033"/>
                        </a:solidFill>
                      </a:endParaRPr>
                    </a:p>
                    <a:p>
                      <a:pPr marL="0" marR="0" lvl="0" indent="0" algn="ctr" rtl="0">
                        <a:lnSpc>
                          <a:spcPct val="100000"/>
                        </a:lnSpc>
                        <a:spcBef>
                          <a:spcPts val="0"/>
                        </a:spcBef>
                        <a:spcAft>
                          <a:spcPts val="0"/>
                        </a:spcAft>
                        <a:buClr>
                          <a:srgbClr val="000000"/>
                        </a:buClr>
                        <a:buSzPts val="1800"/>
                        <a:buFont typeface="Arial"/>
                        <a:buNone/>
                      </a:pPr>
                      <a:r>
                        <a:rPr lang="tr-TR" sz="1000" u="none" strike="noStrike" cap="none">
                          <a:solidFill>
                            <a:srgbClr val="660033"/>
                          </a:solidFill>
                        </a:rPr>
                        <a:t>(AİLE KATILIMI)</a:t>
                      </a:r>
                      <a:endParaRPr sz="1000" b="1" u="none" strike="noStrike" cap="none">
                        <a:solidFill>
                          <a:srgbClr val="660033"/>
                        </a:solidFill>
                      </a:endParaRPr>
                    </a:p>
                  </a:txBody>
                  <a:tcPr marL="60160" marR="60160" marT="30080" marB="30080">
                    <a:lnB w="12700" cap="flat" cmpd="sng">
                      <a:solidFill>
                        <a:schemeClr val="lt1"/>
                      </a:solidFill>
                      <a:prstDash val="solid"/>
                      <a:round/>
                      <a:headEnd type="none" w="sm" len="sm"/>
                      <a:tailEnd type="none" w="sm" len="sm"/>
                    </a:lnB>
                    <a:solidFill>
                      <a:srgbClr val="F2DADA"/>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tr-TR" sz="1000" u="none" strike="noStrike" cap="none">
                          <a:solidFill>
                            <a:srgbClr val="660033"/>
                          </a:solidFill>
                        </a:rPr>
                        <a:t>AYIN SEBZELERİ</a:t>
                      </a:r>
                      <a:endParaRPr sz="1000" b="1" u="none" strike="noStrike" cap="none">
                        <a:solidFill>
                          <a:srgbClr val="660033"/>
                        </a:solidFill>
                      </a:endParaRPr>
                    </a:p>
                  </a:txBody>
                  <a:tcPr marL="60160" marR="60160" marT="30080" marB="30080">
                    <a:lnB w="12700" cap="flat" cmpd="sng">
                      <a:solidFill>
                        <a:schemeClr val="lt1"/>
                      </a:solidFill>
                      <a:prstDash val="solid"/>
                      <a:round/>
                      <a:headEnd type="none" w="sm" len="sm"/>
                      <a:tailEnd type="none" w="sm" len="sm"/>
                    </a:lnB>
                    <a:solidFill>
                      <a:srgbClr val="F2DADA"/>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tr-TR" sz="1000" u="none" strike="noStrike" cap="none" dirty="0">
                          <a:solidFill>
                            <a:srgbClr val="660033"/>
                          </a:solidFill>
                        </a:rPr>
                        <a:t>AYIN SANATCISI</a:t>
                      </a:r>
                      <a:endParaRPr sz="1000" b="1" u="none" strike="noStrike" cap="none" dirty="0">
                        <a:solidFill>
                          <a:srgbClr val="660033"/>
                        </a:solidFill>
                      </a:endParaRPr>
                    </a:p>
                  </a:txBody>
                  <a:tcPr marL="60160" marR="60160" marT="30080" marB="30080">
                    <a:lnB w="12700" cap="flat" cmpd="sng">
                      <a:solidFill>
                        <a:schemeClr val="lt1"/>
                      </a:solidFill>
                      <a:prstDash val="solid"/>
                      <a:round/>
                      <a:headEnd type="none" w="sm" len="sm"/>
                      <a:tailEnd type="none" w="sm" len="sm"/>
                    </a:lnB>
                    <a:solidFill>
                      <a:srgbClr val="F2DADA"/>
                    </a:solidFill>
                  </a:tcPr>
                </a:tc>
                <a:extLst>
                  <a:ext uri="{0D108BD9-81ED-4DB2-BD59-A6C34878D82A}">
                    <a16:rowId xmlns:a16="http://schemas.microsoft.com/office/drawing/2014/main" val="10000"/>
                  </a:ext>
                </a:extLst>
              </a:tr>
            </a:tbl>
          </a:graphicData>
        </a:graphic>
      </p:graphicFrame>
      <p:graphicFrame>
        <p:nvGraphicFramePr>
          <p:cNvPr id="12" name="Tablo 11">
            <a:extLst>
              <a:ext uri="{FF2B5EF4-FFF2-40B4-BE49-F238E27FC236}">
                <a16:creationId xmlns:a16="http://schemas.microsoft.com/office/drawing/2014/main" id="{345243AD-0E79-B789-AC28-B3BC5516E0ED}"/>
              </a:ext>
            </a:extLst>
          </p:cNvPr>
          <p:cNvGraphicFramePr/>
          <p:nvPr>
            <p:extLst>
              <p:ext uri="{D42A27DB-BD31-4B8C-83A1-F6EECF244321}">
                <p14:modId xmlns:p14="http://schemas.microsoft.com/office/powerpoint/2010/main" val="3170419188"/>
              </p:ext>
            </p:extLst>
          </p:nvPr>
        </p:nvGraphicFramePr>
        <p:xfrm>
          <a:off x="831608" y="3410650"/>
          <a:ext cx="5194771" cy="792654"/>
        </p:xfrm>
        <a:graphic>
          <a:graphicData uri="http://schemas.openxmlformats.org/drawingml/2006/table">
            <a:tbl>
              <a:tblPr firstRow="1" bandRow="1">
                <a:noFill/>
              </a:tblPr>
              <a:tblGrid>
                <a:gridCol w="1860286">
                  <a:extLst>
                    <a:ext uri="{9D8B030D-6E8A-4147-A177-3AD203B41FA5}">
                      <a16:colId xmlns:a16="http://schemas.microsoft.com/office/drawing/2014/main" val="20000"/>
                    </a:ext>
                  </a:extLst>
                </a:gridCol>
                <a:gridCol w="1680820">
                  <a:extLst>
                    <a:ext uri="{9D8B030D-6E8A-4147-A177-3AD203B41FA5}">
                      <a16:colId xmlns:a16="http://schemas.microsoft.com/office/drawing/2014/main" val="20001"/>
                    </a:ext>
                  </a:extLst>
                </a:gridCol>
                <a:gridCol w="1653665">
                  <a:extLst>
                    <a:ext uri="{9D8B030D-6E8A-4147-A177-3AD203B41FA5}">
                      <a16:colId xmlns:a16="http://schemas.microsoft.com/office/drawing/2014/main" val="20002"/>
                    </a:ext>
                  </a:extLst>
                </a:gridCol>
              </a:tblGrid>
              <a:tr h="685516">
                <a:tc>
                  <a:txBody>
                    <a:bodyPr/>
                    <a:lstStyle/>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a:t>
                      </a:r>
                      <a:r>
                        <a:rPr lang="tr-TR" sz="900" b="0" u="none" strike="noStrike" cap="none" dirty="0">
                          <a:solidFill>
                            <a:srgbClr val="000000"/>
                          </a:solidFill>
                        </a:rPr>
                        <a:t>Bostan </a:t>
                      </a:r>
                      <a:endParaRPr sz="900" b="0" u="none" strike="noStrike" cap="none" dirty="0">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a:t>
                      </a:r>
                      <a:r>
                        <a:rPr lang="tr-TR" sz="900" b="0" u="none" strike="noStrike" cap="none" dirty="0">
                          <a:solidFill>
                            <a:srgbClr val="000000"/>
                          </a:solidFill>
                        </a:rPr>
                        <a:t>Orman gezileri (</a:t>
                      </a:r>
                      <a:r>
                        <a:rPr lang="tr-TR" sz="900" b="0" dirty="0">
                          <a:solidFill>
                            <a:srgbClr val="000000"/>
                          </a:solidFill>
                        </a:rPr>
                        <a:t>haftada bir gün)</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*Çılgın çorap</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*Kütüphane gezisi</a:t>
                      </a:r>
                    </a:p>
                    <a:p>
                      <a:pPr marL="0" marR="0" lvl="0" indent="0" algn="l" rtl="0">
                        <a:lnSpc>
                          <a:spcPct val="100000"/>
                        </a:lnSpc>
                        <a:spcBef>
                          <a:spcPts val="0"/>
                        </a:spcBef>
                        <a:spcAft>
                          <a:spcPts val="0"/>
                        </a:spcAft>
                        <a:buClr>
                          <a:srgbClr val="000000"/>
                        </a:buClr>
                        <a:buSzPts val="1800"/>
                        <a:buFont typeface="Arial"/>
                        <a:buNone/>
                      </a:pPr>
                      <a:r>
                        <a:rPr lang="tr-TR" sz="900" b="0" dirty="0">
                          <a:solidFill>
                            <a:srgbClr val="000000"/>
                          </a:solidFill>
                        </a:rPr>
                        <a:t>*Tiyatro gezisi</a:t>
                      </a:r>
                    </a:p>
                  </a:txBody>
                  <a:tcPr marL="61134" marR="61134" marT="30567" marB="30567">
                    <a:solidFill>
                      <a:srgbClr val="DAE5F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tr-TR" sz="1200" b="0" dirty="0">
                          <a:solidFill>
                            <a:srgbClr val="000000"/>
                          </a:solidFill>
                        </a:rPr>
                        <a:t> Gözleme yapıyoruz</a:t>
                      </a:r>
                    </a:p>
                    <a:p>
                      <a:pPr marL="0" marR="0" lvl="0" indent="0" algn="l" rtl="0">
                        <a:lnSpc>
                          <a:spcPct val="100000"/>
                        </a:lnSpc>
                        <a:spcBef>
                          <a:spcPts val="0"/>
                        </a:spcBef>
                        <a:spcAft>
                          <a:spcPts val="0"/>
                        </a:spcAft>
                        <a:buClr>
                          <a:srgbClr val="000000"/>
                        </a:buClr>
                        <a:buSzPts val="1600"/>
                        <a:buFont typeface="Arial"/>
                        <a:buNone/>
                      </a:pPr>
                      <a:r>
                        <a:rPr lang="tr-TR" sz="1200" b="0" dirty="0">
                          <a:solidFill>
                            <a:srgbClr val="000000"/>
                          </a:solidFill>
                        </a:rPr>
                        <a:t>Zebralı kek</a:t>
                      </a:r>
                    </a:p>
                    <a:p>
                      <a:pPr marL="0" marR="0" lvl="0" indent="0" algn="l" rtl="0">
                        <a:lnSpc>
                          <a:spcPct val="100000"/>
                        </a:lnSpc>
                        <a:spcBef>
                          <a:spcPts val="0"/>
                        </a:spcBef>
                        <a:spcAft>
                          <a:spcPts val="0"/>
                        </a:spcAft>
                        <a:buClr>
                          <a:srgbClr val="000000"/>
                        </a:buClr>
                        <a:buSzPts val="1600"/>
                        <a:buFont typeface="Arial"/>
                        <a:buNone/>
                      </a:pPr>
                      <a:r>
                        <a:rPr lang="tr-TR" sz="1200" b="0" dirty="0">
                          <a:solidFill>
                            <a:srgbClr val="000000"/>
                          </a:solidFill>
                        </a:rPr>
                        <a:t>Mantar Çorbası</a:t>
                      </a:r>
                    </a:p>
                    <a:p>
                      <a:pPr marL="0" marR="0" lvl="0" indent="0" algn="l" rtl="0">
                        <a:lnSpc>
                          <a:spcPct val="100000"/>
                        </a:lnSpc>
                        <a:spcBef>
                          <a:spcPts val="0"/>
                        </a:spcBef>
                        <a:spcAft>
                          <a:spcPts val="0"/>
                        </a:spcAft>
                        <a:buClr>
                          <a:srgbClr val="000000"/>
                        </a:buClr>
                        <a:buSzPts val="1600"/>
                        <a:buFont typeface="Arial"/>
                        <a:buNone/>
                      </a:pPr>
                      <a:r>
                        <a:rPr lang="tr-TR" sz="1200" b="0" dirty="0">
                          <a:solidFill>
                            <a:srgbClr val="000000"/>
                          </a:solidFill>
                        </a:rPr>
                        <a:t>Milföylerle kit kat </a:t>
                      </a:r>
                      <a:endParaRPr sz="1200" b="0" dirty="0">
                        <a:solidFill>
                          <a:srgbClr val="000000"/>
                        </a:solidFill>
                      </a:endParaRPr>
                    </a:p>
                  </a:txBody>
                  <a:tcPr marL="61134" marR="61134" marT="30567" marB="30567">
                    <a:solidFill>
                      <a:srgbClr val="DAE5F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tr-TR" sz="900" b="0" dirty="0">
                          <a:solidFill>
                            <a:srgbClr val="000000"/>
                          </a:solidFill>
                        </a:rPr>
                        <a:t>*Sandalye yarışı</a:t>
                      </a:r>
                    </a:p>
                    <a:p>
                      <a:pPr marL="0" marR="0" lvl="0" indent="0" algn="l" rtl="0">
                        <a:lnSpc>
                          <a:spcPct val="100000"/>
                        </a:lnSpc>
                        <a:spcBef>
                          <a:spcPts val="0"/>
                        </a:spcBef>
                        <a:spcAft>
                          <a:spcPts val="0"/>
                        </a:spcAft>
                        <a:buClr>
                          <a:srgbClr val="000000"/>
                        </a:buClr>
                        <a:buSzPts val="1600"/>
                        <a:buFont typeface="Arial"/>
                        <a:buNone/>
                      </a:pPr>
                      <a:r>
                        <a:rPr lang="tr-TR" sz="900" b="0" dirty="0">
                          <a:solidFill>
                            <a:srgbClr val="000000"/>
                          </a:solidFill>
                        </a:rPr>
                        <a:t>*Araba sürüyorum</a:t>
                      </a:r>
                    </a:p>
                    <a:p>
                      <a:pPr marL="0" marR="0" lvl="0" indent="0" algn="l" rtl="0">
                        <a:lnSpc>
                          <a:spcPct val="100000"/>
                        </a:lnSpc>
                        <a:spcBef>
                          <a:spcPts val="0"/>
                        </a:spcBef>
                        <a:spcAft>
                          <a:spcPts val="0"/>
                        </a:spcAft>
                        <a:buClr>
                          <a:srgbClr val="000000"/>
                        </a:buClr>
                        <a:buSzPts val="1600"/>
                        <a:buFont typeface="Arial"/>
                        <a:buNone/>
                      </a:pPr>
                      <a:r>
                        <a:rPr lang="tr-TR" sz="900" b="0" dirty="0">
                          <a:solidFill>
                            <a:srgbClr val="000000"/>
                          </a:solidFill>
                        </a:rPr>
                        <a:t>*Taş kağıt makas</a:t>
                      </a:r>
                    </a:p>
                    <a:p>
                      <a:pPr marL="0" marR="0" lvl="0" indent="0" algn="l" rtl="0">
                        <a:lnSpc>
                          <a:spcPct val="100000"/>
                        </a:lnSpc>
                        <a:spcBef>
                          <a:spcPts val="0"/>
                        </a:spcBef>
                        <a:spcAft>
                          <a:spcPts val="0"/>
                        </a:spcAft>
                        <a:buClr>
                          <a:srgbClr val="000000"/>
                        </a:buClr>
                        <a:buSzPts val="1600"/>
                        <a:buFont typeface="Arial"/>
                        <a:buNone/>
                      </a:pPr>
                      <a:r>
                        <a:rPr lang="tr-TR" sz="900" b="0" dirty="0">
                          <a:solidFill>
                            <a:srgbClr val="000000"/>
                          </a:solidFill>
                        </a:rPr>
                        <a:t>*Parkur yapıyoruz</a:t>
                      </a:r>
                      <a:endParaRPr sz="900" b="0" dirty="0">
                        <a:solidFill>
                          <a:srgbClr val="000000"/>
                        </a:solidFill>
                      </a:endParaRPr>
                    </a:p>
                    <a:p>
                      <a:pPr marL="0" marR="0" lvl="0" indent="0" algn="l" rtl="0">
                        <a:lnSpc>
                          <a:spcPct val="100000"/>
                        </a:lnSpc>
                        <a:spcBef>
                          <a:spcPts val="0"/>
                        </a:spcBef>
                        <a:spcAft>
                          <a:spcPts val="0"/>
                        </a:spcAft>
                        <a:buClr>
                          <a:srgbClr val="000000"/>
                        </a:buClr>
                        <a:buSzPts val="1600"/>
                        <a:buFont typeface="Arial"/>
                        <a:buNone/>
                      </a:pPr>
                      <a:endParaRPr sz="900" b="0" dirty="0">
                        <a:solidFill>
                          <a:srgbClr val="000000"/>
                        </a:solidFill>
                      </a:endParaRPr>
                    </a:p>
                  </a:txBody>
                  <a:tcPr marL="61134" marR="61134" marT="30567" marB="30567">
                    <a:solidFill>
                      <a:srgbClr val="DAE5F1"/>
                    </a:solidFill>
                  </a:tcPr>
                </a:tc>
                <a:extLst>
                  <a:ext uri="{0D108BD9-81ED-4DB2-BD59-A6C34878D82A}">
                    <a16:rowId xmlns:a16="http://schemas.microsoft.com/office/drawing/2014/main" val="10000"/>
                  </a:ext>
                </a:extLst>
              </a:tr>
            </a:tbl>
          </a:graphicData>
        </a:graphic>
      </p:graphicFrame>
      <p:graphicFrame>
        <p:nvGraphicFramePr>
          <p:cNvPr id="14" name="Tablo 13">
            <a:extLst>
              <a:ext uri="{FF2B5EF4-FFF2-40B4-BE49-F238E27FC236}">
                <a16:creationId xmlns:a16="http://schemas.microsoft.com/office/drawing/2014/main" id="{9FB1DB62-B574-AE15-C8BF-33EBD2A519A0}"/>
              </a:ext>
            </a:extLst>
          </p:cNvPr>
          <p:cNvGraphicFramePr/>
          <p:nvPr>
            <p:extLst>
              <p:ext uri="{D42A27DB-BD31-4B8C-83A1-F6EECF244321}">
                <p14:modId xmlns:p14="http://schemas.microsoft.com/office/powerpoint/2010/main" val="2442491920"/>
              </p:ext>
            </p:extLst>
          </p:nvPr>
        </p:nvGraphicFramePr>
        <p:xfrm>
          <a:off x="831608" y="1755564"/>
          <a:ext cx="5194770" cy="1691658"/>
        </p:xfrm>
        <a:graphic>
          <a:graphicData uri="http://schemas.openxmlformats.org/drawingml/2006/table">
            <a:tbl>
              <a:tblPr firstRow="1" bandRow="1">
                <a:noFill/>
              </a:tblPr>
              <a:tblGrid>
                <a:gridCol w="1860286">
                  <a:extLst>
                    <a:ext uri="{9D8B030D-6E8A-4147-A177-3AD203B41FA5}">
                      <a16:colId xmlns:a16="http://schemas.microsoft.com/office/drawing/2014/main" val="20000"/>
                    </a:ext>
                  </a:extLst>
                </a:gridCol>
                <a:gridCol w="1638989">
                  <a:extLst>
                    <a:ext uri="{9D8B030D-6E8A-4147-A177-3AD203B41FA5}">
                      <a16:colId xmlns:a16="http://schemas.microsoft.com/office/drawing/2014/main" val="20001"/>
                    </a:ext>
                  </a:extLst>
                </a:gridCol>
                <a:gridCol w="1695495">
                  <a:extLst>
                    <a:ext uri="{9D8B030D-6E8A-4147-A177-3AD203B41FA5}">
                      <a16:colId xmlns:a16="http://schemas.microsoft.com/office/drawing/2014/main" val="20002"/>
                    </a:ext>
                  </a:extLst>
                </a:gridCol>
              </a:tblGrid>
              <a:tr h="326402">
                <a:tc>
                  <a:txBody>
                    <a:bodyPr/>
                    <a:lstStyle/>
                    <a:p>
                      <a:pPr marL="0" marR="0" lvl="0" indent="0" algn="ctr" rtl="0">
                        <a:lnSpc>
                          <a:spcPct val="100000"/>
                        </a:lnSpc>
                        <a:spcBef>
                          <a:spcPts val="0"/>
                        </a:spcBef>
                        <a:spcAft>
                          <a:spcPts val="0"/>
                        </a:spcAft>
                        <a:buClr>
                          <a:srgbClr val="000000"/>
                        </a:buClr>
                        <a:buSzPts val="1800"/>
                        <a:buFont typeface="Arial"/>
                        <a:buNone/>
                      </a:pPr>
                      <a:r>
                        <a:rPr lang="tr-TR" sz="1000" u="none" strike="noStrike" cap="none">
                          <a:solidFill>
                            <a:srgbClr val="660033"/>
                          </a:solidFill>
                        </a:rPr>
                        <a:t>BELİRLİ GÜN VE </a:t>
                      </a:r>
                      <a:endParaRPr sz="1000" u="none" strike="noStrike" cap="none"/>
                    </a:p>
                    <a:p>
                      <a:pPr marL="0" marR="0" lvl="0" indent="0" algn="ctr" rtl="0">
                        <a:lnSpc>
                          <a:spcPct val="100000"/>
                        </a:lnSpc>
                        <a:spcBef>
                          <a:spcPts val="0"/>
                        </a:spcBef>
                        <a:spcAft>
                          <a:spcPts val="0"/>
                        </a:spcAft>
                        <a:buClr>
                          <a:srgbClr val="000000"/>
                        </a:buClr>
                        <a:buSzPts val="1800"/>
                        <a:buFont typeface="Arial"/>
                        <a:buNone/>
                      </a:pPr>
                      <a:r>
                        <a:rPr lang="tr-TR" sz="1000" u="none" strike="noStrike" cap="none">
                          <a:solidFill>
                            <a:srgbClr val="660033"/>
                          </a:solidFill>
                        </a:rPr>
                        <a:t>HAFTALAR</a:t>
                      </a:r>
                      <a:endParaRPr sz="1000" u="none" strike="noStrike" cap="none">
                        <a:solidFill>
                          <a:srgbClr val="660033"/>
                        </a:solidFill>
                      </a:endParaRPr>
                    </a:p>
                  </a:txBody>
                  <a:tcPr marL="60967" marR="60967" marT="30483" marB="30483">
                    <a:solidFill>
                      <a:srgbClr val="F2DADA"/>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700" u="none" strike="noStrike" cap="none" dirty="0">
                        <a:solidFill>
                          <a:srgbClr val="660033"/>
                        </a:solidFill>
                      </a:endParaRPr>
                    </a:p>
                    <a:p>
                      <a:pPr marL="0" marR="0" lvl="0" indent="0" algn="l" rtl="0">
                        <a:lnSpc>
                          <a:spcPct val="100000"/>
                        </a:lnSpc>
                        <a:spcBef>
                          <a:spcPts val="0"/>
                        </a:spcBef>
                        <a:spcAft>
                          <a:spcPts val="0"/>
                        </a:spcAft>
                        <a:buClr>
                          <a:srgbClr val="000000"/>
                        </a:buClr>
                        <a:buSzPts val="1800"/>
                        <a:buFont typeface="Arial"/>
                        <a:buNone/>
                      </a:pPr>
                      <a:r>
                        <a:rPr lang="tr-TR" sz="700" b="1" u="none" strike="noStrike" cap="none" dirty="0">
                          <a:solidFill>
                            <a:srgbClr val="660033"/>
                          </a:solidFill>
                        </a:rPr>
                        <a:t>KAVRAMLAR</a:t>
                      </a:r>
                      <a:endParaRPr sz="700" b="1" u="none" strike="noStrike" cap="none" dirty="0">
                        <a:solidFill>
                          <a:srgbClr val="660033"/>
                        </a:solidFill>
                      </a:endParaRPr>
                    </a:p>
                  </a:txBody>
                  <a:tcPr marL="60967" marR="60967" marT="30483" marB="30483">
                    <a:solidFill>
                      <a:srgbClr val="F2DADA"/>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700" u="none" strike="noStrike" cap="none" dirty="0">
                        <a:solidFill>
                          <a:srgbClr val="660033"/>
                        </a:solidFill>
                      </a:endParaRPr>
                    </a:p>
                    <a:p>
                      <a:pPr marL="0" marR="0" lvl="0" indent="0" algn="ctr" rtl="0">
                        <a:lnSpc>
                          <a:spcPct val="100000"/>
                        </a:lnSpc>
                        <a:spcBef>
                          <a:spcPts val="0"/>
                        </a:spcBef>
                        <a:spcAft>
                          <a:spcPts val="0"/>
                        </a:spcAft>
                        <a:buClr>
                          <a:srgbClr val="000000"/>
                        </a:buClr>
                        <a:buSzPts val="1800"/>
                        <a:buFont typeface="Arial"/>
                        <a:buNone/>
                      </a:pPr>
                      <a:r>
                        <a:rPr lang="tr-TR" sz="700" u="none" strike="noStrike" cap="none" dirty="0">
                          <a:solidFill>
                            <a:srgbClr val="660033"/>
                          </a:solidFill>
                        </a:rPr>
                        <a:t>KONULAR</a:t>
                      </a:r>
                      <a:endParaRPr sz="700" u="none" strike="noStrike" cap="none" dirty="0">
                        <a:solidFill>
                          <a:srgbClr val="660033"/>
                        </a:solidFill>
                      </a:endParaRPr>
                    </a:p>
                  </a:txBody>
                  <a:tcPr marL="60967" marR="60967" marT="30483" marB="30483">
                    <a:solidFill>
                      <a:srgbClr val="F2DADA"/>
                    </a:solidFill>
                  </a:tcPr>
                </a:tc>
                <a:extLst>
                  <a:ext uri="{0D108BD9-81ED-4DB2-BD59-A6C34878D82A}">
                    <a16:rowId xmlns:a16="http://schemas.microsoft.com/office/drawing/2014/main" val="10000"/>
                  </a:ext>
                </a:extLst>
              </a:tr>
              <a:tr h="1033594">
                <a:tc>
                  <a:txBody>
                    <a:bodyPr/>
                    <a:lstStyle/>
                    <a:p>
                      <a:pPr marL="0" marR="0" lvl="0" indent="0" algn="l" rtl="0">
                        <a:lnSpc>
                          <a:spcPct val="100000"/>
                        </a:lnSpc>
                        <a:spcBef>
                          <a:spcPts val="0"/>
                        </a:spcBef>
                        <a:spcAft>
                          <a:spcPts val="0"/>
                        </a:spcAft>
                        <a:buClr>
                          <a:srgbClr val="000000"/>
                        </a:buClr>
                        <a:buSzPts val="1800"/>
                        <a:buFont typeface="Arial"/>
                        <a:buNone/>
                      </a:pPr>
                      <a:r>
                        <a:rPr lang="tr-TR" sz="800" dirty="0"/>
                        <a:t>Yeşilay haftası(1-7 Mart)</a:t>
                      </a:r>
                    </a:p>
                    <a:p>
                      <a:pPr marL="0" marR="0" lvl="0" indent="0" algn="l" rtl="0">
                        <a:lnSpc>
                          <a:spcPct val="100000"/>
                        </a:lnSpc>
                        <a:spcBef>
                          <a:spcPts val="0"/>
                        </a:spcBef>
                        <a:spcAft>
                          <a:spcPts val="0"/>
                        </a:spcAft>
                        <a:buClr>
                          <a:srgbClr val="000000"/>
                        </a:buClr>
                        <a:buSzPts val="1800"/>
                        <a:buFont typeface="Arial"/>
                        <a:buNone/>
                      </a:pPr>
                      <a:r>
                        <a:rPr lang="tr-TR" sz="800" dirty="0"/>
                        <a:t>Berat Kandili(6 mart)</a:t>
                      </a:r>
                    </a:p>
                    <a:p>
                      <a:pPr marL="0" marR="0" lvl="0" indent="0" algn="l" rtl="0">
                        <a:lnSpc>
                          <a:spcPct val="100000"/>
                        </a:lnSpc>
                        <a:spcBef>
                          <a:spcPts val="0"/>
                        </a:spcBef>
                        <a:spcAft>
                          <a:spcPts val="0"/>
                        </a:spcAft>
                        <a:buClr>
                          <a:srgbClr val="000000"/>
                        </a:buClr>
                        <a:buSzPts val="1800"/>
                        <a:buFont typeface="Arial"/>
                        <a:buNone/>
                      </a:pPr>
                      <a:r>
                        <a:rPr lang="tr-TR" sz="800" dirty="0"/>
                        <a:t>Kadınlar Günü (8mart)</a:t>
                      </a:r>
                    </a:p>
                    <a:p>
                      <a:pPr marL="0" marR="0" lvl="0" indent="0" algn="l" rtl="0">
                        <a:lnSpc>
                          <a:spcPct val="100000"/>
                        </a:lnSpc>
                        <a:spcBef>
                          <a:spcPts val="0"/>
                        </a:spcBef>
                        <a:spcAft>
                          <a:spcPts val="0"/>
                        </a:spcAft>
                        <a:buClr>
                          <a:srgbClr val="000000"/>
                        </a:buClr>
                        <a:buSzPts val="1800"/>
                        <a:buFont typeface="Arial"/>
                        <a:buNone/>
                      </a:pPr>
                      <a:r>
                        <a:rPr lang="tr-TR" sz="800" dirty="0"/>
                        <a:t>İstiklal Marşı’nın kabulü( 10 mart)</a:t>
                      </a:r>
                    </a:p>
                    <a:p>
                      <a:pPr marL="0" marR="0" lvl="0" indent="0" algn="l" rtl="0">
                        <a:lnSpc>
                          <a:spcPct val="100000"/>
                        </a:lnSpc>
                        <a:spcBef>
                          <a:spcPts val="0"/>
                        </a:spcBef>
                        <a:spcAft>
                          <a:spcPts val="0"/>
                        </a:spcAft>
                        <a:buClr>
                          <a:srgbClr val="000000"/>
                        </a:buClr>
                        <a:buSzPts val="1800"/>
                        <a:buFont typeface="Arial"/>
                        <a:buNone/>
                      </a:pPr>
                      <a:r>
                        <a:rPr lang="tr-TR" sz="800" dirty="0"/>
                        <a:t>Çanakkale Zaferi(18 Mart)</a:t>
                      </a:r>
                    </a:p>
                    <a:p>
                      <a:pPr marL="0" marR="0" lvl="0" indent="0" algn="l" rtl="0">
                        <a:lnSpc>
                          <a:spcPct val="100000"/>
                        </a:lnSpc>
                        <a:spcBef>
                          <a:spcPts val="0"/>
                        </a:spcBef>
                        <a:spcAft>
                          <a:spcPts val="0"/>
                        </a:spcAft>
                        <a:buClr>
                          <a:srgbClr val="000000"/>
                        </a:buClr>
                        <a:buSzPts val="1800"/>
                        <a:buFont typeface="Arial"/>
                        <a:buNone/>
                      </a:pPr>
                      <a:r>
                        <a:rPr lang="tr-TR" sz="800" dirty="0"/>
                        <a:t>Yaşlılar Haftası(20 mart)</a:t>
                      </a:r>
                    </a:p>
                    <a:p>
                      <a:pPr marL="0" marR="0" lvl="0" indent="0" algn="l" rtl="0">
                        <a:lnSpc>
                          <a:spcPct val="100000"/>
                        </a:lnSpc>
                        <a:spcBef>
                          <a:spcPts val="0"/>
                        </a:spcBef>
                        <a:spcAft>
                          <a:spcPts val="0"/>
                        </a:spcAft>
                        <a:buClr>
                          <a:srgbClr val="000000"/>
                        </a:buClr>
                        <a:buSzPts val="1800"/>
                        <a:buFont typeface="Arial"/>
                        <a:buNone/>
                      </a:pPr>
                      <a:r>
                        <a:rPr lang="tr-TR" sz="800" dirty="0"/>
                        <a:t>Ramazan’ın başlangıcı(23 mart)</a:t>
                      </a:r>
                    </a:p>
                    <a:p>
                      <a:pPr marL="0" marR="0" lvl="0" indent="0" algn="l" rtl="0">
                        <a:lnSpc>
                          <a:spcPct val="100000"/>
                        </a:lnSpc>
                        <a:spcBef>
                          <a:spcPts val="0"/>
                        </a:spcBef>
                        <a:spcAft>
                          <a:spcPts val="0"/>
                        </a:spcAft>
                        <a:buClr>
                          <a:srgbClr val="000000"/>
                        </a:buClr>
                        <a:buSzPts val="1800"/>
                        <a:buFont typeface="Arial"/>
                        <a:buNone/>
                      </a:pPr>
                      <a:r>
                        <a:rPr lang="tr-TR" sz="800" dirty="0"/>
                        <a:t>Orman Haftası(23- 26 mart)</a:t>
                      </a:r>
                    </a:p>
                    <a:p>
                      <a:pPr marL="0" marR="0" lvl="0" indent="0" algn="l" rtl="0">
                        <a:lnSpc>
                          <a:spcPct val="100000"/>
                        </a:lnSpc>
                        <a:spcBef>
                          <a:spcPts val="0"/>
                        </a:spcBef>
                        <a:spcAft>
                          <a:spcPts val="0"/>
                        </a:spcAft>
                        <a:buClr>
                          <a:srgbClr val="000000"/>
                        </a:buClr>
                        <a:buSzPts val="1800"/>
                        <a:buFont typeface="Arial"/>
                        <a:buNone/>
                      </a:pPr>
                      <a:r>
                        <a:rPr lang="tr-TR" sz="800" dirty="0"/>
                        <a:t>Tiyatro haftası(28 mart)</a:t>
                      </a:r>
                      <a:endParaRPr sz="800" dirty="0"/>
                    </a:p>
                  </a:txBody>
                  <a:tcPr marL="60967" marR="60967" marT="30483" marB="30483">
                    <a:solidFill>
                      <a:srgbClr val="DAE5F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tr-TR" sz="700" dirty="0"/>
                        <a:t>8 rakamı</a:t>
                      </a:r>
                    </a:p>
                    <a:p>
                      <a:pPr marL="0" marR="0" lvl="0" indent="0" algn="l" rtl="0">
                        <a:lnSpc>
                          <a:spcPct val="100000"/>
                        </a:lnSpc>
                        <a:spcBef>
                          <a:spcPts val="0"/>
                        </a:spcBef>
                        <a:spcAft>
                          <a:spcPts val="0"/>
                        </a:spcAft>
                        <a:buClr>
                          <a:srgbClr val="000000"/>
                        </a:buClr>
                        <a:buSzPts val="1600"/>
                        <a:buFont typeface="Arial"/>
                        <a:buNone/>
                      </a:pPr>
                      <a:r>
                        <a:rPr lang="tr-TR" sz="700" dirty="0"/>
                        <a:t>Siyah gri beyaz yeşil renk</a:t>
                      </a:r>
                    </a:p>
                    <a:p>
                      <a:pPr marL="0" marR="0" lvl="0" indent="0" algn="l" rtl="0">
                        <a:lnSpc>
                          <a:spcPct val="100000"/>
                        </a:lnSpc>
                        <a:spcBef>
                          <a:spcPts val="0"/>
                        </a:spcBef>
                        <a:spcAft>
                          <a:spcPts val="0"/>
                        </a:spcAft>
                        <a:buClr>
                          <a:srgbClr val="000000"/>
                        </a:buClr>
                        <a:buSzPts val="1600"/>
                        <a:buFont typeface="Arial"/>
                        <a:buNone/>
                      </a:pPr>
                      <a:r>
                        <a:rPr lang="tr-TR" sz="700" dirty="0"/>
                        <a:t>Çember Şekli</a:t>
                      </a:r>
                    </a:p>
                    <a:p>
                      <a:pPr marL="0" marR="0" lvl="0" indent="0" algn="l" rtl="0">
                        <a:lnSpc>
                          <a:spcPct val="100000"/>
                        </a:lnSpc>
                        <a:spcBef>
                          <a:spcPts val="0"/>
                        </a:spcBef>
                        <a:spcAft>
                          <a:spcPts val="0"/>
                        </a:spcAft>
                        <a:buClr>
                          <a:srgbClr val="000000"/>
                        </a:buClr>
                        <a:buSzPts val="1600"/>
                        <a:buFont typeface="Arial"/>
                        <a:buNone/>
                      </a:pPr>
                      <a:r>
                        <a:rPr lang="tr-TR" sz="700" dirty="0"/>
                        <a:t>Canlı- cansız</a:t>
                      </a:r>
                    </a:p>
                    <a:p>
                      <a:pPr marL="0" marR="0" lvl="0" indent="0" algn="l" rtl="0">
                        <a:lnSpc>
                          <a:spcPct val="100000"/>
                        </a:lnSpc>
                        <a:spcBef>
                          <a:spcPts val="0"/>
                        </a:spcBef>
                        <a:spcAft>
                          <a:spcPts val="0"/>
                        </a:spcAft>
                        <a:buClr>
                          <a:srgbClr val="000000"/>
                        </a:buClr>
                        <a:buSzPts val="1600"/>
                        <a:buFont typeface="Arial"/>
                        <a:buNone/>
                      </a:pPr>
                      <a:r>
                        <a:rPr lang="tr-TR" sz="700" dirty="0"/>
                        <a:t>Yaşlı genç</a:t>
                      </a:r>
                    </a:p>
                    <a:p>
                      <a:pPr marL="0" marR="0" lvl="0" indent="0" algn="l" rtl="0">
                        <a:lnSpc>
                          <a:spcPct val="100000"/>
                        </a:lnSpc>
                        <a:spcBef>
                          <a:spcPts val="0"/>
                        </a:spcBef>
                        <a:spcAft>
                          <a:spcPts val="0"/>
                        </a:spcAft>
                        <a:buClr>
                          <a:srgbClr val="000000"/>
                        </a:buClr>
                        <a:buSzPts val="1600"/>
                        <a:buFont typeface="Arial"/>
                        <a:buNone/>
                      </a:pPr>
                      <a:r>
                        <a:rPr lang="tr-TR" sz="700" dirty="0"/>
                        <a:t>Açık Koyu</a:t>
                      </a:r>
                    </a:p>
                    <a:p>
                      <a:pPr marL="0" marR="0" lvl="0" indent="0" algn="l" rtl="0">
                        <a:lnSpc>
                          <a:spcPct val="100000"/>
                        </a:lnSpc>
                        <a:spcBef>
                          <a:spcPts val="0"/>
                        </a:spcBef>
                        <a:spcAft>
                          <a:spcPts val="0"/>
                        </a:spcAft>
                        <a:buClr>
                          <a:srgbClr val="000000"/>
                        </a:buClr>
                        <a:buSzPts val="1600"/>
                        <a:buFont typeface="Arial"/>
                        <a:buNone/>
                      </a:pPr>
                      <a:r>
                        <a:rPr lang="tr-TR" sz="700" dirty="0"/>
                        <a:t>Tek çift</a:t>
                      </a:r>
                    </a:p>
                    <a:p>
                      <a:pPr marL="0" marR="0" lvl="0" indent="0" algn="l" rtl="0">
                        <a:lnSpc>
                          <a:spcPct val="100000"/>
                        </a:lnSpc>
                        <a:spcBef>
                          <a:spcPts val="0"/>
                        </a:spcBef>
                        <a:spcAft>
                          <a:spcPts val="0"/>
                        </a:spcAft>
                        <a:buClr>
                          <a:srgbClr val="000000"/>
                        </a:buClr>
                        <a:buSzPts val="1600"/>
                        <a:buFont typeface="Arial"/>
                        <a:buNone/>
                      </a:pPr>
                      <a:endParaRPr sz="700" dirty="0"/>
                    </a:p>
                    <a:p>
                      <a:pPr marL="0" marR="0" lvl="0" indent="0" algn="l" rtl="0">
                        <a:lnSpc>
                          <a:spcPct val="100000"/>
                        </a:lnSpc>
                        <a:spcBef>
                          <a:spcPts val="0"/>
                        </a:spcBef>
                        <a:spcAft>
                          <a:spcPts val="0"/>
                        </a:spcAft>
                        <a:buClr>
                          <a:srgbClr val="000000"/>
                        </a:buClr>
                        <a:buSzPts val="1600"/>
                        <a:buFont typeface="Arial"/>
                        <a:buNone/>
                      </a:pPr>
                      <a:endParaRPr sz="700" dirty="0"/>
                    </a:p>
                  </a:txBody>
                  <a:tcPr marL="60967" marR="60967" marT="30483" marB="30483">
                    <a:solidFill>
                      <a:srgbClr val="DAE5F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tr-TR" sz="900" u="none" strike="noStrike" cap="none" dirty="0"/>
                        <a:t>İlkbahar Mevsimi</a:t>
                      </a:r>
                    </a:p>
                    <a:p>
                      <a:pPr marL="0" marR="0" lvl="0" indent="0" algn="l" rtl="0">
                        <a:lnSpc>
                          <a:spcPct val="100000"/>
                        </a:lnSpc>
                        <a:spcBef>
                          <a:spcPts val="0"/>
                        </a:spcBef>
                        <a:spcAft>
                          <a:spcPts val="0"/>
                        </a:spcAft>
                        <a:buClr>
                          <a:srgbClr val="000000"/>
                        </a:buClr>
                        <a:buSzPts val="1600"/>
                        <a:buFont typeface="Arial"/>
                        <a:buNone/>
                      </a:pPr>
                      <a:r>
                        <a:rPr lang="tr-TR" sz="900" u="none" strike="noStrike" cap="none" dirty="0"/>
                        <a:t>Tavukları araştırıyoruz</a:t>
                      </a:r>
                    </a:p>
                    <a:p>
                      <a:pPr marL="0" marR="0" lvl="0" indent="0" algn="l" rtl="0">
                        <a:lnSpc>
                          <a:spcPct val="100000"/>
                        </a:lnSpc>
                        <a:spcBef>
                          <a:spcPts val="0"/>
                        </a:spcBef>
                        <a:spcAft>
                          <a:spcPts val="0"/>
                        </a:spcAft>
                        <a:buClr>
                          <a:srgbClr val="000000"/>
                        </a:buClr>
                        <a:buSzPts val="1600"/>
                        <a:buFont typeface="Arial"/>
                        <a:buNone/>
                      </a:pPr>
                      <a:r>
                        <a:rPr lang="tr-TR" sz="900" u="none" strike="noStrike" cap="none" dirty="0"/>
                        <a:t>Haftanın günleri</a:t>
                      </a:r>
                    </a:p>
                    <a:p>
                      <a:pPr marL="0" marR="0" lvl="0" indent="0" algn="l" rtl="0">
                        <a:lnSpc>
                          <a:spcPct val="100000"/>
                        </a:lnSpc>
                        <a:spcBef>
                          <a:spcPts val="0"/>
                        </a:spcBef>
                        <a:spcAft>
                          <a:spcPts val="0"/>
                        </a:spcAft>
                        <a:buClr>
                          <a:srgbClr val="000000"/>
                        </a:buClr>
                        <a:buSzPts val="1600"/>
                        <a:buFont typeface="Arial"/>
                        <a:buNone/>
                      </a:pPr>
                      <a:r>
                        <a:rPr lang="tr-TR" sz="900" u="none" strike="noStrike" cap="none" dirty="0" err="1"/>
                        <a:t>Tırtil</a:t>
                      </a:r>
                      <a:r>
                        <a:rPr lang="tr-TR" sz="900" u="none" strike="noStrike" cap="none" dirty="0"/>
                        <a:t> ve kelebek</a:t>
                      </a:r>
                    </a:p>
                    <a:p>
                      <a:pPr marL="0" marR="0" lvl="0" indent="0" algn="l" rtl="0">
                        <a:lnSpc>
                          <a:spcPct val="100000"/>
                        </a:lnSpc>
                        <a:spcBef>
                          <a:spcPts val="0"/>
                        </a:spcBef>
                        <a:spcAft>
                          <a:spcPts val="0"/>
                        </a:spcAft>
                        <a:buClr>
                          <a:srgbClr val="000000"/>
                        </a:buClr>
                        <a:buSzPts val="1600"/>
                        <a:buFont typeface="Arial"/>
                        <a:buNone/>
                      </a:pPr>
                      <a:r>
                        <a:rPr lang="tr-TR" sz="900" u="none" strike="noStrike" cap="none" dirty="0"/>
                        <a:t>Saatleri </a:t>
                      </a:r>
                      <a:r>
                        <a:rPr lang="tr-TR" sz="900" u="none" strike="noStrike" cap="none" dirty="0" err="1"/>
                        <a:t>ögreniyorum</a:t>
                      </a:r>
                      <a:r>
                        <a:rPr lang="tr-TR" sz="900" u="none" strike="noStrike" cap="none" dirty="0"/>
                        <a:t>.</a:t>
                      </a:r>
                    </a:p>
                  </a:txBody>
                  <a:tcPr marL="60967" marR="60967" marT="30483" marB="30483">
                    <a:solidFill>
                      <a:srgbClr val="DAE5F1"/>
                    </a:solidFill>
                  </a:tcPr>
                </a:tc>
                <a:extLst>
                  <a:ext uri="{0D108BD9-81ED-4DB2-BD59-A6C34878D82A}">
                    <a16:rowId xmlns:a16="http://schemas.microsoft.com/office/drawing/2014/main" val="10001"/>
                  </a:ext>
                </a:extLst>
              </a:tr>
              <a:tr h="152482">
                <a:tc>
                  <a:txBody>
                    <a:bodyPr/>
                    <a:lstStyle/>
                    <a:p>
                      <a:pPr marL="0" marR="0" lvl="0" indent="0" algn="ctr" rtl="0">
                        <a:lnSpc>
                          <a:spcPct val="100000"/>
                        </a:lnSpc>
                        <a:spcBef>
                          <a:spcPts val="0"/>
                        </a:spcBef>
                        <a:spcAft>
                          <a:spcPts val="0"/>
                        </a:spcAft>
                        <a:buClr>
                          <a:srgbClr val="000000"/>
                        </a:buClr>
                        <a:buSzPts val="1800"/>
                        <a:buFont typeface="Arial"/>
                        <a:buNone/>
                      </a:pPr>
                      <a:r>
                        <a:rPr lang="tr-TR" sz="700" b="1" i="0" u="none" strike="noStrike" cap="none">
                          <a:solidFill>
                            <a:srgbClr val="660033"/>
                          </a:solidFill>
                        </a:rPr>
                        <a:t>GEZİLER VE OKUL ETKİNLİĞİ</a:t>
                      </a:r>
                      <a:endParaRPr sz="700" b="1" u="none" strike="noStrike" cap="none">
                        <a:solidFill>
                          <a:srgbClr val="660033"/>
                        </a:solidFill>
                      </a:endParaRPr>
                    </a:p>
                  </a:txBody>
                  <a:tcPr marL="60967" marR="60967" marT="30483" marB="30483">
                    <a:lnB w="12700" cap="flat" cmpd="sng">
                      <a:solidFill>
                        <a:schemeClr val="lt1"/>
                      </a:solidFill>
                      <a:prstDash val="solid"/>
                      <a:round/>
                      <a:headEnd type="none" w="sm" len="sm"/>
                      <a:tailEnd type="none" w="sm" len="sm"/>
                    </a:lnB>
                    <a:solidFill>
                      <a:srgbClr val="F2DADA"/>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tr-TR" sz="700" b="1" u="none" strike="noStrike" cap="none">
                          <a:solidFill>
                            <a:srgbClr val="660033"/>
                          </a:solidFill>
                        </a:rPr>
                        <a:t>GURME ATÖLYESİ</a:t>
                      </a:r>
                      <a:endParaRPr sz="700" b="1" u="none" strike="noStrike" cap="none">
                        <a:solidFill>
                          <a:srgbClr val="660033"/>
                        </a:solidFill>
                      </a:endParaRPr>
                    </a:p>
                  </a:txBody>
                  <a:tcPr marL="60967" marR="60967" marT="30483" marB="30483">
                    <a:lnB w="12700" cap="flat" cmpd="sng">
                      <a:solidFill>
                        <a:schemeClr val="lt1"/>
                      </a:solidFill>
                      <a:prstDash val="solid"/>
                      <a:round/>
                      <a:headEnd type="none" w="sm" len="sm"/>
                      <a:tailEnd type="none" w="sm" len="sm"/>
                    </a:lnB>
                    <a:solidFill>
                      <a:srgbClr val="F2DADA"/>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tr-TR" sz="700" b="1" u="none" strike="noStrike" cap="none" dirty="0">
                          <a:solidFill>
                            <a:srgbClr val="660033"/>
                          </a:solidFill>
                        </a:rPr>
                        <a:t>KURALLI OYUNLAR</a:t>
                      </a:r>
                      <a:endParaRPr sz="700" b="1" u="none" strike="noStrike" cap="none" dirty="0">
                        <a:solidFill>
                          <a:srgbClr val="660033"/>
                        </a:solidFill>
                      </a:endParaRPr>
                    </a:p>
                  </a:txBody>
                  <a:tcPr marL="60967" marR="60967" marT="30483" marB="30483">
                    <a:lnB w="12700" cap="flat" cmpd="sng">
                      <a:solidFill>
                        <a:schemeClr val="lt1"/>
                      </a:solidFill>
                      <a:prstDash val="solid"/>
                      <a:round/>
                      <a:headEnd type="none" w="sm" len="sm"/>
                      <a:tailEnd type="none" w="sm" len="sm"/>
                    </a:lnB>
                    <a:solidFill>
                      <a:srgbClr val="F2DADA"/>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17D9C68C-96F9-FFEE-85E8-CADDD7BBC8E8}"/>
              </a:ext>
            </a:extLst>
          </p:cNvPr>
          <p:cNvPicPr>
            <a:picLocks noChangeAspect="1"/>
          </p:cNvPicPr>
          <p:nvPr/>
        </p:nvPicPr>
        <p:blipFill>
          <a:blip r:embed="rId2"/>
          <a:stretch>
            <a:fillRect/>
          </a:stretch>
        </p:blipFill>
        <p:spPr>
          <a:xfrm>
            <a:off x="0" y="0"/>
            <a:ext cx="6858000" cy="9191775"/>
          </a:xfrm>
          <a:prstGeom prst="rect">
            <a:avLst/>
          </a:prstGeom>
        </p:spPr>
      </p:pic>
    </p:spTree>
    <p:extLst>
      <p:ext uri="{BB962C8B-B14F-4D97-AF65-F5344CB8AC3E}">
        <p14:creationId xmlns:p14="http://schemas.microsoft.com/office/powerpoint/2010/main" val="253107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1A7E3E4E-389D-8897-F18B-46FC7459A085}"/>
              </a:ext>
            </a:extLst>
          </p:cNvPr>
          <p:cNvPicPr>
            <a:picLocks noChangeAspect="1"/>
          </p:cNvPicPr>
          <p:nvPr/>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2819686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3F21E9EF-AC99-6DA3-76A5-A60D094FEAFD}"/>
              </a:ext>
            </a:extLst>
          </p:cNvPr>
          <p:cNvPicPr>
            <a:picLocks noChangeAspect="1"/>
          </p:cNvPicPr>
          <p:nvPr/>
        </p:nvPicPr>
        <p:blipFill>
          <a:blip r:embed="rId2"/>
          <a:stretch>
            <a:fillRect/>
          </a:stretch>
        </p:blipFill>
        <p:spPr>
          <a:xfrm>
            <a:off x="1" y="1"/>
            <a:ext cx="6858000" cy="9188450"/>
          </a:xfrm>
          <a:prstGeom prst="rect">
            <a:avLst/>
          </a:prstGeom>
        </p:spPr>
      </p:pic>
    </p:spTree>
    <p:extLst>
      <p:ext uri="{BB962C8B-B14F-4D97-AF65-F5344CB8AC3E}">
        <p14:creationId xmlns:p14="http://schemas.microsoft.com/office/powerpoint/2010/main" val="3677089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19501DE3-9D64-C684-9872-B4E50E1EFCCE}"/>
              </a:ext>
            </a:extLst>
          </p:cNvPr>
          <p:cNvPicPr>
            <a:picLocks noChangeAspect="1"/>
          </p:cNvPicPr>
          <p:nvPr/>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2453849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6BED10CF-F5A1-1B2B-EA84-4D9A0E477E89}"/>
              </a:ext>
            </a:extLst>
          </p:cNvPr>
          <p:cNvPicPr>
            <a:picLocks noChangeAspect="1"/>
          </p:cNvPicPr>
          <p:nvPr/>
        </p:nvPicPr>
        <p:blipFill>
          <a:blip r:embed="rId2"/>
          <a:stretch>
            <a:fillRect/>
          </a:stretch>
        </p:blipFill>
        <p:spPr>
          <a:xfrm>
            <a:off x="1" y="-22557"/>
            <a:ext cx="6858000" cy="9166557"/>
          </a:xfrm>
          <a:prstGeom prst="rect">
            <a:avLst/>
          </a:prstGeom>
        </p:spPr>
      </p:pic>
    </p:spTree>
    <p:extLst>
      <p:ext uri="{BB962C8B-B14F-4D97-AF65-F5344CB8AC3E}">
        <p14:creationId xmlns:p14="http://schemas.microsoft.com/office/powerpoint/2010/main" val="634045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27786B3E-9D15-6703-B637-C4394DFF6991}"/>
              </a:ext>
            </a:extLst>
          </p:cNvPr>
          <p:cNvPicPr>
            <a:picLocks noChangeAspect="1"/>
          </p:cNvPicPr>
          <p:nvPr/>
        </p:nvPicPr>
        <p:blipFill>
          <a:blip r:embed="rId2"/>
          <a:stretch>
            <a:fillRect/>
          </a:stretch>
        </p:blipFill>
        <p:spPr>
          <a:xfrm>
            <a:off x="0" y="0"/>
            <a:ext cx="6848023" cy="9144000"/>
          </a:xfrm>
          <a:prstGeom prst="rect">
            <a:avLst/>
          </a:prstGeom>
        </p:spPr>
      </p:pic>
      <p:sp>
        <p:nvSpPr>
          <p:cNvPr id="10" name="Metin kutusu 9">
            <a:extLst>
              <a:ext uri="{FF2B5EF4-FFF2-40B4-BE49-F238E27FC236}">
                <a16:creationId xmlns:a16="http://schemas.microsoft.com/office/drawing/2014/main" id="{A0298B3E-5D90-86A6-EBC3-7342E6C05868}"/>
              </a:ext>
            </a:extLst>
          </p:cNvPr>
          <p:cNvSpPr txBox="1"/>
          <p:nvPr/>
        </p:nvSpPr>
        <p:spPr>
          <a:xfrm>
            <a:off x="2085556" y="923958"/>
            <a:ext cx="4200964" cy="738664"/>
          </a:xfrm>
          <a:prstGeom prst="rect">
            <a:avLst/>
          </a:prstGeom>
          <a:noFill/>
        </p:spPr>
        <p:txBody>
          <a:bodyPr wrap="square" rtlCol="0">
            <a:spAutoFit/>
          </a:bodyPr>
          <a:lstStyle/>
          <a:p>
            <a:pPr algn="l"/>
            <a:r>
              <a:rPr lang="tr-TR" sz="2400" b="1" dirty="0">
                <a:solidFill>
                  <a:schemeClr val="accent2"/>
                </a:solidFill>
              </a:rPr>
              <a:t>OKUL PROJELERİMİZ </a:t>
            </a:r>
          </a:p>
          <a:p>
            <a:pPr algn="l"/>
            <a:endParaRPr lang="tr-TR" dirty="0"/>
          </a:p>
        </p:txBody>
      </p:sp>
      <p:pic>
        <p:nvPicPr>
          <p:cNvPr id="4" name="Resim 4">
            <a:extLst>
              <a:ext uri="{FF2B5EF4-FFF2-40B4-BE49-F238E27FC236}">
                <a16:creationId xmlns:a16="http://schemas.microsoft.com/office/drawing/2014/main" id="{26479793-236C-D788-282D-FED30DBB0156}"/>
              </a:ext>
            </a:extLst>
          </p:cNvPr>
          <p:cNvPicPr>
            <a:picLocks noChangeAspect="1"/>
          </p:cNvPicPr>
          <p:nvPr/>
        </p:nvPicPr>
        <p:blipFill>
          <a:blip r:embed="rId3"/>
          <a:stretch>
            <a:fillRect/>
          </a:stretch>
        </p:blipFill>
        <p:spPr>
          <a:xfrm>
            <a:off x="2963262" y="1471448"/>
            <a:ext cx="3009864" cy="2446044"/>
          </a:xfrm>
          <a:prstGeom prst="rect">
            <a:avLst/>
          </a:prstGeom>
        </p:spPr>
      </p:pic>
      <p:pic>
        <p:nvPicPr>
          <p:cNvPr id="5" name="Resim 5">
            <a:extLst>
              <a:ext uri="{FF2B5EF4-FFF2-40B4-BE49-F238E27FC236}">
                <a16:creationId xmlns:a16="http://schemas.microsoft.com/office/drawing/2014/main" id="{569DFFC3-2DE0-3C08-86FD-DA86976697A0}"/>
              </a:ext>
            </a:extLst>
          </p:cNvPr>
          <p:cNvPicPr>
            <a:picLocks noChangeAspect="1"/>
          </p:cNvPicPr>
          <p:nvPr/>
        </p:nvPicPr>
        <p:blipFill>
          <a:blip r:embed="rId4"/>
          <a:stretch>
            <a:fillRect/>
          </a:stretch>
        </p:blipFill>
        <p:spPr>
          <a:xfrm>
            <a:off x="3485072" y="6087809"/>
            <a:ext cx="2626113" cy="2342305"/>
          </a:xfrm>
          <a:prstGeom prst="rect">
            <a:avLst/>
          </a:prstGeom>
        </p:spPr>
      </p:pic>
      <p:pic>
        <p:nvPicPr>
          <p:cNvPr id="6" name="Resim 6">
            <a:extLst>
              <a:ext uri="{FF2B5EF4-FFF2-40B4-BE49-F238E27FC236}">
                <a16:creationId xmlns:a16="http://schemas.microsoft.com/office/drawing/2014/main" id="{10AC2ACC-10D8-0E9D-8CB7-32917D925AA4}"/>
              </a:ext>
            </a:extLst>
          </p:cNvPr>
          <p:cNvPicPr>
            <a:picLocks noChangeAspect="1"/>
          </p:cNvPicPr>
          <p:nvPr/>
        </p:nvPicPr>
        <p:blipFill>
          <a:blip r:embed="rId5"/>
          <a:stretch>
            <a:fillRect/>
          </a:stretch>
        </p:blipFill>
        <p:spPr>
          <a:xfrm>
            <a:off x="741419" y="3939450"/>
            <a:ext cx="3113368" cy="2148359"/>
          </a:xfrm>
          <a:prstGeom prst="rect">
            <a:avLst/>
          </a:prstGeom>
        </p:spPr>
      </p:pic>
      <p:sp>
        <p:nvSpPr>
          <p:cNvPr id="3" name="Metin kutusu 2">
            <a:extLst>
              <a:ext uri="{FF2B5EF4-FFF2-40B4-BE49-F238E27FC236}">
                <a16:creationId xmlns:a16="http://schemas.microsoft.com/office/drawing/2014/main" id="{C74A1CBF-27D5-D33E-68E1-D09C5BC143B2}"/>
              </a:ext>
            </a:extLst>
          </p:cNvPr>
          <p:cNvSpPr txBox="1"/>
          <p:nvPr/>
        </p:nvSpPr>
        <p:spPr>
          <a:xfrm>
            <a:off x="811056" y="1471448"/>
            <a:ext cx="2152206" cy="2031325"/>
          </a:xfrm>
          <a:prstGeom prst="rect">
            <a:avLst/>
          </a:prstGeom>
          <a:noFill/>
        </p:spPr>
        <p:txBody>
          <a:bodyPr wrap="square" rtlCol="0">
            <a:spAutoFit/>
          </a:bodyPr>
          <a:lstStyle/>
          <a:p>
            <a:pPr algn="l"/>
            <a:r>
              <a:rPr lang="tr-TR" b="1" dirty="0"/>
              <a:t>EKO OKUL</a:t>
            </a:r>
          </a:p>
          <a:p>
            <a:pPr algn="l"/>
            <a:r>
              <a:rPr lang="tr-TR" dirty="0"/>
              <a:t>Bu ayki konumuz artık materyallerden ‘ buz parçasını arayan penguen ‘ etkinliği yapıyoruz</a:t>
            </a:r>
            <a:r>
              <a:rPr lang="tr-TR" dirty="0">
                <a:sym typeface="Wingdings" pitchFamily="2" charset="2"/>
              </a:rPr>
              <a:t></a:t>
            </a:r>
            <a:endParaRPr lang="tr-TR" dirty="0"/>
          </a:p>
          <a:p>
            <a:pPr algn="l"/>
            <a:endParaRPr lang="tr-TR" b="1" dirty="0"/>
          </a:p>
        </p:txBody>
      </p:sp>
      <p:sp>
        <p:nvSpPr>
          <p:cNvPr id="7" name="Metin kutusu 6">
            <a:extLst>
              <a:ext uri="{FF2B5EF4-FFF2-40B4-BE49-F238E27FC236}">
                <a16:creationId xmlns:a16="http://schemas.microsoft.com/office/drawing/2014/main" id="{0A3B2774-D7AC-6C4E-EE29-55FDA68C399B}"/>
              </a:ext>
            </a:extLst>
          </p:cNvPr>
          <p:cNvSpPr txBox="1"/>
          <p:nvPr/>
        </p:nvSpPr>
        <p:spPr>
          <a:xfrm>
            <a:off x="3999751" y="4157611"/>
            <a:ext cx="2227457" cy="1477328"/>
          </a:xfrm>
          <a:prstGeom prst="rect">
            <a:avLst/>
          </a:prstGeom>
          <a:noFill/>
        </p:spPr>
        <p:txBody>
          <a:bodyPr wrap="square" rtlCol="0">
            <a:spAutoFit/>
          </a:bodyPr>
          <a:lstStyle/>
          <a:p>
            <a:pPr algn="l"/>
            <a:r>
              <a:rPr lang="tr-TR" b="1" dirty="0"/>
              <a:t>BESLENME DOSTU </a:t>
            </a:r>
          </a:p>
          <a:p>
            <a:pPr algn="l"/>
            <a:r>
              <a:rPr lang="tr-TR" dirty="0"/>
              <a:t>Meyveleri tüket hastalığı terk et sloganıyla meyve günü yapıyoruz </a:t>
            </a:r>
            <a:r>
              <a:rPr lang="tr-TR" dirty="0">
                <a:sym typeface="Wingdings" pitchFamily="2" charset="2"/>
              </a:rPr>
              <a:t></a:t>
            </a:r>
            <a:endParaRPr lang="tr-TR" dirty="0"/>
          </a:p>
        </p:txBody>
      </p:sp>
      <p:sp>
        <p:nvSpPr>
          <p:cNvPr id="8" name="Metin kutusu 7">
            <a:extLst>
              <a:ext uri="{FF2B5EF4-FFF2-40B4-BE49-F238E27FC236}">
                <a16:creationId xmlns:a16="http://schemas.microsoft.com/office/drawing/2014/main" id="{AD791875-4897-872C-3B17-A32E5D74CA3B}"/>
              </a:ext>
            </a:extLst>
          </p:cNvPr>
          <p:cNvSpPr txBox="1"/>
          <p:nvPr/>
        </p:nvSpPr>
        <p:spPr>
          <a:xfrm>
            <a:off x="811056" y="6426560"/>
            <a:ext cx="2509566" cy="2031325"/>
          </a:xfrm>
          <a:prstGeom prst="rect">
            <a:avLst/>
          </a:prstGeom>
          <a:noFill/>
        </p:spPr>
        <p:txBody>
          <a:bodyPr wrap="square" rtlCol="0">
            <a:spAutoFit/>
          </a:bodyPr>
          <a:lstStyle/>
          <a:p>
            <a:pPr algn="l"/>
            <a:r>
              <a:rPr lang="tr-TR" b="1" dirty="0"/>
              <a:t>OKULLARDA ORMAN</a:t>
            </a:r>
          </a:p>
          <a:p>
            <a:pPr algn="l"/>
            <a:r>
              <a:rPr lang="tr-TR" dirty="0"/>
              <a:t>Bu ayki konumuz kelebeğin yaşam döngüsü inceliyoruz ardından aç tırtıl hikayesini dinliyoruz </a:t>
            </a:r>
            <a:r>
              <a:rPr lang="tr-TR" dirty="0">
                <a:sym typeface="Wingdings" pitchFamily="2" charset="2"/>
              </a:rPr>
              <a:t></a:t>
            </a:r>
            <a:r>
              <a:rPr lang="tr-TR" b="1" dirty="0"/>
              <a:t> </a:t>
            </a:r>
          </a:p>
          <a:p>
            <a:pPr algn="l"/>
            <a:endParaRPr lang="tr-T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7">
            <a:extLst>
              <a:ext uri="{FF2B5EF4-FFF2-40B4-BE49-F238E27FC236}">
                <a16:creationId xmlns:a16="http://schemas.microsoft.com/office/drawing/2014/main" id="{04ACD69F-93D4-4167-E828-BD13F76191ED}"/>
              </a:ext>
            </a:extLst>
          </p:cNvPr>
          <p:cNvPicPr>
            <a:picLocks noChangeAspect="1"/>
          </p:cNvPicPr>
          <p:nvPr/>
        </p:nvPicPr>
        <p:blipFill>
          <a:blip r:embed="rId2"/>
          <a:stretch>
            <a:fillRect/>
          </a:stretch>
        </p:blipFill>
        <p:spPr>
          <a:xfrm>
            <a:off x="482" y="0"/>
            <a:ext cx="6857519" cy="9144000"/>
          </a:xfrm>
          <a:prstGeom prst="rect">
            <a:avLst/>
          </a:prstGeom>
        </p:spPr>
      </p:pic>
      <p:sp>
        <p:nvSpPr>
          <p:cNvPr id="3" name="Metin kutusu 2">
            <a:extLst>
              <a:ext uri="{FF2B5EF4-FFF2-40B4-BE49-F238E27FC236}">
                <a16:creationId xmlns:a16="http://schemas.microsoft.com/office/drawing/2014/main" id="{F86A2D15-896B-2EFA-358B-B030050A7D46}"/>
              </a:ext>
            </a:extLst>
          </p:cNvPr>
          <p:cNvSpPr txBox="1"/>
          <p:nvPr/>
        </p:nvSpPr>
        <p:spPr>
          <a:xfrm>
            <a:off x="1544542" y="813050"/>
            <a:ext cx="4200964" cy="738664"/>
          </a:xfrm>
          <a:prstGeom prst="rect">
            <a:avLst/>
          </a:prstGeom>
          <a:noFill/>
        </p:spPr>
        <p:txBody>
          <a:bodyPr wrap="square" rtlCol="0">
            <a:spAutoFit/>
          </a:bodyPr>
          <a:lstStyle/>
          <a:p>
            <a:pPr algn="l"/>
            <a:r>
              <a:rPr lang="tr-TR" sz="2400" b="1" dirty="0">
                <a:solidFill>
                  <a:schemeClr val="accent2"/>
                </a:solidFill>
              </a:rPr>
              <a:t>TÜRKÇE DİL ETKİNLİKLERİ</a:t>
            </a:r>
          </a:p>
          <a:p>
            <a:pPr algn="l"/>
            <a:endParaRPr lang="tr-TR" dirty="0"/>
          </a:p>
        </p:txBody>
      </p:sp>
      <p:pic>
        <p:nvPicPr>
          <p:cNvPr id="2" name="Resim 3">
            <a:extLst>
              <a:ext uri="{FF2B5EF4-FFF2-40B4-BE49-F238E27FC236}">
                <a16:creationId xmlns:a16="http://schemas.microsoft.com/office/drawing/2014/main" id="{762D8832-3AC1-6D6D-5D0F-0D944003D84A}"/>
              </a:ext>
            </a:extLst>
          </p:cNvPr>
          <p:cNvPicPr>
            <a:picLocks noChangeAspect="1"/>
          </p:cNvPicPr>
          <p:nvPr/>
        </p:nvPicPr>
        <p:blipFill>
          <a:blip r:embed="rId3"/>
          <a:stretch>
            <a:fillRect/>
          </a:stretch>
        </p:blipFill>
        <p:spPr>
          <a:xfrm>
            <a:off x="931360" y="5990144"/>
            <a:ext cx="3068031" cy="2340805"/>
          </a:xfrm>
          <a:prstGeom prst="rect">
            <a:avLst/>
          </a:prstGeom>
        </p:spPr>
      </p:pic>
      <p:sp>
        <p:nvSpPr>
          <p:cNvPr id="5" name="Metin kutusu 4">
            <a:extLst>
              <a:ext uri="{FF2B5EF4-FFF2-40B4-BE49-F238E27FC236}">
                <a16:creationId xmlns:a16="http://schemas.microsoft.com/office/drawing/2014/main" id="{4AED6998-11CD-5109-05C3-D75C00925DB4}"/>
              </a:ext>
            </a:extLst>
          </p:cNvPr>
          <p:cNvSpPr txBox="1"/>
          <p:nvPr/>
        </p:nvSpPr>
        <p:spPr>
          <a:xfrm>
            <a:off x="839310" y="1347188"/>
            <a:ext cx="2061272" cy="1615827"/>
          </a:xfrm>
          <a:prstGeom prst="rect">
            <a:avLst/>
          </a:prstGeom>
          <a:solidFill>
            <a:schemeClr val="tx2">
              <a:lumMod val="20000"/>
              <a:lumOff val="80000"/>
            </a:schemeClr>
          </a:solidFill>
        </p:spPr>
        <p:txBody>
          <a:bodyPr wrap="square">
            <a:spAutoFit/>
          </a:bodyPr>
          <a:lstStyle/>
          <a:p>
            <a:r>
              <a:rPr lang="tr-TR" sz="1100" b="1" i="0" dirty="0">
                <a:solidFill>
                  <a:srgbClr val="0C121B"/>
                </a:solidFill>
                <a:effectLst/>
                <a:latin typeface="Arial" panose="020B0604020202020204" pitchFamily="34" charset="0"/>
              </a:rPr>
              <a:t>Haftanın günleri </a:t>
            </a:r>
          </a:p>
          <a:p>
            <a:r>
              <a:rPr lang="tr-TR" sz="1100" b="0" i="0" dirty="0">
                <a:solidFill>
                  <a:srgbClr val="0C121B"/>
                </a:solidFill>
                <a:effectLst/>
                <a:latin typeface="Arial" panose="020B0604020202020204" pitchFamily="34" charset="0"/>
              </a:rPr>
              <a:t>Pazar </a:t>
            </a:r>
            <a:r>
              <a:rPr lang="tr-TR" sz="1100" b="0" i="0" dirty="0" err="1">
                <a:solidFill>
                  <a:srgbClr val="0C121B"/>
                </a:solidFill>
                <a:effectLst/>
                <a:latin typeface="Arial" panose="020B0604020202020204" pitchFamily="34" charset="0"/>
              </a:rPr>
              <a:t>pazar</a:t>
            </a:r>
            <a:r>
              <a:rPr lang="tr-TR" sz="1100" b="0" i="0" dirty="0">
                <a:solidFill>
                  <a:srgbClr val="0C121B"/>
                </a:solidFill>
                <a:effectLst/>
                <a:latin typeface="Arial" panose="020B0604020202020204" pitchFamily="34" charset="0"/>
              </a:rPr>
              <a:t> </a:t>
            </a:r>
            <a:r>
              <a:rPr lang="tr-TR" sz="1100" b="0" i="0" dirty="0" err="1">
                <a:solidFill>
                  <a:srgbClr val="0C121B"/>
                </a:solidFill>
                <a:effectLst/>
                <a:latin typeface="Arial" panose="020B0604020202020204" pitchFamily="34" charset="0"/>
              </a:rPr>
              <a:t>paz</a:t>
            </a:r>
            <a:r>
              <a:rPr lang="tr-TR" sz="1100" b="0" i="0" dirty="0">
                <a:solidFill>
                  <a:srgbClr val="0C121B"/>
                </a:solidFill>
                <a:effectLst/>
                <a:latin typeface="Arial" panose="020B0604020202020204" pitchFamily="34" charset="0"/>
              </a:rPr>
              <a:t> gelir</a:t>
            </a:r>
            <a:br>
              <a:rPr lang="tr-TR" sz="1100" dirty="0"/>
            </a:br>
            <a:r>
              <a:rPr lang="tr-TR" sz="1100" b="0" i="0" dirty="0">
                <a:solidFill>
                  <a:srgbClr val="0C121B"/>
                </a:solidFill>
                <a:effectLst/>
                <a:latin typeface="Arial" panose="020B0604020202020204" pitchFamily="34" charset="0"/>
              </a:rPr>
              <a:t>Pazartesi tez gelir</a:t>
            </a:r>
            <a:br>
              <a:rPr lang="tr-TR" sz="1100" dirty="0"/>
            </a:br>
            <a:r>
              <a:rPr lang="tr-TR" sz="1100" b="0" i="0" dirty="0">
                <a:solidFill>
                  <a:srgbClr val="0C121B"/>
                </a:solidFill>
                <a:effectLst/>
                <a:latin typeface="Arial" panose="020B0604020202020204" pitchFamily="34" charset="0"/>
              </a:rPr>
              <a:t>Salı sallanır gelir</a:t>
            </a:r>
            <a:br>
              <a:rPr lang="tr-TR" sz="1100" dirty="0"/>
            </a:br>
            <a:r>
              <a:rPr lang="tr-TR" sz="1100" b="0" i="0" dirty="0">
                <a:solidFill>
                  <a:srgbClr val="0C121B"/>
                </a:solidFill>
                <a:effectLst/>
                <a:latin typeface="Arial" panose="020B0604020202020204" pitchFamily="34" charset="0"/>
              </a:rPr>
              <a:t>Çarşamba çullanır gelir</a:t>
            </a:r>
            <a:br>
              <a:rPr lang="tr-TR" sz="1100" dirty="0"/>
            </a:br>
            <a:r>
              <a:rPr lang="tr-TR" sz="1100" b="0" i="0" dirty="0">
                <a:solidFill>
                  <a:srgbClr val="0C121B"/>
                </a:solidFill>
                <a:effectLst/>
                <a:latin typeface="Arial" panose="020B0604020202020204" pitchFamily="34" charset="0"/>
              </a:rPr>
              <a:t>Perşembe halim</a:t>
            </a:r>
            <a:br>
              <a:rPr lang="tr-TR" sz="1100" dirty="0"/>
            </a:br>
            <a:r>
              <a:rPr lang="tr-TR" sz="1100" b="0" i="0" dirty="0">
                <a:solidFill>
                  <a:srgbClr val="0C121B"/>
                </a:solidFill>
                <a:effectLst/>
                <a:latin typeface="Arial" panose="020B0604020202020204" pitchFamily="34" charset="0"/>
              </a:rPr>
              <a:t>Cuma canım</a:t>
            </a:r>
            <a:br>
              <a:rPr lang="tr-TR" sz="1100" dirty="0"/>
            </a:br>
            <a:r>
              <a:rPr lang="tr-TR" sz="1100" b="0" i="0" dirty="0">
                <a:solidFill>
                  <a:srgbClr val="0C121B"/>
                </a:solidFill>
                <a:effectLst/>
                <a:latin typeface="Arial" panose="020B0604020202020204" pitchFamily="34" charset="0"/>
              </a:rPr>
              <a:t>Cumartesi balım</a:t>
            </a:r>
          </a:p>
          <a:p>
            <a:r>
              <a:rPr lang="tr-TR" sz="1100" dirty="0">
                <a:solidFill>
                  <a:srgbClr val="0C121B"/>
                </a:solidFill>
                <a:latin typeface="Arial" panose="020B0604020202020204" pitchFamily="34" charset="0"/>
              </a:rPr>
              <a:t>Pazar canım ailemle </a:t>
            </a:r>
            <a:r>
              <a:rPr lang="tr-TR" sz="1100" dirty="0" err="1">
                <a:solidFill>
                  <a:srgbClr val="0C121B"/>
                </a:solidFill>
                <a:latin typeface="Arial" panose="020B0604020202020204" pitchFamily="34" charset="0"/>
              </a:rPr>
              <a:t>kahvaltııı</a:t>
            </a:r>
            <a:r>
              <a:rPr lang="tr-TR" sz="1100" dirty="0">
                <a:solidFill>
                  <a:srgbClr val="0C121B"/>
                </a:solidFill>
                <a:latin typeface="Arial" panose="020B0604020202020204" pitchFamily="34" charset="0"/>
              </a:rPr>
              <a:t> </a:t>
            </a:r>
            <a:endParaRPr lang="tr-TR" sz="1100" dirty="0"/>
          </a:p>
        </p:txBody>
      </p:sp>
      <p:sp>
        <p:nvSpPr>
          <p:cNvPr id="8" name="Metin kutusu 7">
            <a:extLst>
              <a:ext uri="{FF2B5EF4-FFF2-40B4-BE49-F238E27FC236}">
                <a16:creationId xmlns:a16="http://schemas.microsoft.com/office/drawing/2014/main" id="{09272812-315E-2869-B124-750888743D8F}"/>
              </a:ext>
            </a:extLst>
          </p:cNvPr>
          <p:cNvSpPr txBox="1"/>
          <p:nvPr/>
        </p:nvSpPr>
        <p:spPr>
          <a:xfrm>
            <a:off x="931360" y="3302472"/>
            <a:ext cx="2151083" cy="2192908"/>
          </a:xfrm>
          <a:prstGeom prst="rect">
            <a:avLst/>
          </a:prstGeom>
          <a:solidFill>
            <a:schemeClr val="accent6">
              <a:lumMod val="20000"/>
              <a:lumOff val="80000"/>
            </a:schemeClr>
          </a:solidFill>
        </p:spPr>
        <p:txBody>
          <a:bodyPr wrap="square" rtlCol="0">
            <a:spAutoFit/>
          </a:bodyPr>
          <a:lstStyle/>
          <a:p>
            <a:pPr algn="l"/>
            <a:r>
              <a:rPr lang="tr-TR" sz="1050" b="1" i="0" dirty="0">
                <a:solidFill>
                  <a:srgbClr val="000000"/>
                </a:solidFill>
                <a:effectLst/>
                <a:latin typeface="tahoma" panose="020B0604030504040204" pitchFamily="34" charset="0"/>
              </a:rPr>
              <a:t>Telefonun delikleri içinden</a:t>
            </a:r>
          </a:p>
          <a:p>
            <a:pPr algn="l"/>
            <a:r>
              <a:rPr lang="tr-TR" sz="1050" b="0" i="0" dirty="0">
                <a:solidFill>
                  <a:srgbClr val="000000"/>
                </a:solidFill>
                <a:effectLst/>
                <a:latin typeface="tahoma" panose="020B0604030504040204" pitchFamily="34" charset="0"/>
              </a:rPr>
              <a:t>Telefonun delikleri içinde</a:t>
            </a:r>
            <a:br>
              <a:rPr lang="tr-TR" sz="1050" dirty="0"/>
            </a:br>
            <a:r>
              <a:rPr lang="tr-TR" sz="1050" b="0" i="0" dirty="0">
                <a:solidFill>
                  <a:srgbClr val="000000"/>
                </a:solidFill>
                <a:effectLst/>
                <a:latin typeface="tahoma" panose="020B0604030504040204" pitchFamily="34" charset="0"/>
              </a:rPr>
              <a:t>Ufak tefek parmakların yüzünden</a:t>
            </a:r>
            <a:br>
              <a:rPr lang="tr-TR" sz="1050" dirty="0"/>
            </a:br>
            <a:r>
              <a:rPr lang="tr-TR" sz="1050" b="0" i="0" dirty="0">
                <a:solidFill>
                  <a:srgbClr val="000000"/>
                </a:solidFill>
                <a:effectLst/>
                <a:latin typeface="tahoma" panose="020B0604030504040204" pitchFamily="34" charset="0"/>
              </a:rPr>
              <a:t>Ah bilseniz basımıza ne geldi</a:t>
            </a:r>
            <a:br>
              <a:rPr lang="tr-TR" sz="1050" dirty="0"/>
            </a:br>
            <a:r>
              <a:rPr lang="tr-TR" sz="1050" b="0" i="0" dirty="0">
                <a:solidFill>
                  <a:srgbClr val="000000"/>
                </a:solidFill>
                <a:effectLst/>
                <a:latin typeface="tahoma" panose="020B0604030504040204" pitchFamily="34" charset="0"/>
              </a:rPr>
              <a:t>Küçük kardeşimin yüzünden</a:t>
            </a:r>
            <a:br>
              <a:rPr lang="tr-TR" sz="1050" dirty="0"/>
            </a:br>
            <a:r>
              <a:rPr lang="tr-TR" sz="1050" b="0" i="0" dirty="0">
                <a:solidFill>
                  <a:srgbClr val="000000"/>
                </a:solidFill>
                <a:effectLst/>
                <a:latin typeface="tahoma" panose="020B0604030504040204" pitchFamily="34" charset="0"/>
              </a:rPr>
              <a:t>Babam evde yokken telefon eder</a:t>
            </a:r>
            <a:br>
              <a:rPr lang="tr-TR" sz="1050" dirty="0"/>
            </a:br>
            <a:r>
              <a:rPr lang="tr-TR" sz="1050" b="0" i="0" dirty="0">
                <a:solidFill>
                  <a:srgbClr val="000000"/>
                </a:solidFill>
                <a:effectLst/>
                <a:latin typeface="tahoma" panose="020B0604030504040204" pitchFamily="34" charset="0"/>
              </a:rPr>
              <a:t>Bütün şehri arar rahatsız eder</a:t>
            </a:r>
            <a:br>
              <a:rPr lang="tr-TR" sz="1050" dirty="0"/>
            </a:br>
            <a:r>
              <a:rPr lang="tr-TR" sz="1050" b="0" i="0" dirty="0">
                <a:solidFill>
                  <a:srgbClr val="000000"/>
                </a:solidFill>
                <a:effectLst/>
                <a:latin typeface="tahoma" panose="020B0604030504040204" pitchFamily="34" charset="0"/>
              </a:rPr>
              <a:t>Sayıları bilmez küçük yumurcak</a:t>
            </a:r>
            <a:br>
              <a:rPr lang="tr-TR" sz="1050" dirty="0"/>
            </a:br>
            <a:r>
              <a:rPr lang="tr-TR" sz="1050" b="0" i="0" dirty="0">
                <a:solidFill>
                  <a:srgbClr val="000000"/>
                </a:solidFill>
                <a:effectLst/>
                <a:latin typeface="tahoma" panose="020B0604030504040204" pitchFamily="34" charset="0"/>
              </a:rPr>
              <a:t>Bilmeyiz ne zaman akıllanacak</a:t>
            </a:r>
            <a:br>
              <a:rPr lang="tr-TR" sz="1050" dirty="0"/>
            </a:br>
            <a:r>
              <a:rPr lang="tr-TR" sz="1050" dirty="0"/>
              <a:t>112 den ambulans </a:t>
            </a:r>
            <a:r>
              <a:rPr lang="tr-TR" sz="1050" b="0" i="0" dirty="0">
                <a:solidFill>
                  <a:srgbClr val="000000"/>
                </a:solidFill>
                <a:effectLst/>
                <a:latin typeface="tahoma" panose="020B0604030504040204" pitchFamily="34" charset="0"/>
              </a:rPr>
              <a:t>geldi</a:t>
            </a:r>
            <a:br>
              <a:rPr lang="tr-TR" sz="1050" dirty="0"/>
            </a:br>
            <a:r>
              <a:rPr lang="tr-TR" sz="1050" dirty="0">
                <a:solidFill>
                  <a:srgbClr val="000000"/>
                </a:solidFill>
                <a:latin typeface="tahoma" panose="020B0604030504040204" pitchFamily="34" charset="0"/>
              </a:rPr>
              <a:t>112 den itfaiye </a:t>
            </a:r>
            <a:r>
              <a:rPr lang="tr-TR" sz="1050" b="0" i="0" dirty="0">
                <a:solidFill>
                  <a:srgbClr val="000000"/>
                </a:solidFill>
                <a:effectLst/>
                <a:latin typeface="tahoma" panose="020B0604030504040204" pitchFamily="34" charset="0"/>
              </a:rPr>
              <a:t>geldi</a:t>
            </a:r>
            <a:br>
              <a:rPr lang="tr-TR" sz="1050" dirty="0"/>
            </a:br>
            <a:r>
              <a:rPr lang="tr-TR" sz="1050" dirty="0">
                <a:solidFill>
                  <a:srgbClr val="000000"/>
                </a:solidFill>
                <a:latin typeface="tahoma" panose="020B0604030504040204" pitchFamily="34" charset="0"/>
              </a:rPr>
              <a:t>112 den</a:t>
            </a:r>
            <a:r>
              <a:rPr lang="tr-TR" sz="1050" b="0" i="0" dirty="0">
                <a:solidFill>
                  <a:srgbClr val="000000"/>
                </a:solidFill>
                <a:effectLst/>
                <a:latin typeface="tahoma" panose="020B0604030504040204" pitchFamily="34" charset="0"/>
              </a:rPr>
              <a:t> polisler geldi babımı alıp gittiler</a:t>
            </a:r>
            <a:endParaRPr lang="tr-TR" sz="1050" dirty="0"/>
          </a:p>
        </p:txBody>
      </p:sp>
      <p:sp>
        <p:nvSpPr>
          <p:cNvPr id="7" name="Metin kutusu 6">
            <a:extLst>
              <a:ext uri="{FF2B5EF4-FFF2-40B4-BE49-F238E27FC236}">
                <a16:creationId xmlns:a16="http://schemas.microsoft.com/office/drawing/2014/main" id="{0318DD5E-D97A-003D-9F3E-8C16B0730A68}"/>
              </a:ext>
            </a:extLst>
          </p:cNvPr>
          <p:cNvSpPr txBox="1"/>
          <p:nvPr/>
        </p:nvSpPr>
        <p:spPr>
          <a:xfrm>
            <a:off x="3238856" y="1347188"/>
            <a:ext cx="2779834" cy="2708434"/>
          </a:xfrm>
          <a:prstGeom prst="rect">
            <a:avLst/>
          </a:prstGeom>
          <a:solidFill>
            <a:schemeClr val="accent4">
              <a:lumMod val="20000"/>
              <a:lumOff val="80000"/>
            </a:schemeClr>
          </a:solidFill>
        </p:spPr>
        <p:txBody>
          <a:bodyPr wrap="square">
            <a:spAutoFit/>
          </a:bodyPr>
          <a:lstStyle/>
          <a:p>
            <a:pPr algn="l"/>
            <a:r>
              <a:rPr lang="tr-TR" sz="1000" b="1" i="0" dirty="0">
                <a:solidFill>
                  <a:srgbClr val="373737"/>
                </a:solidFill>
                <a:effectLst/>
                <a:latin typeface="Capriola"/>
              </a:rPr>
              <a:t>AYI ŞARKISI</a:t>
            </a:r>
            <a:br>
              <a:rPr lang="tr-TR" sz="1000" b="0" i="0" dirty="0">
                <a:solidFill>
                  <a:srgbClr val="373737"/>
                </a:solidFill>
                <a:effectLst/>
                <a:latin typeface="Capriola"/>
              </a:rPr>
            </a:br>
            <a:r>
              <a:rPr lang="tr-TR" sz="1000" b="0" i="0" dirty="0">
                <a:solidFill>
                  <a:srgbClr val="373737"/>
                </a:solidFill>
                <a:effectLst/>
                <a:latin typeface="Capriola"/>
              </a:rPr>
              <a:t>BUM </a:t>
            </a:r>
            <a:r>
              <a:rPr lang="tr-TR" sz="1000" b="0" i="0" dirty="0" err="1">
                <a:solidFill>
                  <a:srgbClr val="373737"/>
                </a:solidFill>
                <a:effectLst/>
                <a:latin typeface="Capriola"/>
              </a:rPr>
              <a:t>BUM</a:t>
            </a:r>
            <a:r>
              <a:rPr lang="tr-TR" sz="1000" b="0" i="0" dirty="0">
                <a:solidFill>
                  <a:srgbClr val="373737"/>
                </a:solidFill>
                <a:effectLst/>
                <a:latin typeface="Capriola"/>
              </a:rPr>
              <a:t> ÇİKA </a:t>
            </a:r>
            <a:r>
              <a:rPr lang="tr-TR" sz="1000" b="0" i="0" dirty="0" err="1">
                <a:solidFill>
                  <a:srgbClr val="373737"/>
                </a:solidFill>
                <a:effectLst/>
                <a:latin typeface="Capriola"/>
              </a:rPr>
              <a:t>ÇİKA</a:t>
            </a:r>
            <a:r>
              <a:rPr lang="tr-TR" sz="1000" b="0" i="0" dirty="0">
                <a:solidFill>
                  <a:srgbClr val="373737"/>
                </a:solidFill>
                <a:effectLst/>
                <a:latin typeface="Capriola"/>
              </a:rPr>
              <a:t> EŞGALİBENGA</a:t>
            </a:r>
            <a:br>
              <a:rPr lang="tr-TR" sz="1000" b="0" i="0" dirty="0">
                <a:solidFill>
                  <a:srgbClr val="373737"/>
                </a:solidFill>
                <a:effectLst/>
                <a:latin typeface="Capriola"/>
              </a:rPr>
            </a:br>
            <a:r>
              <a:rPr lang="tr-TR" sz="1000" b="0" i="0" dirty="0">
                <a:solidFill>
                  <a:srgbClr val="373737"/>
                </a:solidFill>
                <a:effectLst/>
                <a:latin typeface="Capriola"/>
              </a:rPr>
              <a:t>BUM </a:t>
            </a:r>
            <a:r>
              <a:rPr lang="tr-TR" sz="1000" b="0" i="0" dirty="0" err="1">
                <a:solidFill>
                  <a:srgbClr val="373737"/>
                </a:solidFill>
                <a:effectLst/>
                <a:latin typeface="Capriola"/>
              </a:rPr>
              <a:t>BUM</a:t>
            </a:r>
            <a:r>
              <a:rPr lang="tr-TR" sz="1000" b="0" i="0" dirty="0">
                <a:solidFill>
                  <a:srgbClr val="373737"/>
                </a:solidFill>
                <a:effectLst/>
                <a:latin typeface="Capriola"/>
              </a:rPr>
              <a:t> ÇİKA </a:t>
            </a:r>
            <a:r>
              <a:rPr lang="tr-TR" sz="1000" b="0" i="0" dirty="0" err="1">
                <a:solidFill>
                  <a:srgbClr val="373737"/>
                </a:solidFill>
                <a:effectLst/>
                <a:latin typeface="Capriola"/>
              </a:rPr>
              <a:t>ÇİKA</a:t>
            </a:r>
            <a:r>
              <a:rPr lang="tr-TR" sz="1000" b="0" i="0" dirty="0">
                <a:solidFill>
                  <a:srgbClr val="373737"/>
                </a:solidFill>
                <a:effectLst/>
                <a:latin typeface="Capriola"/>
              </a:rPr>
              <a:t> EŞGALİBENGA</a:t>
            </a:r>
            <a:br>
              <a:rPr lang="tr-TR" sz="1000" b="0" i="0" dirty="0">
                <a:solidFill>
                  <a:srgbClr val="373737"/>
                </a:solidFill>
                <a:effectLst/>
                <a:latin typeface="Capriola"/>
              </a:rPr>
            </a:br>
            <a:r>
              <a:rPr lang="tr-TR" sz="1000" b="0" i="0" dirty="0">
                <a:solidFill>
                  <a:srgbClr val="373737"/>
                </a:solidFill>
                <a:effectLst/>
                <a:latin typeface="Capriola"/>
              </a:rPr>
              <a:t>BALALUŞİ </a:t>
            </a:r>
            <a:r>
              <a:rPr lang="tr-TR" sz="1000" b="0" i="0" dirty="0" err="1">
                <a:solidFill>
                  <a:srgbClr val="373737"/>
                </a:solidFill>
                <a:effectLst/>
                <a:latin typeface="Capriola"/>
              </a:rPr>
              <a:t>BALALUŞİ</a:t>
            </a:r>
            <a:r>
              <a:rPr lang="tr-TR" sz="1000" b="0" i="0" dirty="0">
                <a:solidFill>
                  <a:srgbClr val="373737"/>
                </a:solidFill>
                <a:effectLst/>
                <a:latin typeface="Capriola"/>
              </a:rPr>
              <a:t> EŞGALİBENGA</a:t>
            </a:r>
            <a:br>
              <a:rPr lang="tr-TR" sz="1000" b="0" i="0" dirty="0">
                <a:solidFill>
                  <a:srgbClr val="373737"/>
                </a:solidFill>
                <a:effectLst/>
                <a:latin typeface="Capriola"/>
              </a:rPr>
            </a:br>
            <a:r>
              <a:rPr lang="tr-TR" sz="1000" b="0" i="0" dirty="0">
                <a:solidFill>
                  <a:srgbClr val="373737"/>
                </a:solidFill>
                <a:effectLst/>
                <a:latin typeface="Capriola"/>
              </a:rPr>
              <a:t>BALALUŞİ </a:t>
            </a:r>
            <a:r>
              <a:rPr lang="tr-TR" sz="1000" b="0" i="0" dirty="0" err="1">
                <a:solidFill>
                  <a:srgbClr val="373737"/>
                </a:solidFill>
                <a:effectLst/>
                <a:latin typeface="Capriola"/>
              </a:rPr>
              <a:t>BALALUŞİ</a:t>
            </a:r>
            <a:r>
              <a:rPr lang="tr-TR" sz="1000" b="0" i="0" dirty="0">
                <a:solidFill>
                  <a:srgbClr val="373737"/>
                </a:solidFill>
                <a:effectLst/>
                <a:latin typeface="Capriola"/>
              </a:rPr>
              <a:t> BUM</a:t>
            </a:r>
          </a:p>
          <a:p>
            <a:pPr algn="l"/>
            <a:r>
              <a:rPr lang="tr-TR" sz="1000" b="0" i="0" dirty="0">
                <a:solidFill>
                  <a:srgbClr val="373737"/>
                </a:solidFill>
                <a:effectLst/>
                <a:latin typeface="Capriola"/>
              </a:rPr>
              <a:t>ORMANDA BİR AYI VARMIŞ BİR GÜN SIRTI KAŞINMIŞ</a:t>
            </a:r>
            <a:br>
              <a:rPr lang="tr-TR" sz="1000" b="0" i="0" dirty="0">
                <a:solidFill>
                  <a:srgbClr val="373737"/>
                </a:solidFill>
                <a:effectLst/>
                <a:latin typeface="Capriola"/>
              </a:rPr>
            </a:br>
            <a:r>
              <a:rPr lang="tr-TR" sz="1000" b="0" i="0" dirty="0">
                <a:solidFill>
                  <a:srgbClr val="373737"/>
                </a:solidFill>
                <a:effectLst/>
                <a:latin typeface="Capriola"/>
              </a:rPr>
              <a:t>GİTMİŞ AĞACA YASLANMIŞ BİR OYANA Bİ BU YANA SALLANMIŞ</a:t>
            </a:r>
            <a:br>
              <a:rPr lang="tr-TR" sz="1000" b="0" i="0" dirty="0">
                <a:solidFill>
                  <a:srgbClr val="373737"/>
                </a:solidFill>
                <a:effectLst/>
                <a:latin typeface="Capriola"/>
              </a:rPr>
            </a:br>
            <a:r>
              <a:rPr lang="tr-TR" sz="1000" b="0" i="0" dirty="0">
                <a:solidFill>
                  <a:srgbClr val="373737"/>
                </a:solidFill>
                <a:effectLst/>
                <a:latin typeface="Capriola"/>
              </a:rPr>
              <a:t>AĞAÇ BUNDAN GIDIKLANMIŞ KOŞMUŞ UZĞA KAÇMIŞ</a:t>
            </a:r>
            <a:br>
              <a:rPr lang="tr-TR" sz="1000" b="0" i="0" dirty="0">
                <a:solidFill>
                  <a:srgbClr val="373737"/>
                </a:solidFill>
                <a:effectLst/>
                <a:latin typeface="Capriola"/>
              </a:rPr>
            </a:br>
            <a:r>
              <a:rPr lang="tr-TR" sz="1000" b="0" i="0" dirty="0">
                <a:solidFill>
                  <a:srgbClr val="373737"/>
                </a:solidFill>
                <a:effectLst/>
                <a:latin typeface="Capriola"/>
              </a:rPr>
              <a:t>AYI ONU YAKALAMIŞ YUKARIYA </a:t>
            </a:r>
            <a:r>
              <a:rPr lang="tr-TR" sz="1000" b="0" i="0" dirty="0" err="1">
                <a:solidFill>
                  <a:srgbClr val="373737"/>
                </a:solidFill>
                <a:effectLst/>
                <a:latin typeface="Capriola"/>
              </a:rPr>
              <a:t>YUKARIYA</a:t>
            </a:r>
            <a:r>
              <a:rPr lang="tr-TR" sz="1000" b="0" i="0" dirty="0">
                <a:solidFill>
                  <a:srgbClr val="373737"/>
                </a:solidFill>
                <a:effectLst/>
                <a:latin typeface="Capriola"/>
              </a:rPr>
              <a:t> TIRMANMIŞ</a:t>
            </a:r>
            <a:br>
              <a:rPr lang="tr-TR" sz="1000" b="0" i="0" dirty="0">
                <a:solidFill>
                  <a:srgbClr val="373737"/>
                </a:solidFill>
                <a:effectLst/>
                <a:latin typeface="Capriola"/>
              </a:rPr>
            </a:br>
            <a:r>
              <a:rPr lang="tr-TR" sz="1000" b="0" i="0" dirty="0">
                <a:solidFill>
                  <a:srgbClr val="373737"/>
                </a:solidFill>
                <a:effectLst/>
                <a:latin typeface="Capriola"/>
              </a:rPr>
              <a:t>AĞAÇ BUNDAN ÇOK HUYLANMIŞ BİRDEN BİRE HAPŞIRMIŞ</a:t>
            </a:r>
            <a:br>
              <a:rPr lang="tr-TR" sz="1000" b="0" i="0" dirty="0">
                <a:solidFill>
                  <a:srgbClr val="373737"/>
                </a:solidFill>
                <a:effectLst/>
                <a:latin typeface="Capriola"/>
              </a:rPr>
            </a:br>
            <a:r>
              <a:rPr lang="tr-TR" sz="1000" b="0" i="0" dirty="0">
                <a:solidFill>
                  <a:srgbClr val="373737"/>
                </a:solidFill>
                <a:effectLst/>
                <a:latin typeface="Capriola"/>
              </a:rPr>
              <a:t>AYININ AYAĞI KAYMIŞ TEPETAKLAK YUVARLANMIŞ</a:t>
            </a:r>
          </a:p>
        </p:txBody>
      </p:sp>
      <p:pic>
        <p:nvPicPr>
          <p:cNvPr id="10" name="Resim 9">
            <a:extLst>
              <a:ext uri="{FF2B5EF4-FFF2-40B4-BE49-F238E27FC236}">
                <a16:creationId xmlns:a16="http://schemas.microsoft.com/office/drawing/2014/main" id="{3FFF34E9-1D1F-1D79-C56E-2741E572571A}"/>
              </a:ext>
            </a:extLst>
          </p:cNvPr>
          <p:cNvPicPr>
            <a:picLocks noChangeAspect="1"/>
          </p:cNvPicPr>
          <p:nvPr/>
        </p:nvPicPr>
        <p:blipFill rotWithShape="1">
          <a:blip r:embed="rId4"/>
          <a:srcRect l="50000" t="67412"/>
          <a:stretch/>
        </p:blipFill>
        <p:spPr>
          <a:xfrm>
            <a:off x="3321001" y="4273804"/>
            <a:ext cx="2468581" cy="1129006"/>
          </a:xfrm>
          <a:prstGeom prst="rect">
            <a:avLst/>
          </a:prstGeom>
        </p:spPr>
      </p:pic>
      <p:pic>
        <p:nvPicPr>
          <p:cNvPr id="11" name="Resim 11">
            <a:extLst>
              <a:ext uri="{FF2B5EF4-FFF2-40B4-BE49-F238E27FC236}">
                <a16:creationId xmlns:a16="http://schemas.microsoft.com/office/drawing/2014/main" id="{BCE30589-0818-F27F-68CF-C1130DB349B8}"/>
              </a:ext>
            </a:extLst>
          </p:cNvPr>
          <p:cNvPicPr>
            <a:picLocks noChangeAspect="1"/>
          </p:cNvPicPr>
          <p:nvPr/>
        </p:nvPicPr>
        <p:blipFill>
          <a:blip r:embed="rId5"/>
          <a:stretch>
            <a:fillRect/>
          </a:stretch>
        </p:blipFill>
        <p:spPr>
          <a:xfrm>
            <a:off x="4219897" y="5901392"/>
            <a:ext cx="1706743" cy="2518307"/>
          </a:xfrm>
          <a:prstGeom prst="rect">
            <a:avLst/>
          </a:prstGeom>
        </p:spPr>
      </p:pic>
    </p:spTree>
    <p:extLst>
      <p:ext uri="{BB962C8B-B14F-4D97-AF65-F5344CB8AC3E}">
        <p14:creationId xmlns:p14="http://schemas.microsoft.com/office/powerpoint/2010/main" val="146089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1570874D-F59C-DEAA-799F-AA59FC7C5C81}"/>
              </a:ext>
            </a:extLst>
          </p:cNvPr>
          <p:cNvPicPr>
            <a:picLocks noChangeAspect="1"/>
          </p:cNvPicPr>
          <p:nvPr/>
        </p:nvPicPr>
        <p:blipFill>
          <a:blip r:embed="rId2"/>
          <a:stretch>
            <a:fillRect/>
          </a:stretch>
        </p:blipFill>
        <p:spPr>
          <a:xfrm>
            <a:off x="26859" y="0"/>
            <a:ext cx="6831141" cy="9144000"/>
          </a:xfrm>
          <a:prstGeom prst="rect">
            <a:avLst/>
          </a:prstGeom>
        </p:spPr>
      </p:pic>
      <p:sp>
        <p:nvSpPr>
          <p:cNvPr id="4" name="Metin kutusu 3">
            <a:extLst>
              <a:ext uri="{FF2B5EF4-FFF2-40B4-BE49-F238E27FC236}">
                <a16:creationId xmlns:a16="http://schemas.microsoft.com/office/drawing/2014/main" id="{D67936FC-E3AC-1B00-5D4B-3BC636BAF58C}"/>
              </a:ext>
            </a:extLst>
          </p:cNvPr>
          <p:cNvSpPr txBox="1"/>
          <p:nvPr/>
        </p:nvSpPr>
        <p:spPr>
          <a:xfrm>
            <a:off x="1544542" y="813050"/>
            <a:ext cx="4200964" cy="1107996"/>
          </a:xfrm>
          <a:prstGeom prst="rect">
            <a:avLst/>
          </a:prstGeom>
          <a:noFill/>
        </p:spPr>
        <p:txBody>
          <a:bodyPr wrap="square" rtlCol="0">
            <a:spAutoFit/>
          </a:bodyPr>
          <a:lstStyle/>
          <a:p>
            <a:pPr algn="ctr"/>
            <a:r>
              <a:rPr lang="tr-TR" sz="2400" b="1" dirty="0">
                <a:solidFill>
                  <a:schemeClr val="accent2"/>
                </a:solidFill>
              </a:rPr>
              <a:t>ÖĞRENDİĞİMİZ OYUN VE ŞARKILAR </a:t>
            </a:r>
          </a:p>
          <a:p>
            <a:pPr algn="ctr"/>
            <a:endParaRPr lang="tr-TR" dirty="0"/>
          </a:p>
        </p:txBody>
      </p:sp>
      <p:sp>
        <p:nvSpPr>
          <p:cNvPr id="14" name="Metin kutusu 13">
            <a:extLst>
              <a:ext uri="{FF2B5EF4-FFF2-40B4-BE49-F238E27FC236}">
                <a16:creationId xmlns:a16="http://schemas.microsoft.com/office/drawing/2014/main" id="{059D006E-20A9-3F04-6880-CC0FDC6ABE68}"/>
              </a:ext>
            </a:extLst>
          </p:cNvPr>
          <p:cNvSpPr txBox="1"/>
          <p:nvPr/>
        </p:nvSpPr>
        <p:spPr>
          <a:xfrm>
            <a:off x="4556837" y="1697248"/>
            <a:ext cx="1603851" cy="2292935"/>
          </a:xfrm>
          <a:prstGeom prst="rect">
            <a:avLst/>
          </a:prstGeom>
          <a:solidFill>
            <a:schemeClr val="accent3">
              <a:lumMod val="20000"/>
              <a:lumOff val="80000"/>
            </a:schemeClr>
          </a:solidFill>
        </p:spPr>
        <p:txBody>
          <a:bodyPr wrap="square">
            <a:spAutoFit/>
          </a:bodyPr>
          <a:lstStyle/>
          <a:p>
            <a:r>
              <a:rPr lang="tr-TR" sz="1100" b="1" i="0" dirty="0">
                <a:solidFill>
                  <a:srgbClr val="353C63"/>
                </a:solidFill>
                <a:effectLst/>
                <a:latin typeface="Open Sans" panose="020B0606030504020204" pitchFamily="34" charset="0"/>
              </a:rPr>
              <a:t>ÇATLAK PATLAK</a:t>
            </a:r>
          </a:p>
          <a:p>
            <a:r>
              <a:rPr lang="tr-TR" sz="1100" b="0" i="0" dirty="0">
                <a:solidFill>
                  <a:srgbClr val="353C63"/>
                </a:solidFill>
                <a:effectLst/>
                <a:latin typeface="Open Sans" panose="020B0606030504020204" pitchFamily="34" charset="0"/>
              </a:rPr>
              <a:t>Çatlak patlak,</a:t>
            </a:r>
            <a:br>
              <a:rPr lang="tr-TR" sz="1100" dirty="0"/>
            </a:br>
            <a:r>
              <a:rPr lang="tr-TR" sz="1100" b="0" i="0" dirty="0">
                <a:solidFill>
                  <a:srgbClr val="353C63"/>
                </a:solidFill>
                <a:effectLst/>
                <a:latin typeface="Open Sans" panose="020B0606030504020204" pitchFamily="34" charset="0"/>
              </a:rPr>
              <a:t>yusyuvarlak,</a:t>
            </a:r>
            <a:br>
              <a:rPr lang="tr-TR" sz="1100" dirty="0"/>
            </a:br>
            <a:r>
              <a:rPr lang="tr-TR" sz="1100" b="0" i="0" dirty="0">
                <a:solidFill>
                  <a:srgbClr val="353C63"/>
                </a:solidFill>
                <a:effectLst/>
                <a:latin typeface="Open Sans" panose="020B0606030504020204" pitchFamily="34" charset="0"/>
              </a:rPr>
              <a:t>kremalı börek,</a:t>
            </a:r>
            <a:br>
              <a:rPr lang="tr-TR" sz="1100" dirty="0"/>
            </a:br>
            <a:r>
              <a:rPr lang="tr-TR" sz="1100" b="0" i="0" dirty="0">
                <a:solidFill>
                  <a:srgbClr val="353C63"/>
                </a:solidFill>
                <a:effectLst/>
                <a:latin typeface="Open Sans" panose="020B0606030504020204" pitchFamily="34" charset="0"/>
              </a:rPr>
              <a:t>sütlü çörek,</a:t>
            </a:r>
            <a:br>
              <a:rPr lang="tr-TR" sz="1100" dirty="0"/>
            </a:br>
            <a:r>
              <a:rPr lang="tr-TR" sz="1100" b="0" i="0" dirty="0">
                <a:solidFill>
                  <a:srgbClr val="353C63"/>
                </a:solidFill>
                <a:effectLst/>
                <a:latin typeface="Open Sans" panose="020B0606030504020204" pitchFamily="34" charset="0"/>
              </a:rPr>
              <a:t>çek dostum çek,</a:t>
            </a:r>
            <a:br>
              <a:rPr lang="tr-TR" sz="1100" dirty="0"/>
            </a:br>
            <a:r>
              <a:rPr lang="tr-TR" sz="1100" b="0" i="0" dirty="0">
                <a:solidFill>
                  <a:srgbClr val="353C63"/>
                </a:solidFill>
                <a:effectLst/>
                <a:latin typeface="Open Sans" panose="020B0606030504020204" pitchFamily="34" charset="0"/>
              </a:rPr>
              <a:t>arabanı yoldan çek,</a:t>
            </a:r>
            <a:br>
              <a:rPr lang="tr-TR" sz="1100" dirty="0"/>
            </a:br>
            <a:r>
              <a:rPr lang="tr-TR" sz="1100" b="0" i="0" dirty="0">
                <a:solidFill>
                  <a:srgbClr val="353C63"/>
                </a:solidFill>
                <a:effectLst/>
                <a:latin typeface="Open Sans" panose="020B0606030504020204" pitchFamily="34" charset="0"/>
              </a:rPr>
              <a:t>çek amca çek,</a:t>
            </a:r>
            <a:br>
              <a:rPr lang="tr-TR" sz="1100" dirty="0"/>
            </a:br>
            <a:r>
              <a:rPr lang="tr-TR" sz="1100" b="0" i="0" dirty="0">
                <a:solidFill>
                  <a:srgbClr val="353C63"/>
                </a:solidFill>
                <a:effectLst/>
                <a:latin typeface="Open Sans" panose="020B0606030504020204" pitchFamily="34" charset="0"/>
              </a:rPr>
              <a:t>burnun kanca,</a:t>
            </a:r>
            <a:br>
              <a:rPr lang="tr-TR" sz="1100" dirty="0"/>
            </a:br>
            <a:r>
              <a:rPr lang="tr-TR" sz="1100" b="0" i="0" dirty="0">
                <a:solidFill>
                  <a:srgbClr val="353C63"/>
                </a:solidFill>
                <a:effectLst/>
                <a:latin typeface="Open Sans" panose="020B0606030504020204" pitchFamily="34" charset="0"/>
              </a:rPr>
              <a:t>al sana bir bulmaca,</a:t>
            </a:r>
            <a:br>
              <a:rPr lang="tr-TR" sz="1100" dirty="0"/>
            </a:br>
            <a:r>
              <a:rPr lang="tr-TR" sz="1100" b="0" i="0" dirty="0">
                <a:solidFill>
                  <a:srgbClr val="353C63"/>
                </a:solidFill>
                <a:effectLst/>
                <a:latin typeface="Open Sans" panose="020B0606030504020204" pitchFamily="34" charset="0"/>
              </a:rPr>
              <a:t>bulmaca kaç parça,</a:t>
            </a:r>
            <a:br>
              <a:rPr lang="tr-TR" sz="1100" dirty="0"/>
            </a:br>
            <a:r>
              <a:rPr lang="tr-TR" sz="1100" b="0" i="0" dirty="0">
                <a:solidFill>
                  <a:srgbClr val="353C63"/>
                </a:solidFill>
                <a:effectLst/>
                <a:latin typeface="Open Sans" panose="020B0606030504020204" pitchFamily="34" charset="0"/>
              </a:rPr>
              <a:t>veriyorum 5 parça,</a:t>
            </a:r>
            <a:br>
              <a:rPr lang="tr-TR" sz="1100" dirty="0"/>
            </a:br>
            <a:r>
              <a:rPr lang="tr-TR" sz="1100" b="0" i="0" dirty="0">
                <a:solidFill>
                  <a:srgbClr val="353C63"/>
                </a:solidFill>
                <a:effectLst/>
                <a:latin typeface="Open Sans" panose="020B0606030504020204" pitchFamily="34" charset="0"/>
              </a:rPr>
              <a:t>1, 2, 3, 4, 5</a:t>
            </a:r>
            <a:endParaRPr lang="tr-TR" sz="1100" dirty="0"/>
          </a:p>
        </p:txBody>
      </p:sp>
      <p:pic>
        <p:nvPicPr>
          <p:cNvPr id="3" name="Resim 4">
            <a:extLst>
              <a:ext uri="{FF2B5EF4-FFF2-40B4-BE49-F238E27FC236}">
                <a16:creationId xmlns:a16="http://schemas.microsoft.com/office/drawing/2014/main" id="{5E7A773F-66C4-C44D-516F-4DBFC19DDC21}"/>
              </a:ext>
            </a:extLst>
          </p:cNvPr>
          <p:cNvPicPr>
            <a:picLocks noChangeAspect="1"/>
          </p:cNvPicPr>
          <p:nvPr/>
        </p:nvPicPr>
        <p:blipFill>
          <a:blip r:embed="rId3"/>
          <a:stretch>
            <a:fillRect/>
          </a:stretch>
        </p:blipFill>
        <p:spPr>
          <a:xfrm>
            <a:off x="982592" y="6628636"/>
            <a:ext cx="2395733" cy="1796800"/>
          </a:xfrm>
          <a:prstGeom prst="rect">
            <a:avLst/>
          </a:prstGeom>
        </p:spPr>
      </p:pic>
      <p:pic>
        <p:nvPicPr>
          <p:cNvPr id="5" name="Resim 5">
            <a:extLst>
              <a:ext uri="{FF2B5EF4-FFF2-40B4-BE49-F238E27FC236}">
                <a16:creationId xmlns:a16="http://schemas.microsoft.com/office/drawing/2014/main" id="{74B70B6D-8CE9-59A8-EC81-7FBC38E344D0}"/>
              </a:ext>
            </a:extLst>
          </p:cNvPr>
          <p:cNvPicPr>
            <a:picLocks noChangeAspect="1"/>
          </p:cNvPicPr>
          <p:nvPr/>
        </p:nvPicPr>
        <p:blipFill>
          <a:blip r:embed="rId4"/>
          <a:stretch>
            <a:fillRect/>
          </a:stretch>
        </p:blipFill>
        <p:spPr>
          <a:xfrm>
            <a:off x="3485135" y="6335075"/>
            <a:ext cx="2676740" cy="2007555"/>
          </a:xfrm>
          <a:prstGeom prst="rect">
            <a:avLst/>
          </a:prstGeom>
        </p:spPr>
      </p:pic>
      <p:sp>
        <p:nvSpPr>
          <p:cNvPr id="10" name="Metin kutusu 9">
            <a:extLst>
              <a:ext uri="{FF2B5EF4-FFF2-40B4-BE49-F238E27FC236}">
                <a16:creationId xmlns:a16="http://schemas.microsoft.com/office/drawing/2014/main" id="{A2ADC67C-752D-267A-07FD-3C0405574F90}"/>
              </a:ext>
            </a:extLst>
          </p:cNvPr>
          <p:cNvSpPr txBox="1"/>
          <p:nvPr/>
        </p:nvSpPr>
        <p:spPr>
          <a:xfrm>
            <a:off x="982592" y="4359443"/>
            <a:ext cx="2234362" cy="2092881"/>
          </a:xfrm>
          <a:prstGeom prst="rect">
            <a:avLst/>
          </a:prstGeom>
          <a:solidFill>
            <a:schemeClr val="bg2">
              <a:lumMod val="90000"/>
            </a:schemeClr>
          </a:solidFill>
        </p:spPr>
        <p:txBody>
          <a:bodyPr wrap="square">
            <a:spAutoFit/>
          </a:bodyPr>
          <a:lstStyle/>
          <a:p>
            <a:r>
              <a:rPr lang="tr-TR" sz="1000" b="1" i="0" dirty="0">
                <a:solidFill>
                  <a:srgbClr val="111111"/>
                </a:solidFill>
                <a:effectLst/>
                <a:latin typeface="Open Sans" panose="020B0606030504020204" pitchFamily="34" charset="0"/>
              </a:rPr>
              <a:t>TİLKİ </a:t>
            </a:r>
            <a:r>
              <a:rPr lang="tr-TR" sz="1000" b="1" i="0" dirty="0" err="1">
                <a:solidFill>
                  <a:srgbClr val="111111"/>
                </a:solidFill>
                <a:effectLst/>
                <a:latin typeface="Open Sans" panose="020B0606030504020204" pitchFamily="34" charset="0"/>
              </a:rPr>
              <a:t>TİLKİ</a:t>
            </a:r>
            <a:r>
              <a:rPr lang="tr-TR" sz="1000" b="1" i="0" dirty="0">
                <a:solidFill>
                  <a:srgbClr val="111111"/>
                </a:solidFill>
                <a:effectLst/>
                <a:latin typeface="Open Sans" panose="020B0606030504020204" pitchFamily="34" charset="0"/>
              </a:rPr>
              <a:t> SAATİN KAÇ OYUNU </a:t>
            </a:r>
          </a:p>
          <a:p>
            <a:r>
              <a:rPr lang="tr-TR" sz="1000" b="0" i="0" dirty="0">
                <a:solidFill>
                  <a:srgbClr val="111111"/>
                </a:solidFill>
                <a:effectLst/>
                <a:latin typeface="Open Sans" panose="020B0606030504020204" pitchFamily="34" charset="0"/>
              </a:rPr>
              <a:t>Çocuklar yan yana sıralanır ve ebe onlardan önde bir yerde duvara yumar. Ebe olan çocuk tilkidir ve çocuklar hep bir </a:t>
            </a:r>
            <a:r>
              <a:rPr lang="tr-TR" sz="1000" b="0" i="0" dirty="0" err="1">
                <a:solidFill>
                  <a:srgbClr val="111111"/>
                </a:solidFill>
                <a:effectLst/>
                <a:latin typeface="Open Sans" panose="020B0606030504020204" pitchFamily="34" charset="0"/>
              </a:rPr>
              <a:t>agızdan</a:t>
            </a:r>
            <a:r>
              <a:rPr lang="tr-TR" sz="1000" b="0" i="0" dirty="0">
                <a:solidFill>
                  <a:srgbClr val="111111"/>
                </a:solidFill>
                <a:effectLst/>
                <a:latin typeface="Open Sans" panose="020B0606030504020204" pitchFamily="34" charset="0"/>
              </a:rPr>
              <a:t> sorarlar;</a:t>
            </a:r>
            <a:br>
              <a:rPr lang="tr-TR" sz="1000" dirty="0"/>
            </a:br>
            <a:r>
              <a:rPr lang="tr-TR" sz="1000" b="0" i="0" dirty="0">
                <a:solidFill>
                  <a:srgbClr val="111111"/>
                </a:solidFill>
                <a:effectLst/>
                <a:latin typeface="Open Sans" panose="020B0606030504020204" pitchFamily="34" charset="0"/>
              </a:rPr>
              <a:t>-Tilki </a:t>
            </a:r>
            <a:r>
              <a:rPr lang="tr-TR" sz="1000" b="0" i="0" dirty="0" err="1">
                <a:solidFill>
                  <a:srgbClr val="111111"/>
                </a:solidFill>
                <a:effectLst/>
                <a:latin typeface="Open Sans" panose="020B0606030504020204" pitchFamily="34" charset="0"/>
              </a:rPr>
              <a:t>tilki</a:t>
            </a:r>
            <a:r>
              <a:rPr lang="tr-TR" sz="1000" b="0" i="0" dirty="0">
                <a:solidFill>
                  <a:srgbClr val="111111"/>
                </a:solidFill>
                <a:effectLst/>
                <a:latin typeface="Open Sans" panose="020B0606030504020204" pitchFamily="34" charset="0"/>
              </a:rPr>
              <a:t> saat kaç ?</a:t>
            </a:r>
            <a:br>
              <a:rPr lang="tr-TR" sz="1000" dirty="0"/>
            </a:br>
            <a:r>
              <a:rPr lang="tr-TR" sz="1000" b="0" i="0" dirty="0">
                <a:solidFill>
                  <a:srgbClr val="111111"/>
                </a:solidFill>
                <a:effectLst/>
                <a:latin typeface="Open Sans" panose="020B0606030504020204" pitchFamily="34" charset="0"/>
              </a:rPr>
              <a:t>Ebenin söylediği sayı kadar ilerlenir. Ebe arkası dönüktür.... Bu şekilde devam eder... En sonunda ebeye ilk yaklaşan ona dokunur ve tüm çocuklar kaçarlar yerlerine, ebe kimi yakalarsa o çocuk tilki olur....</a:t>
            </a:r>
            <a:endParaRPr lang="tr-TR" sz="1000" dirty="0"/>
          </a:p>
        </p:txBody>
      </p:sp>
      <p:sp>
        <p:nvSpPr>
          <p:cNvPr id="12" name="Metin kutusu 11">
            <a:extLst>
              <a:ext uri="{FF2B5EF4-FFF2-40B4-BE49-F238E27FC236}">
                <a16:creationId xmlns:a16="http://schemas.microsoft.com/office/drawing/2014/main" id="{265ACD14-400F-93E8-581A-B01D8DB85F0C}"/>
              </a:ext>
            </a:extLst>
          </p:cNvPr>
          <p:cNvSpPr txBox="1"/>
          <p:nvPr/>
        </p:nvSpPr>
        <p:spPr>
          <a:xfrm>
            <a:off x="3449964" y="4366551"/>
            <a:ext cx="2747082" cy="1785104"/>
          </a:xfrm>
          <a:prstGeom prst="rect">
            <a:avLst/>
          </a:prstGeom>
          <a:solidFill>
            <a:schemeClr val="tx2">
              <a:lumMod val="20000"/>
              <a:lumOff val="80000"/>
            </a:schemeClr>
          </a:solidFill>
        </p:spPr>
        <p:txBody>
          <a:bodyPr wrap="square">
            <a:spAutoFit/>
          </a:bodyPr>
          <a:lstStyle/>
          <a:p>
            <a:pPr algn="l"/>
            <a:r>
              <a:rPr lang="tr-TR" sz="1100" b="1" i="0" dirty="0">
                <a:solidFill>
                  <a:srgbClr val="202124"/>
                </a:solidFill>
                <a:effectLst/>
                <a:latin typeface="Google Sans"/>
              </a:rPr>
              <a:t>Taş</a:t>
            </a:r>
            <a:r>
              <a:rPr lang="tr-TR" sz="1100" b="0" i="0" dirty="0">
                <a:solidFill>
                  <a:srgbClr val="202124"/>
                </a:solidFill>
                <a:effectLst/>
                <a:latin typeface="Google Sans"/>
              </a:rPr>
              <a:t>-</a:t>
            </a:r>
            <a:r>
              <a:rPr lang="tr-TR" sz="1100" b="1" i="0" dirty="0">
                <a:solidFill>
                  <a:srgbClr val="202124"/>
                </a:solidFill>
                <a:effectLst/>
                <a:latin typeface="Google Sans"/>
              </a:rPr>
              <a:t>kâğıt</a:t>
            </a:r>
            <a:r>
              <a:rPr lang="tr-TR" sz="1100" b="0" i="0" dirty="0">
                <a:solidFill>
                  <a:srgbClr val="202124"/>
                </a:solidFill>
                <a:effectLst/>
                <a:latin typeface="Google Sans"/>
              </a:rPr>
              <a:t>-</a:t>
            </a:r>
            <a:r>
              <a:rPr lang="tr-TR" sz="1100" b="1" i="0" dirty="0">
                <a:solidFill>
                  <a:srgbClr val="202124"/>
                </a:solidFill>
                <a:effectLst/>
                <a:latin typeface="Google Sans"/>
              </a:rPr>
              <a:t>makas oyunu</a:t>
            </a:r>
            <a:r>
              <a:rPr lang="tr-TR" sz="1100" b="0" i="0" dirty="0">
                <a:solidFill>
                  <a:srgbClr val="202124"/>
                </a:solidFill>
                <a:effectLst/>
                <a:latin typeface="Google Sans"/>
              </a:rPr>
              <a:t>, </a:t>
            </a:r>
          </a:p>
          <a:p>
            <a:pPr algn="l"/>
            <a:r>
              <a:rPr lang="tr-TR" sz="1100" b="0" i="0" dirty="0">
                <a:solidFill>
                  <a:srgbClr val="202124"/>
                </a:solidFill>
                <a:effectLst/>
                <a:latin typeface="Google Sans"/>
              </a:rPr>
              <a:t>genellikle iki oyuncuyla ve üç durumdan birinin seçilmesiyle oynanan bir el oyunudur. </a:t>
            </a:r>
            <a:r>
              <a:rPr lang="tr-TR" sz="1100" b="1" i="0" dirty="0">
                <a:solidFill>
                  <a:srgbClr val="202124"/>
                </a:solidFill>
                <a:effectLst/>
                <a:latin typeface="Google Sans"/>
              </a:rPr>
              <a:t>Taş</a:t>
            </a:r>
            <a:r>
              <a:rPr lang="tr-TR" sz="1100" b="0" i="0" dirty="0">
                <a:solidFill>
                  <a:srgbClr val="202124"/>
                </a:solidFill>
                <a:effectLst/>
                <a:latin typeface="Google Sans"/>
              </a:rPr>
              <a:t> makası, </a:t>
            </a:r>
            <a:r>
              <a:rPr lang="tr-TR" sz="1100" b="1" i="0" dirty="0">
                <a:solidFill>
                  <a:srgbClr val="202124"/>
                </a:solidFill>
                <a:effectLst/>
                <a:latin typeface="Google Sans"/>
              </a:rPr>
              <a:t>makas kağıdı</a:t>
            </a:r>
            <a:r>
              <a:rPr lang="tr-TR" sz="1100" b="0" i="0" dirty="0">
                <a:solidFill>
                  <a:srgbClr val="202124"/>
                </a:solidFill>
                <a:effectLst/>
                <a:latin typeface="Google Sans"/>
              </a:rPr>
              <a:t>, </a:t>
            </a:r>
            <a:r>
              <a:rPr lang="tr-TR" sz="1100" b="1" i="0" dirty="0">
                <a:solidFill>
                  <a:srgbClr val="202124"/>
                </a:solidFill>
                <a:effectLst/>
                <a:latin typeface="Google Sans"/>
              </a:rPr>
              <a:t>kâğıt</a:t>
            </a:r>
            <a:r>
              <a:rPr lang="tr-TR" sz="1100" b="0" i="0" dirty="0">
                <a:solidFill>
                  <a:srgbClr val="202124"/>
                </a:solidFill>
                <a:effectLst/>
                <a:latin typeface="Google Sans"/>
              </a:rPr>
              <a:t> da </a:t>
            </a:r>
            <a:r>
              <a:rPr lang="tr-TR" sz="1100" b="1" i="0" dirty="0">
                <a:solidFill>
                  <a:srgbClr val="202124"/>
                </a:solidFill>
                <a:effectLst/>
                <a:latin typeface="Google Sans"/>
              </a:rPr>
              <a:t>taşı</a:t>
            </a:r>
            <a:r>
              <a:rPr lang="tr-TR" sz="1100" b="0" i="0" dirty="0">
                <a:solidFill>
                  <a:srgbClr val="202124"/>
                </a:solidFill>
                <a:effectLst/>
                <a:latin typeface="Google Sans"/>
              </a:rPr>
              <a:t> yener.</a:t>
            </a:r>
            <a:br>
              <a:rPr lang="tr-TR" sz="1100" b="0" i="0" dirty="0">
                <a:solidFill>
                  <a:srgbClr val="202124"/>
                </a:solidFill>
                <a:effectLst/>
                <a:latin typeface="Google Sans"/>
              </a:rPr>
            </a:br>
            <a:r>
              <a:rPr lang="tr-TR" sz="1100" b="0" i="0" dirty="0">
                <a:solidFill>
                  <a:srgbClr val="202124"/>
                </a:solidFill>
                <a:effectLst/>
                <a:latin typeface="Google Sans"/>
              </a:rPr>
              <a:t>...</a:t>
            </a:r>
            <a:br>
              <a:rPr lang="tr-TR" sz="1100" b="0" i="0" dirty="0">
                <a:solidFill>
                  <a:srgbClr val="202124"/>
                </a:solidFill>
                <a:effectLst/>
                <a:latin typeface="Google Sans"/>
              </a:rPr>
            </a:br>
            <a:r>
              <a:rPr lang="tr-TR" sz="1100" b="1" i="0" dirty="0">
                <a:solidFill>
                  <a:srgbClr val="202124"/>
                </a:solidFill>
                <a:effectLst/>
                <a:latin typeface="Google Sans"/>
              </a:rPr>
              <a:t>Kazanma</a:t>
            </a:r>
            <a:endParaRPr lang="tr-TR" sz="1100" b="0" i="0" dirty="0">
              <a:solidFill>
                <a:srgbClr val="202124"/>
              </a:solidFill>
              <a:effectLst/>
              <a:latin typeface="Google Sans"/>
            </a:endParaRPr>
          </a:p>
          <a:p>
            <a:pPr algn="l">
              <a:buFont typeface="+mj-lt"/>
              <a:buAutoNum type="arabicPeriod"/>
            </a:pPr>
            <a:r>
              <a:rPr lang="tr-TR" sz="1100" b="1" i="0" dirty="0">
                <a:solidFill>
                  <a:srgbClr val="202124"/>
                </a:solidFill>
                <a:effectLst/>
                <a:latin typeface="Roboto" panose="02000000000000000000" pitchFamily="2" charset="0"/>
              </a:rPr>
              <a:t>Taş</a:t>
            </a:r>
            <a:r>
              <a:rPr lang="tr-TR" sz="1100" b="0" i="0" dirty="0">
                <a:solidFill>
                  <a:srgbClr val="202124"/>
                </a:solidFill>
                <a:effectLst/>
                <a:latin typeface="Roboto" panose="02000000000000000000" pitchFamily="2" charset="0"/>
              </a:rPr>
              <a:t>, makası kırarak yener.</a:t>
            </a:r>
          </a:p>
          <a:p>
            <a:pPr algn="l">
              <a:buFont typeface="+mj-lt"/>
              <a:buAutoNum type="arabicPeriod"/>
            </a:pPr>
            <a:r>
              <a:rPr lang="tr-TR" sz="1100" b="1" i="0" dirty="0">
                <a:solidFill>
                  <a:srgbClr val="202124"/>
                </a:solidFill>
                <a:effectLst/>
                <a:latin typeface="Roboto" panose="02000000000000000000" pitchFamily="2" charset="0"/>
              </a:rPr>
              <a:t>Kağıt</a:t>
            </a:r>
            <a:r>
              <a:rPr lang="tr-TR" sz="1100" b="0" i="0" dirty="0">
                <a:solidFill>
                  <a:srgbClr val="202124"/>
                </a:solidFill>
                <a:effectLst/>
                <a:latin typeface="Roboto" panose="02000000000000000000" pitchFamily="2" charset="0"/>
              </a:rPr>
              <a:t>, </a:t>
            </a:r>
            <a:r>
              <a:rPr lang="tr-TR" sz="1100" b="1" i="0" dirty="0">
                <a:solidFill>
                  <a:srgbClr val="202124"/>
                </a:solidFill>
                <a:effectLst/>
                <a:latin typeface="Roboto" panose="02000000000000000000" pitchFamily="2" charset="0"/>
              </a:rPr>
              <a:t>taşı</a:t>
            </a:r>
            <a:r>
              <a:rPr lang="tr-TR" sz="1100" b="0" i="0" dirty="0">
                <a:solidFill>
                  <a:srgbClr val="202124"/>
                </a:solidFill>
                <a:effectLst/>
                <a:latin typeface="Roboto" panose="02000000000000000000" pitchFamily="2" charset="0"/>
              </a:rPr>
              <a:t> sararak yener.</a:t>
            </a:r>
          </a:p>
          <a:p>
            <a:pPr algn="l">
              <a:buFont typeface="+mj-lt"/>
              <a:buAutoNum type="arabicPeriod"/>
            </a:pPr>
            <a:r>
              <a:rPr lang="tr-TR" sz="1100" b="1" i="0" dirty="0">
                <a:solidFill>
                  <a:srgbClr val="202124"/>
                </a:solidFill>
                <a:effectLst/>
                <a:latin typeface="Roboto" panose="02000000000000000000" pitchFamily="2" charset="0"/>
              </a:rPr>
              <a:t>Makas</a:t>
            </a:r>
            <a:r>
              <a:rPr lang="tr-TR" sz="1100" b="0" i="0" dirty="0">
                <a:solidFill>
                  <a:srgbClr val="202124"/>
                </a:solidFill>
                <a:effectLst/>
                <a:latin typeface="Roboto" panose="02000000000000000000" pitchFamily="2" charset="0"/>
              </a:rPr>
              <a:t>, </a:t>
            </a:r>
            <a:r>
              <a:rPr lang="tr-TR" sz="1100" b="1" i="0" dirty="0">
                <a:solidFill>
                  <a:srgbClr val="202124"/>
                </a:solidFill>
                <a:effectLst/>
                <a:latin typeface="Roboto" panose="02000000000000000000" pitchFamily="2" charset="0"/>
              </a:rPr>
              <a:t>kağıdı</a:t>
            </a:r>
            <a:r>
              <a:rPr lang="tr-TR" sz="1100" b="0" i="0" dirty="0">
                <a:solidFill>
                  <a:srgbClr val="202124"/>
                </a:solidFill>
                <a:effectLst/>
                <a:latin typeface="Roboto" panose="02000000000000000000" pitchFamily="2" charset="0"/>
              </a:rPr>
              <a:t> keserek yener.</a:t>
            </a:r>
          </a:p>
        </p:txBody>
      </p:sp>
      <p:sp>
        <p:nvSpPr>
          <p:cNvPr id="15" name="Metin kutusu 14">
            <a:extLst>
              <a:ext uri="{FF2B5EF4-FFF2-40B4-BE49-F238E27FC236}">
                <a16:creationId xmlns:a16="http://schemas.microsoft.com/office/drawing/2014/main" id="{57A9EBBC-65BB-8182-0244-C4010E579EE2}"/>
              </a:ext>
            </a:extLst>
          </p:cNvPr>
          <p:cNvSpPr txBox="1"/>
          <p:nvPr/>
        </p:nvSpPr>
        <p:spPr>
          <a:xfrm>
            <a:off x="654271" y="1628586"/>
            <a:ext cx="3814221" cy="2554545"/>
          </a:xfrm>
          <a:prstGeom prst="rect">
            <a:avLst/>
          </a:prstGeom>
          <a:solidFill>
            <a:schemeClr val="accent4">
              <a:lumMod val="20000"/>
              <a:lumOff val="80000"/>
            </a:schemeClr>
          </a:solidFill>
        </p:spPr>
        <p:txBody>
          <a:bodyPr wrap="square">
            <a:spAutoFit/>
          </a:bodyPr>
          <a:lstStyle/>
          <a:p>
            <a:pPr algn="l" fontAlgn="base"/>
            <a:r>
              <a:rPr lang="tr-TR" sz="800" b="1" i="0" u="none" strike="noStrike" dirty="0">
                <a:solidFill>
                  <a:srgbClr val="505050"/>
                </a:solidFill>
                <a:effectLst/>
                <a:latin typeface="Poppins" panose="020B0502040504020204" pitchFamily="34" charset="0"/>
              </a:rPr>
              <a:t>Ayı şarkısı </a:t>
            </a:r>
            <a:endParaRPr lang="tr-TR" sz="800" b="0" i="0" u="none" strike="noStrike" dirty="0">
              <a:solidFill>
                <a:srgbClr val="505050"/>
              </a:solidFill>
              <a:effectLst/>
              <a:latin typeface="Poppins" panose="020B0502040504020204" pitchFamily="34" charset="0"/>
            </a:endParaRPr>
          </a:p>
          <a:p>
            <a:pPr algn="l" fontAlgn="base"/>
            <a:r>
              <a:rPr lang="tr-TR" sz="800" b="0" i="0" u="none" strike="noStrike" dirty="0">
                <a:solidFill>
                  <a:srgbClr val="505050"/>
                </a:solidFill>
                <a:effectLst/>
                <a:latin typeface="Poppins" pitchFamily="2" charset="0"/>
              </a:rPr>
              <a:t>Ne güzel bir ayı, bak yiyecek arıyor</a:t>
            </a:r>
          </a:p>
          <a:p>
            <a:pPr algn="l" fontAlgn="base"/>
            <a:r>
              <a:rPr lang="tr-TR" sz="800" b="0" i="0" u="none" strike="noStrike" dirty="0">
                <a:solidFill>
                  <a:srgbClr val="505050"/>
                </a:solidFill>
                <a:effectLst/>
                <a:latin typeface="Poppins" pitchFamily="2" charset="0"/>
              </a:rPr>
              <a:t>Bir parmak bal hayali kuruyor</a:t>
            </a:r>
          </a:p>
          <a:p>
            <a:pPr algn="l" fontAlgn="base"/>
            <a:r>
              <a:rPr lang="tr-TR" sz="800" b="0" i="0" u="none" strike="noStrike" dirty="0">
                <a:solidFill>
                  <a:srgbClr val="505050"/>
                </a:solidFill>
                <a:effectLst/>
                <a:latin typeface="Poppins" pitchFamily="2" charset="0"/>
              </a:rPr>
              <a:t>Az ötede bir kovanı görüyor</a:t>
            </a:r>
          </a:p>
          <a:p>
            <a:pPr algn="l" fontAlgn="base"/>
            <a:r>
              <a:rPr lang="tr-TR" sz="800" b="0" i="0" u="none" strike="noStrike" dirty="0">
                <a:solidFill>
                  <a:srgbClr val="505050"/>
                </a:solidFill>
                <a:effectLst/>
                <a:latin typeface="Poppins" pitchFamily="2" charset="0"/>
              </a:rPr>
              <a:t>Kovanı alınca arılar çıkıyor</a:t>
            </a:r>
          </a:p>
          <a:p>
            <a:pPr algn="l" fontAlgn="base"/>
            <a:br>
              <a:rPr lang="tr-TR" sz="800" b="0" i="0" u="none" strike="noStrike" dirty="0">
                <a:solidFill>
                  <a:srgbClr val="505050"/>
                </a:solidFill>
                <a:effectLst/>
                <a:latin typeface="Poppins" pitchFamily="2" charset="0"/>
              </a:rPr>
            </a:br>
            <a:r>
              <a:rPr lang="tr-TR" sz="800" b="0" i="0" u="none" strike="noStrike" dirty="0">
                <a:solidFill>
                  <a:srgbClr val="505050"/>
                </a:solidFill>
                <a:effectLst/>
                <a:latin typeface="Poppins" pitchFamily="2" charset="0"/>
              </a:rPr>
              <a:t>Güzel ayı, güzel ayı kaçmaya başlıyor</a:t>
            </a:r>
          </a:p>
          <a:p>
            <a:pPr algn="l" fontAlgn="base"/>
            <a:r>
              <a:rPr lang="tr-TR" sz="800" b="0" i="0" u="none" strike="noStrike" dirty="0">
                <a:solidFill>
                  <a:srgbClr val="505050"/>
                </a:solidFill>
                <a:effectLst/>
                <a:latin typeface="Poppins" pitchFamily="2" charset="0"/>
              </a:rPr>
              <a:t>Arılar vızır vızır o'nu kovalıyor</a:t>
            </a:r>
          </a:p>
          <a:p>
            <a:pPr algn="l" fontAlgn="base"/>
            <a:r>
              <a:rPr lang="tr-TR" sz="800" b="0" i="0" u="none" strike="noStrike" dirty="0">
                <a:solidFill>
                  <a:srgbClr val="505050"/>
                </a:solidFill>
                <a:effectLst/>
                <a:latin typeface="Poppins" pitchFamily="2" charset="0"/>
              </a:rPr>
              <a:t>Kaç kaç ayı, kaç kaç ayı arılar geliyor</a:t>
            </a:r>
          </a:p>
          <a:p>
            <a:pPr algn="l" fontAlgn="base"/>
            <a:r>
              <a:rPr lang="tr-TR" sz="800" b="0" i="0" u="none" strike="noStrike" dirty="0">
                <a:solidFill>
                  <a:srgbClr val="505050"/>
                </a:solidFill>
                <a:effectLst/>
                <a:latin typeface="Poppins" pitchFamily="2" charset="0"/>
              </a:rPr>
              <a:t>Kaç sipsivri iğneler seni kovalıyor</a:t>
            </a:r>
          </a:p>
          <a:p>
            <a:pPr algn="l" fontAlgn="base"/>
            <a:br>
              <a:rPr lang="tr-TR" sz="800" b="0" i="0" u="none" strike="noStrike" dirty="0">
                <a:solidFill>
                  <a:srgbClr val="505050"/>
                </a:solidFill>
                <a:effectLst/>
                <a:latin typeface="Poppins" pitchFamily="2" charset="0"/>
              </a:rPr>
            </a:br>
            <a:r>
              <a:rPr lang="tr-TR" sz="800" b="0" i="0" u="none" strike="noStrike" dirty="0">
                <a:solidFill>
                  <a:srgbClr val="505050"/>
                </a:solidFill>
                <a:effectLst/>
                <a:latin typeface="Poppins" pitchFamily="2" charset="0"/>
              </a:rPr>
              <a:t>Ah güzel ayı bırak şu kovanı</a:t>
            </a:r>
          </a:p>
          <a:p>
            <a:pPr algn="l" fontAlgn="base"/>
            <a:r>
              <a:rPr lang="tr-TR" sz="800" b="0" i="0" u="none" strike="noStrike" dirty="0">
                <a:solidFill>
                  <a:srgbClr val="505050"/>
                </a:solidFill>
                <a:effectLst/>
                <a:latin typeface="Poppins" pitchFamily="2" charset="0"/>
              </a:rPr>
              <a:t>Kızdırma hiç vız </a:t>
            </a:r>
            <a:r>
              <a:rPr lang="tr-TR" sz="800" b="0" i="0" u="none" strike="noStrike" dirty="0" err="1">
                <a:solidFill>
                  <a:srgbClr val="505050"/>
                </a:solidFill>
                <a:effectLst/>
                <a:latin typeface="Poppins" pitchFamily="2" charset="0"/>
              </a:rPr>
              <a:t>vız</a:t>
            </a:r>
            <a:r>
              <a:rPr lang="tr-TR" sz="800" b="0" i="0" u="none" strike="noStrike" dirty="0">
                <a:solidFill>
                  <a:srgbClr val="505050"/>
                </a:solidFill>
                <a:effectLst/>
                <a:latin typeface="Poppins" pitchFamily="2" charset="0"/>
              </a:rPr>
              <a:t> arıları</a:t>
            </a:r>
          </a:p>
          <a:p>
            <a:pPr algn="l" fontAlgn="base"/>
            <a:r>
              <a:rPr lang="tr-TR" sz="800" b="0" i="0" u="none" strike="noStrike" dirty="0">
                <a:solidFill>
                  <a:srgbClr val="505050"/>
                </a:solidFill>
                <a:effectLst/>
                <a:latin typeface="Poppins" pitchFamily="2" charset="0"/>
              </a:rPr>
              <a:t>Kalın kürküne çok fazla güvenme</a:t>
            </a:r>
          </a:p>
          <a:p>
            <a:pPr algn="l" fontAlgn="base"/>
            <a:r>
              <a:rPr lang="tr-TR" sz="800" b="0" i="0" u="none" strike="noStrike" dirty="0">
                <a:solidFill>
                  <a:srgbClr val="505050"/>
                </a:solidFill>
                <a:effectLst/>
                <a:latin typeface="Poppins" pitchFamily="2" charset="0"/>
              </a:rPr>
              <a:t>Durma sakın üşüşürler üstüne</a:t>
            </a:r>
          </a:p>
          <a:p>
            <a:pPr algn="l" fontAlgn="base"/>
            <a:br>
              <a:rPr lang="tr-TR" sz="800" b="0" i="0" u="none" strike="noStrike" dirty="0">
                <a:solidFill>
                  <a:srgbClr val="505050"/>
                </a:solidFill>
                <a:effectLst/>
                <a:latin typeface="Poppins" pitchFamily="2" charset="0"/>
              </a:rPr>
            </a:br>
            <a:r>
              <a:rPr lang="tr-TR" sz="800" b="0" i="0" u="none" strike="noStrike" dirty="0">
                <a:solidFill>
                  <a:srgbClr val="505050"/>
                </a:solidFill>
                <a:effectLst/>
                <a:latin typeface="Poppins" pitchFamily="2" charset="0"/>
              </a:rPr>
              <a:t>Güzel ayı, güzel ayı arılar geliyor</a:t>
            </a:r>
          </a:p>
          <a:p>
            <a:pPr algn="l" fontAlgn="base"/>
            <a:r>
              <a:rPr lang="tr-TR" sz="800" b="0" i="0" u="none" strike="noStrike" dirty="0">
                <a:solidFill>
                  <a:srgbClr val="505050"/>
                </a:solidFill>
                <a:effectLst/>
                <a:latin typeface="Poppins" pitchFamily="2" charset="0"/>
              </a:rPr>
              <a:t>Arılar vızır vızır seni kovalıyor</a:t>
            </a:r>
          </a:p>
          <a:p>
            <a:pPr algn="l" fontAlgn="base"/>
            <a:r>
              <a:rPr lang="tr-TR" sz="800" b="0" i="0" u="none" strike="noStrike" dirty="0">
                <a:solidFill>
                  <a:srgbClr val="505050"/>
                </a:solidFill>
                <a:effectLst/>
                <a:latin typeface="Poppins" pitchFamily="2" charset="0"/>
              </a:rPr>
              <a:t>Kaç kaç ayı, kaç kaç ayı arılar geliyor</a:t>
            </a:r>
          </a:p>
          <a:p>
            <a:pPr algn="l" fontAlgn="base"/>
            <a:r>
              <a:rPr lang="tr-TR" sz="800" b="0" i="0" u="none" strike="noStrike" dirty="0">
                <a:solidFill>
                  <a:srgbClr val="505050"/>
                </a:solidFill>
                <a:effectLst/>
                <a:latin typeface="Poppins" pitchFamily="2" charset="0"/>
              </a:rPr>
              <a:t>Kaç sipsivri iğneler seni kovalıyor</a:t>
            </a:r>
          </a:p>
        </p:txBody>
      </p:sp>
      <p:sp>
        <p:nvSpPr>
          <p:cNvPr id="16" name="Metin kutusu 15">
            <a:extLst>
              <a:ext uri="{FF2B5EF4-FFF2-40B4-BE49-F238E27FC236}">
                <a16:creationId xmlns:a16="http://schemas.microsoft.com/office/drawing/2014/main" id="{DF7EF1A2-19A6-7BD2-C888-7C32D43A3513}"/>
              </a:ext>
            </a:extLst>
          </p:cNvPr>
          <p:cNvSpPr txBox="1"/>
          <p:nvPr/>
        </p:nvSpPr>
        <p:spPr>
          <a:xfrm>
            <a:off x="2705385" y="1697248"/>
            <a:ext cx="1828800" cy="1446550"/>
          </a:xfrm>
          <a:prstGeom prst="rect">
            <a:avLst/>
          </a:prstGeom>
          <a:noFill/>
        </p:spPr>
        <p:txBody>
          <a:bodyPr wrap="square" rtlCol="0">
            <a:spAutoFit/>
          </a:bodyPr>
          <a:lstStyle/>
          <a:p>
            <a:pPr algn="l" fontAlgn="base"/>
            <a:r>
              <a:rPr lang="tr-TR" sz="800" b="0" i="0" u="none" strike="noStrike" dirty="0">
                <a:solidFill>
                  <a:srgbClr val="505050"/>
                </a:solidFill>
                <a:effectLst/>
                <a:latin typeface="Poppins" pitchFamily="2" charset="0"/>
              </a:rPr>
              <a:t>Ayı sonunda bıraktı kovanı</a:t>
            </a:r>
          </a:p>
          <a:p>
            <a:pPr algn="l" fontAlgn="base"/>
            <a:r>
              <a:rPr lang="tr-TR" sz="800" b="0" i="0" u="none" strike="noStrike" dirty="0">
                <a:solidFill>
                  <a:srgbClr val="505050"/>
                </a:solidFill>
                <a:effectLst/>
                <a:latin typeface="Poppins" pitchFamily="2" charset="0"/>
              </a:rPr>
              <a:t>Çok yoruldu çünkü ayakları</a:t>
            </a:r>
          </a:p>
          <a:p>
            <a:pPr algn="l" fontAlgn="base"/>
            <a:r>
              <a:rPr lang="tr-TR" sz="800" b="0" i="0" u="none" strike="noStrike" dirty="0">
                <a:solidFill>
                  <a:srgbClr val="505050"/>
                </a:solidFill>
                <a:effectLst/>
                <a:latin typeface="Poppins" pitchFamily="2" charset="0"/>
              </a:rPr>
              <a:t>Ama arılar peşini bırakmadı</a:t>
            </a:r>
          </a:p>
          <a:p>
            <a:pPr algn="l" fontAlgn="base"/>
            <a:r>
              <a:rPr lang="tr-TR" sz="800" b="0" i="0" u="none" strike="noStrike" dirty="0">
                <a:solidFill>
                  <a:srgbClr val="505050"/>
                </a:solidFill>
                <a:effectLst/>
                <a:latin typeface="Poppins" pitchFamily="2" charset="0"/>
              </a:rPr>
              <a:t>Ayı onları çok kızdırmıştı</a:t>
            </a:r>
          </a:p>
          <a:p>
            <a:pPr algn="l" fontAlgn="base"/>
            <a:br>
              <a:rPr lang="tr-TR" sz="800" b="0" i="0" u="none" strike="noStrike" dirty="0">
                <a:solidFill>
                  <a:srgbClr val="505050"/>
                </a:solidFill>
                <a:effectLst/>
                <a:latin typeface="Poppins" pitchFamily="2" charset="0"/>
              </a:rPr>
            </a:br>
            <a:r>
              <a:rPr lang="tr-TR" sz="800" b="0" i="0" u="none" strike="noStrike" dirty="0">
                <a:solidFill>
                  <a:srgbClr val="505050"/>
                </a:solidFill>
                <a:effectLst/>
                <a:latin typeface="Poppins" pitchFamily="2" charset="0"/>
              </a:rPr>
              <a:t>Güzel ayı, güzel ayı arılar geliyor</a:t>
            </a:r>
          </a:p>
          <a:p>
            <a:pPr algn="l" fontAlgn="base"/>
            <a:r>
              <a:rPr lang="tr-TR" sz="800" b="0" i="0" u="none" strike="noStrike" dirty="0">
                <a:solidFill>
                  <a:srgbClr val="505050"/>
                </a:solidFill>
                <a:effectLst/>
                <a:latin typeface="Poppins" pitchFamily="2" charset="0"/>
              </a:rPr>
              <a:t>Arılar vızır vızır seni kovalıyor</a:t>
            </a:r>
          </a:p>
          <a:p>
            <a:pPr algn="l" fontAlgn="base"/>
            <a:r>
              <a:rPr lang="tr-TR" sz="800" b="0" i="0" u="none" strike="noStrike" dirty="0">
                <a:solidFill>
                  <a:srgbClr val="505050"/>
                </a:solidFill>
                <a:effectLst/>
                <a:latin typeface="Poppins" pitchFamily="2" charset="0"/>
              </a:rPr>
              <a:t>Kaç kaç ayı, kaç kaç ayı arılar geliyor</a:t>
            </a:r>
          </a:p>
          <a:p>
            <a:pPr algn="l" fontAlgn="base"/>
            <a:r>
              <a:rPr lang="tr-TR" sz="800" b="0" i="0" u="none" strike="noStrike" dirty="0">
                <a:solidFill>
                  <a:srgbClr val="505050"/>
                </a:solidFill>
                <a:effectLst/>
                <a:latin typeface="Poppins" pitchFamily="2" charset="0"/>
              </a:rPr>
              <a:t>Kaç sipsivri iğneler seni kovalıyor</a:t>
            </a:r>
            <a:endParaRPr lang="tr-TR" sz="800" dirty="0"/>
          </a:p>
        </p:txBody>
      </p:sp>
    </p:spTree>
    <p:extLst>
      <p:ext uri="{BB962C8B-B14F-4D97-AF65-F5344CB8AC3E}">
        <p14:creationId xmlns:p14="http://schemas.microsoft.com/office/powerpoint/2010/main" val="396391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1340768" y="2195736"/>
            <a:ext cx="2808312" cy="369332"/>
          </a:xfrm>
          <a:prstGeom prst="rect">
            <a:avLst/>
          </a:prstGeom>
          <a:noFill/>
        </p:spPr>
        <p:txBody>
          <a:bodyPr wrap="square" rtlCol="0">
            <a:spAutoFit/>
          </a:bodyPr>
          <a:lstStyle/>
          <a:p>
            <a:endParaRPr lang="tr-TR" dirty="0"/>
          </a:p>
        </p:txBody>
      </p:sp>
      <p:sp>
        <p:nvSpPr>
          <p:cNvPr id="21" name="20 Metin kutusu"/>
          <p:cNvSpPr txBox="1"/>
          <p:nvPr/>
        </p:nvSpPr>
        <p:spPr>
          <a:xfrm>
            <a:off x="836712" y="2555776"/>
            <a:ext cx="2808312" cy="369332"/>
          </a:xfrm>
          <a:prstGeom prst="rect">
            <a:avLst/>
          </a:prstGeom>
          <a:noFill/>
        </p:spPr>
        <p:txBody>
          <a:bodyPr wrap="square" rtlCol="0">
            <a:spAutoFit/>
          </a:bodyPr>
          <a:lstStyle/>
          <a:p>
            <a:endParaRPr lang="tr-TR" dirty="0"/>
          </a:p>
        </p:txBody>
      </p:sp>
      <p:pic>
        <p:nvPicPr>
          <p:cNvPr id="9" name="Resim 9">
            <a:extLst>
              <a:ext uri="{FF2B5EF4-FFF2-40B4-BE49-F238E27FC236}">
                <a16:creationId xmlns:a16="http://schemas.microsoft.com/office/drawing/2014/main" id="{A12147BE-75C6-BBEF-24D6-8AE1BC4CEAE6}"/>
              </a:ext>
            </a:extLst>
          </p:cNvPr>
          <p:cNvPicPr>
            <a:picLocks noChangeAspect="1"/>
          </p:cNvPicPr>
          <p:nvPr/>
        </p:nvPicPr>
        <p:blipFill>
          <a:blip r:embed="rId2"/>
          <a:stretch>
            <a:fillRect/>
          </a:stretch>
        </p:blipFill>
        <p:spPr>
          <a:xfrm>
            <a:off x="5515" y="0"/>
            <a:ext cx="6848023" cy="9143999"/>
          </a:xfrm>
          <a:prstGeom prst="rect">
            <a:avLst/>
          </a:prstGeom>
        </p:spPr>
      </p:pic>
      <p:sp>
        <p:nvSpPr>
          <p:cNvPr id="11" name="Metin kutusu 10">
            <a:extLst>
              <a:ext uri="{FF2B5EF4-FFF2-40B4-BE49-F238E27FC236}">
                <a16:creationId xmlns:a16="http://schemas.microsoft.com/office/drawing/2014/main" id="{1173E245-61E5-E54D-A994-73F629697FFD}"/>
              </a:ext>
            </a:extLst>
          </p:cNvPr>
          <p:cNvSpPr txBox="1"/>
          <p:nvPr/>
        </p:nvSpPr>
        <p:spPr>
          <a:xfrm>
            <a:off x="1544542" y="813050"/>
            <a:ext cx="4200964" cy="738664"/>
          </a:xfrm>
          <a:prstGeom prst="rect">
            <a:avLst/>
          </a:prstGeom>
          <a:noFill/>
        </p:spPr>
        <p:txBody>
          <a:bodyPr wrap="square" rtlCol="0">
            <a:spAutoFit/>
          </a:bodyPr>
          <a:lstStyle/>
          <a:p>
            <a:pPr algn="l"/>
            <a:r>
              <a:rPr lang="tr-TR" sz="2400" b="1" dirty="0">
                <a:solidFill>
                  <a:schemeClr val="accent2"/>
                </a:solidFill>
              </a:rPr>
              <a:t>FEN VE DOĞA ETKİNLİĞİMİZ</a:t>
            </a:r>
          </a:p>
          <a:p>
            <a:pPr algn="l"/>
            <a:endParaRPr lang="tr-TR" dirty="0"/>
          </a:p>
        </p:txBody>
      </p:sp>
      <p:pic>
        <p:nvPicPr>
          <p:cNvPr id="3" name="Resim 3">
            <a:extLst>
              <a:ext uri="{FF2B5EF4-FFF2-40B4-BE49-F238E27FC236}">
                <a16:creationId xmlns:a16="http://schemas.microsoft.com/office/drawing/2014/main" id="{733ABCD6-EC31-D3A0-5E5D-BB52B8DCD66D}"/>
              </a:ext>
            </a:extLst>
          </p:cNvPr>
          <p:cNvPicPr>
            <a:picLocks noChangeAspect="1"/>
          </p:cNvPicPr>
          <p:nvPr/>
        </p:nvPicPr>
        <p:blipFill>
          <a:blip r:embed="rId3"/>
          <a:stretch>
            <a:fillRect/>
          </a:stretch>
        </p:blipFill>
        <p:spPr>
          <a:xfrm>
            <a:off x="757090" y="1417189"/>
            <a:ext cx="2775316" cy="3048000"/>
          </a:xfrm>
          <a:prstGeom prst="rect">
            <a:avLst/>
          </a:prstGeom>
        </p:spPr>
      </p:pic>
      <p:sp>
        <p:nvSpPr>
          <p:cNvPr id="4" name="Metin kutusu 3">
            <a:extLst>
              <a:ext uri="{FF2B5EF4-FFF2-40B4-BE49-F238E27FC236}">
                <a16:creationId xmlns:a16="http://schemas.microsoft.com/office/drawing/2014/main" id="{5130C1E6-3108-84F6-8343-6A5835F1FCB7}"/>
              </a:ext>
            </a:extLst>
          </p:cNvPr>
          <p:cNvSpPr txBox="1"/>
          <p:nvPr/>
        </p:nvSpPr>
        <p:spPr>
          <a:xfrm>
            <a:off x="3532406" y="4453205"/>
            <a:ext cx="2872359" cy="553998"/>
          </a:xfrm>
          <a:prstGeom prst="rect">
            <a:avLst/>
          </a:prstGeom>
          <a:noFill/>
        </p:spPr>
        <p:txBody>
          <a:bodyPr wrap="square" rtlCol="0">
            <a:spAutoFit/>
          </a:bodyPr>
          <a:lstStyle/>
          <a:p>
            <a:pPr algn="l"/>
            <a:r>
              <a:rPr lang="tr-TR" sz="1000" i="1" dirty="0"/>
              <a:t>Boyar maddeleriniz : mor lahana(mor renk) , havuç (turuncu renk) , maydanoz (yeşil renk) , biber (kırmızı renk</a:t>
            </a:r>
            <a:r>
              <a:rPr lang="tr-TR" sz="1000" dirty="0"/>
              <a:t>)</a:t>
            </a:r>
          </a:p>
        </p:txBody>
      </p:sp>
      <p:pic>
        <p:nvPicPr>
          <p:cNvPr id="6" name="Resim 6">
            <a:extLst>
              <a:ext uri="{FF2B5EF4-FFF2-40B4-BE49-F238E27FC236}">
                <a16:creationId xmlns:a16="http://schemas.microsoft.com/office/drawing/2014/main" id="{706A1EFC-6F1C-653B-24F5-5181589EDF83}"/>
              </a:ext>
            </a:extLst>
          </p:cNvPr>
          <p:cNvPicPr>
            <a:picLocks noChangeAspect="1"/>
          </p:cNvPicPr>
          <p:nvPr/>
        </p:nvPicPr>
        <p:blipFill>
          <a:blip r:embed="rId4"/>
          <a:stretch>
            <a:fillRect/>
          </a:stretch>
        </p:blipFill>
        <p:spPr>
          <a:xfrm>
            <a:off x="3590821" y="1298869"/>
            <a:ext cx="2613108" cy="2970727"/>
          </a:xfrm>
          <a:prstGeom prst="rect">
            <a:avLst/>
          </a:prstGeom>
        </p:spPr>
      </p:pic>
      <p:pic>
        <p:nvPicPr>
          <p:cNvPr id="10" name="Resim 11">
            <a:extLst>
              <a:ext uri="{FF2B5EF4-FFF2-40B4-BE49-F238E27FC236}">
                <a16:creationId xmlns:a16="http://schemas.microsoft.com/office/drawing/2014/main" id="{A0F45324-C134-9774-3B40-3D1ED316DBA0}"/>
              </a:ext>
            </a:extLst>
          </p:cNvPr>
          <p:cNvPicPr>
            <a:picLocks noChangeAspect="1"/>
          </p:cNvPicPr>
          <p:nvPr/>
        </p:nvPicPr>
        <p:blipFill>
          <a:blip r:embed="rId5"/>
          <a:stretch>
            <a:fillRect/>
          </a:stretch>
        </p:blipFill>
        <p:spPr>
          <a:xfrm>
            <a:off x="3429000" y="5048143"/>
            <a:ext cx="2692730" cy="3354954"/>
          </a:xfrm>
          <a:prstGeom prst="rect">
            <a:avLst/>
          </a:prstGeom>
        </p:spPr>
      </p:pic>
      <p:sp>
        <p:nvSpPr>
          <p:cNvPr id="13" name="Metin kutusu 12">
            <a:extLst>
              <a:ext uri="{FF2B5EF4-FFF2-40B4-BE49-F238E27FC236}">
                <a16:creationId xmlns:a16="http://schemas.microsoft.com/office/drawing/2014/main" id="{96B4C5EB-4FBC-AED8-FD72-97DC1DD5595A}"/>
              </a:ext>
            </a:extLst>
          </p:cNvPr>
          <p:cNvSpPr txBox="1"/>
          <p:nvPr/>
        </p:nvSpPr>
        <p:spPr>
          <a:xfrm>
            <a:off x="860187" y="4825229"/>
            <a:ext cx="2362311" cy="3293209"/>
          </a:xfrm>
          <a:prstGeom prst="rect">
            <a:avLst/>
          </a:prstGeom>
          <a:noFill/>
        </p:spPr>
        <p:txBody>
          <a:bodyPr wrap="square">
            <a:spAutoFit/>
          </a:bodyPr>
          <a:lstStyle/>
          <a:p>
            <a:r>
              <a:rPr lang="tr-TR" sz="1600" b="1" i="0" dirty="0">
                <a:solidFill>
                  <a:srgbClr val="202124"/>
                </a:solidFill>
                <a:effectLst/>
                <a:latin typeface="Google Sans"/>
              </a:rPr>
              <a:t>FASULYE ÇİMLENDİRME </a:t>
            </a:r>
          </a:p>
          <a:p>
            <a:r>
              <a:rPr lang="tr-TR" sz="1600" b="0" i="0" dirty="0">
                <a:solidFill>
                  <a:srgbClr val="202124"/>
                </a:solidFill>
                <a:effectLst/>
                <a:latin typeface="Google Sans"/>
              </a:rPr>
              <a:t>Cam kaseye veya cam kase yoksa yatay plastik bir kabın içine bir avuç pamuğu ikiye bölüp yarısını iyice yayın. </a:t>
            </a:r>
            <a:r>
              <a:rPr lang="tr-TR" sz="1600" b="0" i="0" dirty="0">
                <a:solidFill>
                  <a:srgbClr val="040C28"/>
                </a:solidFill>
                <a:effectLst/>
                <a:latin typeface="Google Sans"/>
              </a:rPr>
              <a:t>Fasulyeleri</a:t>
            </a:r>
            <a:r>
              <a:rPr lang="tr-TR" sz="1600" b="0" i="0" dirty="0">
                <a:solidFill>
                  <a:srgbClr val="202124"/>
                </a:solidFill>
                <a:effectLst/>
                <a:latin typeface="Google Sans"/>
              </a:rPr>
              <a:t> yan yana dağınık şekilde pamuğun üzerine yerleştirin. İkinci parça pamuğu fasulyelerin üzerine kapatın. Fazla bastırmayın ki fasulyeler nefes alabilsin.</a:t>
            </a:r>
            <a:endParaRPr lang="tr-TR"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1772816" y="2843808"/>
            <a:ext cx="3240360" cy="369332"/>
          </a:xfrm>
          <a:prstGeom prst="rect">
            <a:avLst/>
          </a:prstGeom>
          <a:noFill/>
        </p:spPr>
        <p:txBody>
          <a:bodyPr wrap="square" rtlCol="0">
            <a:spAutoFit/>
          </a:bodyPr>
          <a:lstStyle/>
          <a:p>
            <a:endParaRPr lang="tr-TR" dirty="0"/>
          </a:p>
        </p:txBody>
      </p:sp>
      <p:sp>
        <p:nvSpPr>
          <p:cNvPr id="7" name="6 Metin kutusu"/>
          <p:cNvSpPr txBox="1"/>
          <p:nvPr/>
        </p:nvSpPr>
        <p:spPr>
          <a:xfrm>
            <a:off x="1988840" y="6804248"/>
            <a:ext cx="1728192" cy="369332"/>
          </a:xfrm>
          <a:prstGeom prst="rect">
            <a:avLst/>
          </a:prstGeom>
          <a:noFill/>
        </p:spPr>
        <p:txBody>
          <a:bodyPr wrap="square" rtlCol="0">
            <a:spAutoFit/>
          </a:bodyPr>
          <a:lstStyle/>
          <a:p>
            <a:endParaRPr lang="tr-TR" dirty="0"/>
          </a:p>
        </p:txBody>
      </p:sp>
      <p:pic>
        <p:nvPicPr>
          <p:cNvPr id="12" name="Resim 12">
            <a:extLst>
              <a:ext uri="{FF2B5EF4-FFF2-40B4-BE49-F238E27FC236}">
                <a16:creationId xmlns:a16="http://schemas.microsoft.com/office/drawing/2014/main" id="{EE131FA3-06A9-C230-B1BB-8BDB3F94C9C5}"/>
              </a:ext>
            </a:extLst>
          </p:cNvPr>
          <p:cNvPicPr>
            <a:picLocks noChangeAspect="1"/>
          </p:cNvPicPr>
          <p:nvPr/>
        </p:nvPicPr>
        <p:blipFill>
          <a:blip r:embed="rId2"/>
          <a:stretch>
            <a:fillRect/>
          </a:stretch>
        </p:blipFill>
        <p:spPr>
          <a:xfrm>
            <a:off x="-23887" y="0"/>
            <a:ext cx="6905774" cy="9144000"/>
          </a:xfrm>
          <a:prstGeom prst="rect">
            <a:avLst/>
          </a:prstGeom>
        </p:spPr>
      </p:pic>
      <p:sp>
        <p:nvSpPr>
          <p:cNvPr id="14" name="Metin kutusu 13">
            <a:extLst>
              <a:ext uri="{FF2B5EF4-FFF2-40B4-BE49-F238E27FC236}">
                <a16:creationId xmlns:a16="http://schemas.microsoft.com/office/drawing/2014/main" id="{750106D6-D609-311E-6478-7973B6F6B6F7}"/>
              </a:ext>
            </a:extLst>
          </p:cNvPr>
          <p:cNvSpPr txBox="1"/>
          <p:nvPr/>
        </p:nvSpPr>
        <p:spPr>
          <a:xfrm>
            <a:off x="2224365" y="873388"/>
            <a:ext cx="2862486" cy="369332"/>
          </a:xfrm>
          <a:prstGeom prst="rect">
            <a:avLst/>
          </a:prstGeom>
          <a:noFill/>
        </p:spPr>
        <p:txBody>
          <a:bodyPr wrap="square" rtlCol="0">
            <a:spAutoFit/>
          </a:bodyPr>
          <a:lstStyle/>
          <a:p>
            <a:pPr algn="l"/>
            <a:r>
              <a:rPr lang="tr-TR" b="1" dirty="0">
                <a:solidFill>
                  <a:schemeClr val="accent2"/>
                </a:solidFill>
                <a:latin typeface="+mj-lt"/>
                <a:ea typeface="Berlin Sans FB Demi" panose="02000000000000000000" pitchFamily="2" charset="0"/>
              </a:rPr>
              <a:t>İŞLEDİĞİMİZ KONULAR</a:t>
            </a:r>
            <a:r>
              <a:rPr lang="tr-TR" dirty="0"/>
              <a:t> </a:t>
            </a:r>
          </a:p>
        </p:txBody>
      </p:sp>
      <p:pic>
        <p:nvPicPr>
          <p:cNvPr id="2" name="Resim 3">
            <a:extLst>
              <a:ext uri="{FF2B5EF4-FFF2-40B4-BE49-F238E27FC236}">
                <a16:creationId xmlns:a16="http://schemas.microsoft.com/office/drawing/2014/main" id="{272CBCDE-652F-C904-6E8F-1ABBAC11FC84}"/>
              </a:ext>
            </a:extLst>
          </p:cNvPr>
          <p:cNvPicPr>
            <a:picLocks noChangeAspect="1"/>
          </p:cNvPicPr>
          <p:nvPr/>
        </p:nvPicPr>
        <p:blipFill>
          <a:blip r:embed="rId3"/>
          <a:stretch>
            <a:fillRect/>
          </a:stretch>
        </p:blipFill>
        <p:spPr>
          <a:xfrm>
            <a:off x="746047" y="4718926"/>
            <a:ext cx="2376812" cy="2242471"/>
          </a:xfrm>
          <a:prstGeom prst="rect">
            <a:avLst/>
          </a:prstGeom>
        </p:spPr>
      </p:pic>
      <p:pic>
        <p:nvPicPr>
          <p:cNvPr id="4" name="Resim 4">
            <a:extLst>
              <a:ext uri="{FF2B5EF4-FFF2-40B4-BE49-F238E27FC236}">
                <a16:creationId xmlns:a16="http://schemas.microsoft.com/office/drawing/2014/main" id="{A70F3E89-2E82-80E8-02B8-49DB0B55CDEB}"/>
              </a:ext>
            </a:extLst>
          </p:cNvPr>
          <p:cNvPicPr>
            <a:picLocks noChangeAspect="1"/>
          </p:cNvPicPr>
          <p:nvPr/>
        </p:nvPicPr>
        <p:blipFill>
          <a:blip r:embed="rId4"/>
          <a:stretch>
            <a:fillRect/>
          </a:stretch>
        </p:blipFill>
        <p:spPr>
          <a:xfrm>
            <a:off x="3438870" y="1284943"/>
            <a:ext cx="2596506" cy="1885974"/>
          </a:xfrm>
          <a:prstGeom prst="rect">
            <a:avLst/>
          </a:prstGeom>
        </p:spPr>
      </p:pic>
      <p:pic>
        <p:nvPicPr>
          <p:cNvPr id="8" name="Resim 8">
            <a:extLst>
              <a:ext uri="{FF2B5EF4-FFF2-40B4-BE49-F238E27FC236}">
                <a16:creationId xmlns:a16="http://schemas.microsoft.com/office/drawing/2014/main" id="{D32AEE64-C15B-4E32-1CC5-4E9BAB5A85B7}"/>
              </a:ext>
            </a:extLst>
          </p:cNvPr>
          <p:cNvPicPr>
            <a:picLocks noChangeAspect="1"/>
          </p:cNvPicPr>
          <p:nvPr/>
        </p:nvPicPr>
        <p:blipFill>
          <a:blip r:embed="rId5"/>
          <a:stretch>
            <a:fillRect/>
          </a:stretch>
        </p:blipFill>
        <p:spPr>
          <a:xfrm>
            <a:off x="942596" y="1310143"/>
            <a:ext cx="2092488" cy="2098641"/>
          </a:xfrm>
          <a:prstGeom prst="rect">
            <a:avLst/>
          </a:prstGeom>
        </p:spPr>
      </p:pic>
      <p:pic>
        <p:nvPicPr>
          <p:cNvPr id="5" name="Resim 5">
            <a:extLst>
              <a:ext uri="{FF2B5EF4-FFF2-40B4-BE49-F238E27FC236}">
                <a16:creationId xmlns:a16="http://schemas.microsoft.com/office/drawing/2014/main" id="{0586C128-8F72-E644-1466-9B430B72E332}"/>
              </a:ext>
            </a:extLst>
          </p:cNvPr>
          <p:cNvPicPr>
            <a:picLocks noChangeAspect="1"/>
          </p:cNvPicPr>
          <p:nvPr/>
        </p:nvPicPr>
        <p:blipFill>
          <a:blip r:embed="rId6"/>
          <a:stretch>
            <a:fillRect/>
          </a:stretch>
        </p:blipFill>
        <p:spPr>
          <a:xfrm>
            <a:off x="3438870" y="4673378"/>
            <a:ext cx="2588962" cy="2288019"/>
          </a:xfrm>
          <a:prstGeom prst="rect">
            <a:avLst/>
          </a:prstGeom>
        </p:spPr>
      </p:pic>
      <p:sp>
        <p:nvSpPr>
          <p:cNvPr id="6" name="Metin kutusu 5">
            <a:extLst>
              <a:ext uri="{FF2B5EF4-FFF2-40B4-BE49-F238E27FC236}">
                <a16:creationId xmlns:a16="http://schemas.microsoft.com/office/drawing/2014/main" id="{30A52A0D-66E0-18E9-BFB9-CA488562EFF3}"/>
              </a:ext>
            </a:extLst>
          </p:cNvPr>
          <p:cNvSpPr txBox="1"/>
          <p:nvPr/>
        </p:nvSpPr>
        <p:spPr>
          <a:xfrm>
            <a:off x="858416" y="3431797"/>
            <a:ext cx="2176668" cy="1169551"/>
          </a:xfrm>
          <a:prstGeom prst="rect">
            <a:avLst/>
          </a:prstGeom>
          <a:solidFill>
            <a:schemeClr val="tx1">
              <a:lumMod val="10000"/>
              <a:lumOff val="90000"/>
            </a:schemeClr>
          </a:solidFill>
        </p:spPr>
        <p:txBody>
          <a:bodyPr wrap="square" rtlCol="0">
            <a:spAutoFit/>
          </a:bodyPr>
          <a:lstStyle/>
          <a:p>
            <a:pPr algn="ctr"/>
            <a:r>
              <a:rPr lang="tr-TR" sz="1400" b="1" dirty="0"/>
              <a:t>BERAT KANDİLİ </a:t>
            </a:r>
          </a:p>
          <a:p>
            <a:pPr algn="ctr"/>
            <a:r>
              <a:rPr lang="tr-TR" sz="1400" dirty="0"/>
              <a:t>Çocuklarla birlikte kandilde neler olur sohbet ettik ardından diğer sınıflar ile kandilleştik </a:t>
            </a:r>
            <a:r>
              <a:rPr lang="tr-TR" sz="1400" dirty="0">
                <a:sym typeface="Wingdings" pitchFamily="2" charset="2"/>
              </a:rPr>
              <a:t></a:t>
            </a:r>
            <a:endParaRPr lang="tr-TR" sz="1400" dirty="0"/>
          </a:p>
        </p:txBody>
      </p:sp>
      <p:sp>
        <p:nvSpPr>
          <p:cNvPr id="9" name="Metin kutusu 8">
            <a:extLst>
              <a:ext uri="{FF2B5EF4-FFF2-40B4-BE49-F238E27FC236}">
                <a16:creationId xmlns:a16="http://schemas.microsoft.com/office/drawing/2014/main" id="{B99B0EF1-54E4-0965-E4EF-8240AEC1C790}"/>
              </a:ext>
            </a:extLst>
          </p:cNvPr>
          <p:cNvSpPr txBox="1"/>
          <p:nvPr/>
        </p:nvSpPr>
        <p:spPr>
          <a:xfrm>
            <a:off x="3351094" y="3288779"/>
            <a:ext cx="2684281" cy="1200329"/>
          </a:xfrm>
          <a:prstGeom prst="rect">
            <a:avLst/>
          </a:prstGeom>
          <a:solidFill>
            <a:schemeClr val="accent2">
              <a:lumMod val="20000"/>
              <a:lumOff val="80000"/>
            </a:schemeClr>
          </a:solidFill>
        </p:spPr>
        <p:txBody>
          <a:bodyPr wrap="square" rtlCol="0">
            <a:spAutoFit/>
          </a:bodyPr>
          <a:lstStyle/>
          <a:p>
            <a:pPr algn="ctr"/>
            <a:r>
              <a:rPr lang="tr-TR" b="1" dirty="0"/>
              <a:t>ÇILGIN ŞAPKALAR </a:t>
            </a:r>
          </a:p>
          <a:p>
            <a:pPr algn="ctr"/>
            <a:r>
              <a:rPr lang="tr-TR" dirty="0"/>
              <a:t>Kelebeklerin aileleri ile birlikte tasarladıkları çılgın şapkaları ile parti yaptık </a:t>
            </a:r>
            <a:r>
              <a:rPr lang="tr-TR" dirty="0">
                <a:sym typeface="Wingdings" pitchFamily="2" charset="2"/>
              </a:rPr>
              <a:t></a:t>
            </a:r>
            <a:endParaRPr lang="tr-TR" dirty="0"/>
          </a:p>
        </p:txBody>
      </p:sp>
      <p:sp>
        <p:nvSpPr>
          <p:cNvPr id="10" name="Metin kutusu 9">
            <a:extLst>
              <a:ext uri="{FF2B5EF4-FFF2-40B4-BE49-F238E27FC236}">
                <a16:creationId xmlns:a16="http://schemas.microsoft.com/office/drawing/2014/main" id="{9975E185-B875-744B-1F1E-9583DD10EBE7}"/>
              </a:ext>
            </a:extLst>
          </p:cNvPr>
          <p:cNvSpPr txBox="1"/>
          <p:nvPr/>
        </p:nvSpPr>
        <p:spPr>
          <a:xfrm>
            <a:off x="758344" y="7038750"/>
            <a:ext cx="2376812" cy="1384995"/>
          </a:xfrm>
          <a:prstGeom prst="rect">
            <a:avLst/>
          </a:prstGeom>
          <a:solidFill>
            <a:schemeClr val="accent3">
              <a:lumMod val="20000"/>
              <a:lumOff val="80000"/>
            </a:schemeClr>
          </a:solidFill>
        </p:spPr>
        <p:txBody>
          <a:bodyPr wrap="square" rtlCol="0">
            <a:spAutoFit/>
          </a:bodyPr>
          <a:lstStyle/>
          <a:p>
            <a:pPr algn="ctr"/>
            <a:r>
              <a:rPr lang="tr-TR" sz="1400" b="1" dirty="0"/>
              <a:t>KELEBEĞIN YAŞAM DÖNGÜSÜ </a:t>
            </a:r>
          </a:p>
          <a:p>
            <a:pPr algn="ctr"/>
            <a:r>
              <a:rPr lang="tr-TR" sz="1400" dirty="0"/>
              <a:t>Kelebeğin yaşam döngüsünü inceledik ve aç tırtıl hikayesi ile öğrendiklerimi pekiştirdik </a:t>
            </a:r>
            <a:r>
              <a:rPr lang="tr-TR" sz="1400" dirty="0">
                <a:sym typeface="Wingdings" pitchFamily="2" charset="2"/>
              </a:rPr>
              <a:t></a:t>
            </a:r>
            <a:endParaRPr lang="tr-TR" sz="1400" dirty="0"/>
          </a:p>
        </p:txBody>
      </p:sp>
      <p:sp>
        <p:nvSpPr>
          <p:cNvPr id="11" name="Metin kutusu 10">
            <a:extLst>
              <a:ext uri="{FF2B5EF4-FFF2-40B4-BE49-F238E27FC236}">
                <a16:creationId xmlns:a16="http://schemas.microsoft.com/office/drawing/2014/main" id="{799FD2AF-5CB9-260C-8945-6CE633C1FDC1}"/>
              </a:ext>
            </a:extLst>
          </p:cNvPr>
          <p:cNvSpPr txBox="1"/>
          <p:nvPr/>
        </p:nvSpPr>
        <p:spPr>
          <a:xfrm>
            <a:off x="3301621" y="7046320"/>
            <a:ext cx="2927577" cy="1323439"/>
          </a:xfrm>
          <a:prstGeom prst="rect">
            <a:avLst/>
          </a:prstGeom>
          <a:solidFill>
            <a:schemeClr val="accent1">
              <a:lumMod val="20000"/>
              <a:lumOff val="80000"/>
            </a:schemeClr>
          </a:solidFill>
        </p:spPr>
        <p:txBody>
          <a:bodyPr wrap="square" rtlCol="0">
            <a:spAutoFit/>
          </a:bodyPr>
          <a:lstStyle/>
          <a:p>
            <a:pPr algn="ctr"/>
            <a:r>
              <a:rPr lang="tr-TR" sz="1600" b="1" dirty="0"/>
              <a:t>YAŞLILARA SAYGI HAFTASI </a:t>
            </a:r>
          </a:p>
          <a:p>
            <a:pPr algn="ctr"/>
            <a:r>
              <a:rPr lang="tr-TR" sz="1600" dirty="0"/>
              <a:t>Yaşlılara nasıl davranmalıyız sohbet ettik ardından etkinlik yaptık ve </a:t>
            </a:r>
            <a:r>
              <a:rPr lang="tr-TR" sz="1600" dirty="0" err="1"/>
              <a:t>dramayla</a:t>
            </a:r>
            <a:r>
              <a:rPr lang="tr-TR" sz="1600" dirty="0"/>
              <a:t> konumuzu pekiştirdik </a:t>
            </a:r>
            <a:r>
              <a:rPr lang="tr-TR" sz="1600" dirty="0">
                <a:sym typeface="Wingdings" pitchFamily="2" charset="2"/>
              </a:rPr>
              <a:t></a:t>
            </a:r>
            <a:endParaRPr lang="tr-TR"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1772816" y="2843808"/>
            <a:ext cx="3240360" cy="369332"/>
          </a:xfrm>
          <a:prstGeom prst="rect">
            <a:avLst/>
          </a:prstGeom>
          <a:noFill/>
        </p:spPr>
        <p:txBody>
          <a:bodyPr wrap="square" rtlCol="0">
            <a:spAutoFit/>
          </a:bodyPr>
          <a:lstStyle/>
          <a:p>
            <a:endParaRPr lang="tr-TR" dirty="0"/>
          </a:p>
        </p:txBody>
      </p:sp>
      <p:sp>
        <p:nvSpPr>
          <p:cNvPr id="7" name="6 Metin kutusu"/>
          <p:cNvSpPr txBox="1"/>
          <p:nvPr/>
        </p:nvSpPr>
        <p:spPr>
          <a:xfrm>
            <a:off x="1988840" y="6804248"/>
            <a:ext cx="1728192" cy="369332"/>
          </a:xfrm>
          <a:prstGeom prst="rect">
            <a:avLst/>
          </a:prstGeom>
          <a:noFill/>
        </p:spPr>
        <p:txBody>
          <a:bodyPr wrap="square" rtlCol="0">
            <a:spAutoFit/>
          </a:bodyPr>
          <a:lstStyle/>
          <a:p>
            <a:endParaRPr lang="tr-TR" dirty="0"/>
          </a:p>
        </p:txBody>
      </p:sp>
      <p:pic>
        <p:nvPicPr>
          <p:cNvPr id="12" name="Resim 12">
            <a:extLst>
              <a:ext uri="{FF2B5EF4-FFF2-40B4-BE49-F238E27FC236}">
                <a16:creationId xmlns:a16="http://schemas.microsoft.com/office/drawing/2014/main" id="{EE131FA3-06A9-C230-B1BB-8BDB3F94C9C5}"/>
              </a:ext>
            </a:extLst>
          </p:cNvPr>
          <p:cNvPicPr>
            <a:picLocks noChangeAspect="1"/>
          </p:cNvPicPr>
          <p:nvPr/>
        </p:nvPicPr>
        <p:blipFill>
          <a:blip r:embed="rId2"/>
          <a:stretch>
            <a:fillRect/>
          </a:stretch>
        </p:blipFill>
        <p:spPr>
          <a:xfrm>
            <a:off x="-23887" y="0"/>
            <a:ext cx="6905774" cy="9144000"/>
          </a:xfrm>
          <a:prstGeom prst="rect">
            <a:avLst/>
          </a:prstGeom>
        </p:spPr>
      </p:pic>
      <p:pic>
        <p:nvPicPr>
          <p:cNvPr id="4" name="Resim 7">
            <a:extLst>
              <a:ext uri="{FF2B5EF4-FFF2-40B4-BE49-F238E27FC236}">
                <a16:creationId xmlns:a16="http://schemas.microsoft.com/office/drawing/2014/main" id="{892659B1-3CD8-C413-62B3-6CB2609EF61D}"/>
              </a:ext>
            </a:extLst>
          </p:cNvPr>
          <p:cNvPicPr>
            <a:picLocks noChangeAspect="1"/>
          </p:cNvPicPr>
          <p:nvPr/>
        </p:nvPicPr>
        <p:blipFill>
          <a:blip r:embed="rId3"/>
          <a:stretch>
            <a:fillRect/>
          </a:stretch>
        </p:blipFill>
        <p:spPr>
          <a:xfrm>
            <a:off x="4324502" y="693558"/>
            <a:ext cx="1861338" cy="2201836"/>
          </a:xfrm>
          <a:prstGeom prst="rect">
            <a:avLst/>
          </a:prstGeom>
        </p:spPr>
      </p:pic>
      <p:pic>
        <p:nvPicPr>
          <p:cNvPr id="5" name="Resim 5">
            <a:extLst>
              <a:ext uri="{FF2B5EF4-FFF2-40B4-BE49-F238E27FC236}">
                <a16:creationId xmlns:a16="http://schemas.microsoft.com/office/drawing/2014/main" id="{40D3952E-12EA-F262-ADBE-6FAF5FC81743}"/>
              </a:ext>
            </a:extLst>
          </p:cNvPr>
          <p:cNvPicPr>
            <a:picLocks noChangeAspect="1"/>
          </p:cNvPicPr>
          <p:nvPr/>
        </p:nvPicPr>
        <p:blipFill>
          <a:blip r:embed="rId4"/>
          <a:stretch>
            <a:fillRect/>
          </a:stretch>
        </p:blipFill>
        <p:spPr>
          <a:xfrm>
            <a:off x="994412" y="2898816"/>
            <a:ext cx="3070064" cy="1587444"/>
          </a:xfrm>
          <a:prstGeom prst="rect">
            <a:avLst/>
          </a:prstGeom>
        </p:spPr>
      </p:pic>
      <p:pic>
        <p:nvPicPr>
          <p:cNvPr id="6" name="Resim 7">
            <a:extLst>
              <a:ext uri="{FF2B5EF4-FFF2-40B4-BE49-F238E27FC236}">
                <a16:creationId xmlns:a16="http://schemas.microsoft.com/office/drawing/2014/main" id="{D7FCA1A9-026E-6AB6-958B-1E1B08439F48}"/>
              </a:ext>
            </a:extLst>
          </p:cNvPr>
          <p:cNvPicPr>
            <a:picLocks noChangeAspect="1"/>
          </p:cNvPicPr>
          <p:nvPr/>
        </p:nvPicPr>
        <p:blipFill>
          <a:blip r:embed="rId5"/>
          <a:stretch>
            <a:fillRect/>
          </a:stretch>
        </p:blipFill>
        <p:spPr>
          <a:xfrm>
            <a:off x="3935016" y="6873107"/>
            <a:ext cx="2268348" cy="1548504"/>
          </a:xfrm>
          <a:prstGeom prst="rect">
            <a:avLst/>
          </a:prstGeom>
        </p:spPr>
      </p:pic>
      <p:sp>
        <p:nvSpPr>
          <p:cNvPr id="8" name="Metin kutusu 7">
            <a:extLst>
              <a:ext uri="{FF2B5EF4-FFF2-40B4-BE49-F238E27FC236}">
                <a16:creationId xmlns:a16="http://schemas.microsoft.com/office/drawing/2014/main" id="{3C954213-60FF-B815-094A-FCBB63EA024F}"/>
              </a:ext>
            </a:extLst>
          </p:cNvPr>
          <p:cNvSpPr txBox="1"/>
          <p:nvPr/>
        </p:nvSpPr>
        <p:spPr>
          <a:xfrm>
            <a:off x="789250" y="4434219"/>
            <a:ext cx="6291533" cy="2585323"/>
          </a:xfrm>
          <a:prstGeom prst="rect">
            <a:avLst/>
          </a:prstGeom>
          <a:noFill/>
        </p:spPr>
        <p:txBody>
          <a:bodyPr wrap="square" rtlCol="0">
            <a:spAutoFit/>
          </a:bodyPr>
          <a:lstStyle/>
          <a:p>
            <a:pPr algn="l"/>
            <a:r>
              <a:rPr lang="tr-TR" b="1"/>
              <a:t>                                HAFTANIN </a:t>
            </a:r>
            <a:r>
              <a:rPr lang="tr-TR" b="1" dirty="0"/>
              <a:t>ÇOCUKLARI</a:t>
            </a:r>
          </a:p>
          <a:p>
            <a:pPr algn="l"/>
            <a:endParaRPr lang="tr-TR" b="1" dirty="0"/>
          </a:p>
          <a:p>
            <a:pPr algn="l"/>
            <a:endParaRPr lang="tr-TR" b="1" dirty="0"/>
          </a:p>
          <a:p>
            <a:pPr algn="l"/>
            <a:endParaRPr lang="tr-TR" b="1" dirty="0"/>
          </a:p>
          <a:p>
            <a:pPr algn="l"/>
            <a:endParaRPr lang="tr-TR" b="1" dirty="0"/>
          </a:p>
          <a:p>
            <a:pPr algn="l"/>
            <a:endParaRPr lang="tr-TR" b="1" dirty="0"/>
          </a:p>
          <a:p>
            <a:pPr algn="l"/>
            <a:endParaRPr lang="tr-TR" b="1" dirty="0"/>
          </a:p>
          <a:p>
            <a:pPr algn="l"/>
            <a:r>
              <a:rPr lang="tr-TR" dirty="0"/>
              <a:t>KUZEY ALP                  ZEYNEP SENA               ŞİFA NUR GENÇ </a:t>
            </a:r>
          </a:p>
          <a:p>
            <a:pPr algn="l"/>
            <a:r>
              <a:rPr lang="tr-TR" dirty="0"/>
              <a:t>ERDEM                             ÇÖRTÜK </a:t>
            </a:r>
          </a:p>
        </p:txBody>
      </p:sp>
      <p:pic>
        <p:nvPicPr>
          <p:cNvPr id="10" name="Resim 10">
            <a:extLst>
              <a:ext uri="{FF2B5EF4-FFF2-40B4-BE49-F238E27FC236}">
                <a16:creationId xmlns:a16="http://schemas.microsoft.com/office/drawing/2014/main" id="{9DC2F231-691C-815F-DFB5-234E7029E679}"/>
              </a:ext>
            </a:extLst>
          </p:cNvPr>
          <p:cNvPicPr>
            <a:picLocks noChangeAspect="1"/>
          </p:cNvPicPr>
          <p:nvPr/>
        </p:nvPicPr>
        <p:blipFill>
          <a:blip r:embed="rId6"/>
          <a:stretch>
            <a:fillRect/>
          </a:stretch>
        </p:blipFill>
        <p:spPr>
          <a:xfrm>
            <a:off x="4739036" y="4465532"/>
            <a:ext cx="1625013" cy="1972031"/>
          </a:xfrm>
          <a:prstGeom prst="rect">
            <a:avLst/>
          </a:prstGeom>
        </p:spPr>
      </p:pic>
      <p:pic>
        <p:nvPicPr>
          <p:cNvPr id="11" name="Resim 12">
            <a:extLst>
              <a:ext uri="{FF2B5EF4-FFF2-40B4-BE49-F238E27FC236}">
                <a16:creationId xmlns:a16="http://schemas.microsoft.com/office/drawing/2014/main" id="{A0BE6513-BE3A-6FA0-0BA6-3226E5678BD3}"/>
              </a:ext>
            </a:extLst>
          </p:cNvPr>
          <p:cNvPicPr>
            <a:picLocks noChangeAspect="1"/>
          </p:cNvPicPr>
          <p:nvPr/>
        </p:nvPicPr>
        <p:blipFill>
          <a:blip r:embed="rId7"/>
          <a:stretch>
            <a:fillRect/>
          </a:stretch>
        </p:blipFill>
        <p:spPr>
          <a:xfrm>
            <a:off x="888738" y="4553714"/>
            <a:ext cx="1408184" cy="1883849"/>
          </a:xfrm>
          <a:prstGeom prst="rect">
            <a:avLst/>
          </a:prstGeom>
        </p:spPr>
      </p:pic>
      <p:pic>
        <p:nvPicPr>
          <p:cNvPr id="13" name="Resim 13">
            <a:extLst>
              <a:ext uri="{FF2B5EF4-FFF2-40B4-BE49-F238E27FC236}">
                <a16:creationId xmlns:a16="http://schemas.microsoft.com/office/drawing/2014/main" id="{95260023-FB9F-5AAF-52A8-C9C34604FDBF}"/>
              </a:ext>
            </a:extLst>
          </p:cNvPr>
          <p:cNvPicPr>
            <a:picLocks noChangeAspect="1"/>
          </p:cNvPicPr>
          <p:nvPr/>
        </p:nvPicPr>
        <p:blipFill>
          <a:blip r:embed="rId8"/>
          <a:stretch>
            <a:fillRect/>
          </a:stretch>
        </p:blipFill>
        <p:spPr>
          <a:xfrm>
            <a:off x="2760416" y="4688773"/>
            <a:ext cx="1800411" cy="1724501"/>
          </a:xfrm>
          <a:prstGeom prst="rect">
            <a:avLst/>
          </a:prstGeom>
        </p:spPr>
      </p:pic>
      <p:sp>
        <p:nvSpPr>
          <p:cNvPr id="2" name="Metin kutusu 1">
            <a:extLst>
              <a:ext uri="{FF2B5EF4-FFF2-40B4-BE49-F238E27FC236}">
                <a16:creationId xmlns:a16="http://schemas.microsoft.com/office/drawing/2014/main" id="{5EAEA041-EF7F-E272-0FC6-FA4405C822D7}"/>
              </a:ext>
            </a:extLst>
          </p:cNvPr>
          <p:cNvSpPr txBox="1"/>
          <p:nvPr/>
        </p:nvSpPr>
        <p:spPr>
          <a:xfrm>
            <a:off x="1084966" y="837840"/>
            <a:ext cx="2888956" cy="1754326"/>
          </a:xfrm>
          <a:prstGeom prst="rect">
            <a:avLst/>
          </a:prstGeom>
          <a:noFill/>
        </p:spPr>
        <p:txBody>
          <a:bodyPr wrap="square" rtlCol="0">
            <a:spAutoFit/>
          </a:bodyPr>
          <a:lstStyle/>
          <a:p>
            <a:pPr algn="l"/>
            <a:r>
              <a:rPr lang="tr-TR" b="1" dirty="0"/>
              <a:t>18 MART ÇANAKKALE ZAFERİ </a:t>
            </a:r>
          </a:p>
          <a:p>
            <a:pPr algn="l"/>
            <a:r>
              <a:rPr lang="tr-TR" dirty="0"/>
              <a:t>Çanakkale şehitleri ile ilgili sohbet ettik ardından eğitici video ve etkinlik yaparak pekiştirdik.</a:t>
            </a:r>
          </a:p>
        </p:txBody>
      </p:sp>
      <p:sp>
        <p:nvSpPr>
          <p:cNvPr id="9" name="Metin kutusu 8">
            <a:extLst>
              <a:ext uri="{FF2B5EF4-FFF2-40B4-BE49-F238E27FC236}">
                <a16:creationId xmlns:a16="http://schemas.microsoft.com/office/drawing/2014/main" id="{ECA3CE86-6E94-D5E7-B79C-C084DD7C758B}"/>
              </a:ext>
            </a:extLst>
          </p:cNvPr>
          <p:cNvSpPr txBox="1"/>
          <p:nvPr/>
        </p:nvSpPr>
        <p:spPr>
          <a:xfrm>
            <a:off x="4212419" y="3029651"/>
            <a:ext cx="1800410" cy="1277273"/>
          </a:xfrm>
          <a:prstGeom prst="rect">
            <a:avLst/>
          </a:prstGeom>
          <a:noFill/>
        </p:spPr>
        <p:txBody>
          <a:bodyPr wrap="square" rtlCol="0">
            <a:spAutoFit/>
          </a:bodyPr>
          <a:lstStyle/>
          <a:p>
            <a:pPr algn="l"/>
            <a:r>
              <a:rPr lang="tr-TR" sz="1100" b="1" dirty="0"/>
              <a:t>İLKBAHAR ŞENLİĞİ </a:t>
            </a:r>
          </a:p>
          <a:p>
            <a:pPr algn="l"/>
            <a:r>
              <a:rPr lang="tr-TR" sz="1100" dirty="0"/>
              <a:t>Baharda neler olur sohbet ettik ilkbahar konusuyla ilgili </a:t>
            </a:r>
            <a:r>
              <a:rPr lang="tr-TR" sz="1100" dirty="0" err="1"/>
              <a:t>dramatizasyon</a:t>
            </a:r>
            <a:r>
              <a:rPr lang="tr-TR" sz="1100" dirty="0"/>
              <a:t> yaptık ardından gözlemelerimizi yaparak bostanda ilkbahar şenliğimizi yaptık </a:t>
            </a:r>
            <a:r>
              <a:rPr lang="tr-TR" sz="1100" dirty="0">
                <a:sym typeface="Wingdings" pitchFamily="2" charset="2"/>
              </a:rPr>
              <a:t></a:t>
            </a:r>
            <a:endParaRPr lang="tr-TR" sz="1100" dirty="0"/>
          </a:p>
        </p:txBody>
      </p:sp>
      <p:sp>
        <p:nvSpPr>
          <p:cNvPr id="14" name="Metin kutusu 13">
            <a:extLst>
              <a:ext uri="{FF2B5EF4-FFF2-40B4-BE49-F238E27FC236}">
                <a16:creationId xmlns:a16="http://schemas.microsoft.com/office/drawing/2014/main" id="{46C38A32-0D4B-86C8-0F7F-C1666E691C06}"/>
              </a:ext>
            </a:extLst>
          </p:cNvPr>
          <p:cNvSpPr txBox="1"/>
          <p:nvPr/>
        </p:nvSpPr>
        <p:spPr>
          <a:xfrm>
            <a:off x="911586" y="7139037"/>
            <a:ext cx="2770672" cy="1200329"/>
          </a:xfrm>
          <a:prstGeom prst="rect">
            <a:avLst/>
          </a:prstGeom>
          <a:noFill/>
        </p:spPr>
        <p:txBody>
          <a:bodyPr wrap="square" rtlCol="0">
            <a:spAutoFit/>
          </a:bodyPr>
          <a:lstStyle/>
          <a:p>
            <a:pPr algn="l"/>
            <a:r>
              <a:rPr lang="tr-TR" b="1" dirty="0"/>
              <a:t>ÇİĞKÖFTE ŞENLİĞİ </a:t>
            </a:r>
          </a:p>
          <a:p>
            <a:pPr algn="l"/>
            <a:r>
              <a:rPr lang="tr-TR" dirty="0"/>
              <a:t>Kelebeklerle eğlenceli vakit geçirdik ikindi kahvaltısında çiğköftelerimizi yedik</a:t>
            </a:r>
            <a:r>
              <a:rPr lang="tr-TR" dirty="0">
                <a:sym typeface="Wingdings" pitchFamily="2" charset="2"/>
              </a:rPr>
              <a:t></a:t>
            </a:r>
            <a:endParaRPr lang="tr-TR" dirty="0"/>
          </a:p>
        </p:txBody>
      </p:sp>
    </p:spTree>
    <p:extLst>
      <p:ext uri="{BB962C8B-B14F-4D97-AF65-F5344CB8AC3E}">
        <p14:creationId xmlns:p14="http://schemas.microsoft.com/office/powerpoint/2010/main" val="515762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5A663571-92BE-04D0-C213-A2BC80F42DA5}"/>
              </a:ext>
            </a:extLst>
          </p:cNvPr>
          <p:cNvPicPr>
            <a:picLocks noChangeAspect="1"/>
          </p:cNvPicPr>
          <p:nvPr/>
        </p:nvPicPr>
        <p:blipFill>
          <a:blip r:embed="rId2"/>
          <a:stretch>
            <a:fillRect/>
          </a:stretch>
        </p:blipFill>
        <p:spPr>
          <a:xfrm>
            <a:off x="0" y="0"/>
            <a:ext cx="6858000" cy="9144000"/>
          </a:xfrm>
          <a:prstGeom prst="rect">
            <a:avLst/>
          </a:prstGeom>
        </p:spPr>
      </p:pic>
      <p:sp>
        <p:nvSpPr>
          <p:cNvPr id="9" name="Metin kutusu 8">
            <a:extLst>
              <a:ext uri="{FF2B5EF4-FFF2-40B4-BE49-F238E27FC236}">
                <a16:creationId xmlns:a16="http://schemas.microsoft.com/office/drawing/2014/main" id="{60325650-1935-135F-4BB7-2CE4152DC060}"/>
              </a:ext>
            </a:extLst>
          </p:cNvPr>
          <p:cNvSpPr txBox="1"/>
          <p:nvPr/>
        </p:nvSpPr>
        <p:spPr>
          <a:xfrm>
            <a:off x="2099112" y="820408"/>
            <a:ext cx="4650713" cy="461665"/>
          </a:xfrm>
          <a:prstGeom prst="rect">
            <a:avLst/>
          </a:prstGeom>
          <a:noFill/>
        </p:spPr>
        <p:txBody>
          <a:bodyPr wrap="square" rtlCol="0">
            <a:spAutoFit/>
          </a:bodyPr>
          <a:lstStyle/>
          <a:p>
            <a:pPr algn="l"/>
            <a:r>
              <a:rPr lang="tr-TR" sz="2400" b="1" dirty="0">
                <a:solidFill>
                  <a:schemeClr val="accent2"/>
                </a:solidFill>
              </a:rPr>
              <a:t>GURME  ATÖLYEMİZ</a:t>
            </a:r>
          </a:p>
        </p:txBody>
      </p:sp>
      <p:pic>
        <p:nvPicPr>
          <p:cNvPr id="3" name="Resim 3">
            <a:extLst>
              <a:ext uri="{FF2B5EF4-FFF2-40B4-BE49-F238E27FC236}">
                <a16:creationId xmlns:a16="http://schemas.microsoft.com/office/drawing/2014/main" id="{047F3DDC-A94E-C543-0C25-865E1D7D1E62}"/>
              </a:ext>
            </a:extLst>
          </p:cNvPr>
          <p:cNvPicPr>
            <a:picLocks noChangeAspect="1"/>
          </p:cNvPicPr>
          <p:nvPr/>
        </p:nvPicPr>
        <p:blipFill>
          <a:blip r:embed="rId3"/>
          <a:stretch>
            <a:fillRect/>
          </a:stretch>
        </p:blipFill>
        <p:spPr>
          <a:xfrm>
            <a:off x="905694" y="1362250"/>
            <a:ext cx="2712495"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4">
            <a:extLst>
              <a:ext uri="{FF2B5EF4-FFF2-40B4-BE49-F238E27FC236}">
                <a16:creationId xmlns:a16="http://schemas.microsoft.com/office/drawing/2014/main" id="{5D6FBE1B-D325-4671-57ED-D28444BF9172}"/>
              </a:ext>
            </a:extLst>
          </p:cNvPr>
          <p:cNvPicPr>
            <a:picLocks noChangeAspect="1"/>
          </p:cNvPicPr>
          <p:nvPr/>
        </p:nvPicPr>
        <p:blipFill>
          <a:blip r:embed="rId4"/>
          <a:stretch>
            <a:fillRect/>
          </a:stretch>
        </p:blipFill>
        <p:spPr>
          <a:xfrm>
            <a:off x="788347" y="4972621"/>
            <a:ext cx="2286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sim 5">
            <a:extLst>
              <a:ext uri="{FF2B5EF4-FFF2-40B4-BE49-F238E27FC236}">
                <a16:creationId xmlns:a16="http://schemas.microsoft.com/office/drawing/2014/main" id="{62E76219-DF90-D170-8C2E-A8A763E14861}"/>
              </a:ext>
            </a:extLst>
          </p:cNvPr>
          <p:cNvPicPr>
            <a:picLocks noChangeAspect="1"/>
          </p:cNvPicPr>
          <p:nvPr/>
        </p:nvPicPr>
        <p:blipFill>
          <a:blip r:embed="rId5"/>
          <a:stretch>
            <a:fillRect/>
          </a:stretch>
        </p:blipFill>
        <p:spPr>
          <a:xfrm>
            <a:off x="3272611" y="4972621"/>
            <a:ext cx="2797042"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6">
            <a:extLst>
              <a:ext uri="{FF2B5EF4-FFF2-40B4-BE49-F238E27FC236}">
                <a16:creationId xmlns:a16="http://schemas.microsoft.com/office/drawing/2014/main" id="{8FA15696-4E16-EAC9-A779-A2CFC4F33B80}"/>
              </a:ext>
            </a:extLst>
          </p:cNvPr>
          <p:cNvPicPr>
            <a:picLocks noChangeAspect="1"/>
          </p:cNvPicPr>
          <p:nvPr/>
        </p:nvPicPr>
        <p:blipFill>
          <a:blip r:embed="rId6"/>
          <a:stretch>
            <a:fillRect/>
          </a:stretch>
        </p:blipFill>
        <p:spPr>
          <a:xfrm>
            <a:off x="3790910" y="1386137"/>
            <a:ext cx="2377772" cy="3000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Metin kutusu 6">
            <a:extLst>
              <a:ext uri="{FF2B5EF4-FFF2-40B4-BE49-F238E27FC236}">
                <a16:creationId xmlns:a16="http://schemas.microsoft.com/office/drawing/2014/main" id="{80A579AC-1F98-3F0F-31B4-1EBD507A1603}"/>
              </a:ext>
            </a:extLst>
          </p:cNvPr>
          <p:cNvSpPr txBox="1"/>
          <p:nvPr/>
        </p:nvSpPr>
        <p:spPr>
          <a:xfrm>
            <a:off x="2261940" y="4417941"/>
            <a:ext cx="3191153" cy="369332"/>
          </a:xfrm>
          <a:prstGeom prst="rect">
            <a:avLst/>
          </a:prstGeom>
          <a:noFill/>
        </p:spPr>
        <p:txBody>
          <a:bodyPr wrap="square" rtlCol="0">
            <a:spAutoFit/>
          </a:bodyPr>
          <a:lstStyle/>
          <a:p>
            <a:pPr algn="l"/>
            <a:r>
              <a:rPr lang="tr-TR" dirty="0"/>
              <a:t>Mantar çorbası yapıyoruz</a:t>
            </a:r>
            <a:r>
              <a:rPr lang="tr-TR" dirty="0">
                <a:sym typeface="Wingdings" pitchFamily="2" charset="2"/>
              </a:rPr>
              <a:t></a:t>
            </a:r>
            <a:r>
              <a:rPr lang="tr-TR" dirty="0"/>
              <a:t> </a:t>
            </a:r>
          </a:p>
        </p:txBody>
      </p:sp>
      <p:sp>
        <p:nvSpPr>
          <p:cNvPr id="8" name="Metin kutusu 7">
            <a:extLst>
              <a:ext uri="{FF2B5EF4-FFF2-40B4-BE49-F238E27FC236}">
                <a16:creationId xmlns:a16="http://schemas.microsoft.com/office/drawing/2014/main" id="{BD5DCA98-7CB1-AE07-5675-4F6B43C18578}"/>
              </a:ext>
            </a:extLst>
          </p:cNvPr>
          <p:cNvSpPr txBox="1"/>
          <p:nvPr/>
        </p:nvSpPr>
        <p:spPr>
          <a:xfrm>
            <a:off x="2099111" y="8028313"/>
            <a:ext cx="3353981" cy="369332"/>
          </a:xfrm>
          <a:prstGeom prst="rect">
            <a:avLst/>
          </a:prstGeom>
          <a:noFill/>
        </p:spPr>
        <p:txBody>
          <a:bodyPr wrap="square" rtlCol="0">
            <a:spAutoFit/>
          </a:bodyPr>
          <a:lstStyle/>
          <a:p>
            <a:pPr algn="l"/>
            <a:r>
              <a:rPr lang="tr-TR" dirty="0"/>
              <a:t>Bostanda gözleme yapıyoruz</a:t>
            </a:r>
            <a:r>
              <a:rPr lang="tr-TR" dirty="0">
                <a:sym typeface="Wingdings" pitchFamily="2" charset="2"/>
              </a:rPr>
              <a:t></a:t>
            </a:r>
            <a:r>
              <a:rPr lang="tr-TR" dirty="0"/>
              <a:t> </a:t>
            </a:r>
          </a:p>
        </p:txBody>
      </p:sp>
    </p:spTree>
    <p:extLst>
      <p:ext uri="{BB962C8B-B14F-4D97-AF65-F5344CB8AC3E}">
        <p14:creationId xmlns:p14="http://schemas.microsoft.com/office/powerpoint/2010/main" val="70799561"/>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Ekran Gösterisi (4:3)</PresentationFormat>
  <Slides>24</Slides>
  <Notes>0</Notes>
  <HiddenSlides>0</HiddenSlides>
  <ScaleCrop>false</ScaleCrop>
  <HeadingPairs>
    <vt:vector size="4" baseType="variant">
      <vt:variant>
        <vt:lpstr>Tema</vt:lpstr>
      </vt:variant>
      <vt:variant>
        <vt:i4>1</vt:i4>
      </vt:variant>
      <vt:variant>
        <vt:lpstr>Slayt Başlıkları</vt:lpstr>
      </vt:variant>
      <vt:variant>
        <vt:i4>24</vt:i4>
      </vt:variant>
    </vt:vector>
  </HeadingPairs>
  <TitlesOfParts>
    <vt:vector size="25"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cp:lastModifiedBy>esrabektas985@gmail.com</cp:lastModifiedBy>
  <cp:revision>136</cp:revision>
  <dcterms:modified xsi:type="dcterms:W3CDTF">2023-04-08T09:33:32Z</dcterms:modified>
</cp:coreProperties>
</file>