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5"/>
  </p:notesMasterIdLst>
  <p:sldIdLst>
    <p:sldId id="256" r:id="rId2"/>
    <p:sldId id="315" r:id="rId3"/>
    <p:sldId id="282" r:id="rId4"/>
    <p:sldId id="316" r:id="rId5"/>
    <p:sldId id="317" r:id="rId6"/>
    <p:sldId id="260" r:id="rId7"/>
    <p:sldId id="261" r:id="rId8"/>
    <p:sldId id="262" r:id="rId9"/>
    <p:sldId id="263" r:id="rId10"/>
    <p:sldId id="318" r:id="rId11"/>
    <p:sldId id="264" r:id="rId12"/>
    <p:sldId id="284" r:id="rId13"/>
    <p:sldId id="319" r:id="rId14"/>
    <p:sldId id="295" r:id="rId15"/>
    <p:sldId id="314" r:id="rId16"/>
    <p:sldId id="312" r:id="rId17"/>
    <p:sldId id="266" r:id="rId18"/>
    <p:sldId id="267" r:id="rId19"/>
    <p:sldId id="275" r:id="rId20"/>
    <p:sldId id="273" r:id="rId21"/>
    <p:sldId id="277" r:id="rId22"/>
    <p:sldId id="283" r:id="rId23"/>
    <p:sldId id="320" r:id="rId24"/>
    <p:sldId id="321" r:id="rId25"/>
    <p:sldId id="322" r:id="rId26"/>
    <p:sldId id="323" r:id="rId27"/>
    <p:sldId id="324" r:id="rId28"/>
    <p:sldId id="325" r:id="rId29"/>
    <p:sldId id="326" r:id="rId30"/>
    <p:sldId id="327" r:id="rId31"/>
    <p:sldId id="328" r:id="rId32"/>
    <p:sldId id="329" r:id="rId33"/>
    <p:sldId id="330" r:id="rId34"/>
  </p:sldIdLst>
  <p:sldSz cx="6858000" cy="9144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33CC33"/>
    <a:srgbClr val="FF3399"/>
    <a:srgbClr val="FF66FF"/>
    <a:srgbClr val="FF0066"/>
    <a:srgbClr val="F0C59A"/>
    <a:srgbClr val="006600"/>
    <a:srgbClr val="99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p:cViewPr>
        <p:scale>
          <a:sx n="86" d="100"/>
          <a:sy n="86" d="100"/>
        </p:scale>
        <p:origin x="-1530" y="49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notesMaster" Target="notesMasters/notesMaster1.xml" /></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29C0D-E0CE-4C28-B3F1-2D0F54EBDE3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tr-TR"/>
        </a:p>
      </dgm:t>
    </dgm:pt>
    <dgm:pt modelId="{E19A8041-BD85-4862-8A7C-F6B7020E692C}" type="pres">
      <dgm:prSet presAssocID="{CF929C0D-E0CE-4C28-B3F1-2D0F54EBDE37}" presName="linear" presStyleCnt="0">
        <dgm:presLayoutVars>
          <dgm:animLvl val="lvl"/>
          <dgm:resizeHandles val="exact"/>
        </dgm:presLayoutVars>
      </dgm:prSet>
      <dgm:spPr/>
    </dgm:pt>
  </dgm:ptLst>
  <dgm:cxnLst>
    <dgm:cxn modelId="{6CF96759-2C0E-4F59-A6C9-5D8502559460}" type="presOf" srcId="{CF929C0D-E0CE-4C28-B3F1-2D0F54EBDE37}" destId="{E19A8041-BD85-4862-8A7C-F6B7020E692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EB55E7-CDAB-40DF-8BD4-5707503D05F0}" type="datetimeFigureOut">
              <a:rPr lang="tr-TR" smtClean="0"/>
              <a:pPr/>
              <a:t>8.04.2023</a:t>
            </a:fld>
            <a:endParaRPr lang="tr-TR"/>
          </a:p>
        </p:txBody>
      </p:sp>
      <p:sp>
        <p:nvSpPr>
          <p:cNvPr id="4" name="3 Slayt Görüntüsü Yer Tutucusu"/>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72000-EAF3-4468-AF5D-60493E849C5E}"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514350" y="2840568"/>
            <a:ext cx="5829300" cy="1960033"/>
          </a:xfrm>
        </p:spPr>
        <p:txBody>
          <a:bodyPr/>
          <a:lstStyle/>
          <a:p>
            <a:r>
              <a:rPr lang="tr-TR"/>
              <a:t>Asıl başlık stili için tıklatın</a:t>
            </a:r>
          </a:p>
        </p:txBody>
      </p:sp>
      <p:sp>
        <p:nvSpPr>
          <p:cNvPr id="3" name="2 Alt Başlık"/>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3729037" y="488951"/>
            <a:ext cx="1157288" cy="10401300"/>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257175" y="488951"/>
            <a:ext cx="3357563" cy="104013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41735" y="5875867"/>
            <a:ext cx="5829300" cy="1816100"/>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42900" y="366184"/>
            <a:ext cx="6172200" cy="1524000"/>
          </a:xfr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42900" y="364067"/>
            <a:ext cx="2256235" cy="154940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344216" y="6400800"/>
            <a:ext cx="4114800" cy="755651"/>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86BD85F5-A269-44D5-91D0-ECF9A57839F1}" type="datetimeFigureOut">
              <a:rPr lang="tr-TR" smtClean="0"/>
              <a:pPr/>
              <a:t>8.04.2023</a:t>
            </a:fld>
            <a:endParaRPr lang="tr-TR"/>
          </a:p>
        </p:txBody>
      </p:sp>
      <p:sp>
        <p:nvSpPr>
          <p:cNvPr id="5" name="4 Altbilgi Yer Tutucusu"/>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E4854B7E-64AA-48D5-8F64-619BD89429D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3.jpeg" /></Relationships>
</file>

<file path=ppt/slides/_rels/slide10.xml.rels><?xml version="1.0" encoding="UTF-8" standalone="yes"?>
<Relationships xmlns="http://schemas.openxmlformats.org/package/2006/relationships"><Relationship Id="rId8" Type="http://schemas.openxmlformats.org/officeDocument/2006/relationships/image" Target="../media/image38.jpeg" /><Relationship Id="rId3" Type="http://schemas.openxmlformats.org/officeDocument/2006/relationships/image" Target="../media/image33.jpeg" /><Relationship Id="rId7" Type="http://schemas.openxmlformats.org/officeDocument/2006/relationships/image" Target="../media/image37.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36.jpeg" /><Relationship Id="rId11" Type="http://schemas.openxmlformats.org/officeDocument/2006/relationships/image" Target="../media/image41.jpeg" /><Relationship Id="rId5" Type="http://schemas.openxmlformats.org/officeDocument/2006/relationships/image" Target="../media/image35.jpeg" /><Relationship Id="rId10" Type="http://schemas.openxmlformats.org/officeDocument/2006/relationships/image" Target="../media/image40.jpeg" /><Relationship Id="rId4" Type="http://schemas.openxmlformats.org/officeDocument/2006/relationships/image" Target="../media/image34.jpeg" /><Relationship Id="rId9" Type="http://schemas.openxmlformats.org/officeDocument/2006/relationships/image" Target="../media/image39.jpeg" /></Relationships>
</file>

<file path=ppt/slides/_rels/slide11.xml.rels><?xml version="1.0" encoding="UTF-8" standalone="yes"?>
<Relationships xmlns="http://schemas.openxmlformats.org/package/2006/relationships"><Relationship Id="rId8" Type="http://schemas.openxmlformats.org/officeDocument/2006/relationships/image" Target="../media/image47.jpeg" /><Relationship Id="rId3" Type="http://schemas.openxmlformats.org/officeDocument/2006/relationships/image" Target="../media/image42.jpeg" /><Relationship Id="rId7" Type="http://schemas.openxmlformats.org/officeDocument/2006/relationships/image" Target="../media/image46.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45.jpeg" /><Relationship Id="rId5" Type="http://schemas.openxmlformats.org/officeDocument/2006/relationships/image" Target="../media/image44.jpeg" /><Relationship Id="rId4" Type="http://schemas.openxmlformats.org/officeDocument/2006/relationships/image" Target="../media/image43.jpeg" /></Relationships>
</file>

<file path=ppt/slides/_rels/slide12.xml.rels><?xml version="1.0" encoding="UTF-8" standalone="yes"?>
<Relationships xmlns="http://schemas.openxmlformats.org/package/2006/relationships"><Relationship Id="rId8" Type="http://schemas.openxmlformats.org/officeDocument/2006/relationships/image" Target="../media/image48.jpeg" /><Relationship Id="rId13" Type="http://schemas.openxmlformats.org/officeDocument/2006/relationships/image" Target="../media/image53.jpeg" /><Relationship Id="rId3" Type="http://schemas.openxmlformats.org/officeDocument/2006/relationships/diagramData" Target="../diagrams/data1.xml" /><Relationship Id="rId7" Type="http://schemas.microsoft.com/office/2007/relationships/diagramDrawing" Target="../diagrams/drawing1.xml" /><Relationship Id="rId12" Type="http://schemas.openxmlformats.org/officeDocument/2006/relationships/image" Target="../media/image52.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diagramColors" Target="../diagrams/colors1.xml" /><Relationship Id="rId11" Type="http://schemas.openxmlformats.org/officeDocument/2006/relationships/image" Target="../media/image51.jpeg" /><Relationship Id="rId5" Type="http://schemas.openxmlformats.org/officeDocument/2006/relationships/diagramQuickStyle" Target="../diagrams/quickStyle1.xml" /><Relationship Id="rId10" Type="http://schemas.openxmlformats.org/officeDocument/2006/relationships/image" Target="../media/image50.jpeg" /><Relationship Id="rId4" Type="http://schemas.openxmlformats.org/officeDocument/2006/relationships/diagramLayout" Target="../diagrams/layout1.xml" /><Relationship Id="rId9" Type="http://schemas.openxmlformats.org/officeDocument/2006/relationships/image" Target="../media/image49.jpeg" /></Relationships>
</file>

<file path=ppt/slides/_rels/slide13.xml.rels><?xml version="1.0" encoding="UTF-8" standalone="yes"?>
<Relationships xmlns="http://schemas.openxmlformats.org/package/2006/relationships"><Relationship Id="rId3" Type="http://schemas.openxmlformats.org/officeDocument/2006/relationships/image" Target="../media/image54.jpe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55.jpeg" /></Relationships>
</file>

<file path=ppt/slides/_rels/slide14.xml.rels><?xml version="1.0" encoding="UTF-8" standalone="yes"?>
<Relationships xmlns="http://schemas.openxmlformats.org/package/2006/relationships"><Relationship Id="rId8" Type="http://schemas.openxmlformats.org/officeDocument/2006/relationships/image" Target="../media/image61.jpeg" /><Relationship Id="rId13" Type="http://schemas.openxmlformats.org/officeDocument/2006/relationships/image" Target="../media/image66.jpeg" /><Relationship Id="rId18" Type="http://schemas.openxmlformats.org/officeDocument/2006/relationships/image" Target="../media/image71.jpeg" /><Relationship Id="rId3" Type="http://schemas.openxmlformats.org/officeDocument/2006/relationships/image" Target="../media/image56.jpeg" /><Relationship Id="rId7" Type="http://schemas.openxmlformats.org/officeDocument/2006/relationships/image" Target="../media/image60.jpeg" /><Relationship Id="rId12" Type="http://schemas.openxmlformats.org/officeDocument/2006/relationships/image" Target="../media/image65.jpeg" /><Relationship Id="rId17" Type="http://schemas.openxmlformats.org/officeDocument/2006/relationships/image" Target="../media/image70.jpeg" /><Relationship Id="rId2" Type="http://schemas.openxmlformats.org/officeDocument/2006/relationships/image" Target="../media/image1.jpeg" /><Relationship Id="rId16" Type="http://schemas.openxmlformats.org/officeDocument/2006/relationships/image" Target="../media/image69.jpeg" /><Relationship Id="rId1" Type="http://schemas.openxmlformats.org/officeDocument/2006/relationships/slideLayout" Target="../slideLayouts/slideLayout2.xml" /><Relationship Id="rId6" Type="http://schemas.openxmlformats.org/officeDocument/2006/relationships/image" Target="../media/image59.jpeg" /><Relationship Id="rId11" Type="http://schemas.openxmlformats.org/officeDocument/2006/relationships/image" Target="../media/image64.jpeg" /><Relationship Id="rId5" Type="http://schemas.openxmlformats.org/officeDocument/2006/relationships/image" Target="../media/image58.jpeg" /><Relationship Id="rId15" Type="http://schemas.openxmlformats.org/officeDocument/2006/relationships/image" Target="../media/image68.jpeg" /><Relationship Id="rId10" Type="http://schemas.openxmlformats.org/officeDocument/2006/relationships/image" Target="../media/image63.jpeg" /><Relationship Id="rId19" Type="http://schemas.openxmlformats.org/officeDocument/2006/relationships/image" Target="../media/image72.jpeg" /><Relationship Id="rId4" Type="http://schemas.openxmlformats.org/officeDocument/2006/relationships/image" Target="../media/image57.jpeg" /><Relationship Id="rId9" Type="http://schemas.openxmlformats.org/officeDocument/2006/relationships/image" Target="../media/image62.jpeg" /><Relationship Id="rId14" Type="http://schemas.openxmlformats.org/officeDocument/2006/relationships/image" Target="../media/image67.jpeg" /></Relationships>
</file>

<file path=ppt/slides/_rels/slide15.xml.rels><?xml version="1.0" encoding="UTF-8" standalone="yes"?>
<Relationships xmlns="http://schemas.openxmlformats.org/package/2006/relationships"><Relationship Id="rId8" Type="http://schemas.openxmlformats.org/officeDocument/2006/relationships/image" Target="../media/image78.jpeg" /><Relationship Id="rId3" Type="http://schemas.openxmlformats.org/officeDocument/2006/relationships/image" Target="../media/image73.jpeg" /><Relationship Id="rId7" Type="http://schemas.openxmlformats.org/officeDocument/2006/relationships/image" Target="../media/image77.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76.jpeg" /><Relationship Id="rId5" Type="http://schemas.openxmlformats.org/officeDocument/2006/relationships/image" Target="../media/image75.jpeg" /><Relationship Id="rId10" Type="http://schemas.openxmlformats.org/officeDocument/2006/relationships/image" Target="../media/image80.jpeg" /><Relationship Id="rId4" Type="http://schemas.openxmlformats.org/officeDocument/2006/relationships/image" Target="../media/image74.jpeg" /><Relationship Id="rId9" Type="http://schemas.openxmlformats.org/officeDocument/2006/relationships/image" Target="../media/image79.jpeg" /></Relationships>
</file>

<file path=ppt/slides/_rels/slide16.xml.rels><?xml version="1.0" encoding="UTF-8" standalone="yes"?>
<Relationships xmlns="http://schemas.openxmlformats.org/package/2006/relationships"><Relationship Id="rId8" Type="http://schemas.openxmlformats.org/officeDocument/2006/relationships/image" Target="../media/image86.jpeg" /><Relationship Id="rId3" Type="http://schemas.openxmlformats.org/officeDocument/2006/relationships/image" Target="../media/image81.jpeg" /><Relationship Id="rId7" Type="http://schemas.openxmlformats.org/officeDocument/2006/relationships/image" Target="../media/image85.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84.jpeg" /><Relationship Id="rId5" Type="http://schemas.openxmlformats.org/officeDocument/2006/relationships/image" Target="../media/image83.jpeg" /><Relationship Id="rId4" Type="http://schemas.openxmlformats.org/officeDocument/2006/relationships/image" Target="../media/image82.jpeg" /><Relationship Id="rId9" Type="http://schemas.openxmlformats.org/officeDocument/2006/relationships/image" Target="../media/image87.jpeg" /></Relationships>
</file>

<file path=ppt/slides/_rels/slide17.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88.jpeg" /><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89.jpeg" /><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8" Type="http://schemas.openxmlformats.org/officeDocument/2006/relationships/image" Target="../media/image96.jpeg" /><Relationship Id="rId3" Type="http://schemas.openxmlformats.org/officeDocument/2006/relationships/image" Target="../media/image91.jpeg" /><Relationship Id="rId7" Type="http://schemas.openxmlformats.org/officeDocument/2006/relationships/image" Target="../media/image95.jpeg" /><Relationship Id="rId2" Type="http://schemas.openxmlformats.org/officeDocument/2006/relationships/image" Target="../media/image90.jpeg" /><Relationship Id="rId1" Type="http://schemas.openxmlformats.org/officeDocument/2006/relationships/slideLayout" Target="../slideLayouts/slideLayout7.xml" /><Relationship Id="rId6" Type="http://schemas.openxmlformats.org/officeDocument/2006/relationships/image" Target="../media/image94.jpeg" /><Relationship Id="rId5" Type="http://schemas.openxmlformats.org/officeDocument/2006/relationships/image" Target="../media/image93.jpeg" /><Relationship Id="rId4" Type="http://schemas.openxmlformats.org/officeDocument/2006/relationships/image" Target="../media/image92.jpeg" /></Relationships>
</file>

<file path=ppt/slides/_rels/slide24.xml.rels><?xml version="1.0" encoding="UTF-8" standalone="yes"?>
<Relationships xmlns="http://schemas.openxmlformats.org/package/2006/relationships"><Relationship Id="rId3" Type="http://schemas.openxmlformats.org/officeDocument/2006/relationships/image" Target="../media/image98.jpeg" /><Relationship Id="rId2" Type="http://schemas.openxmlformats.org/officeDocument/2006/relationships/image" Target="../media/image97.jpeg" /><Relationship Id="rId1" Type="http://schemas.openxmlformats.org/officeDocument/2006/relationships/slideLayout" Target="../slideLayouts/slideLayout7.xml" /><Relationship Id="rId6" Type="http://schemas.openxmlformats.org/officeDocument/2006/relationships/image" Target="../media/image101.jpeg" /><Relationship Id="rId5" Type="http://schemas.openxmlformats.org/officeDocument/2006/relationships/image" Target="../media/image100.jpeg" /><Relationship Id="rId4" Type="http://schemas.openxmlformats.org/officeDocument/2006/relationships/image" Target="../media/image99.jpeg" /></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 /><Relationship Id="rId2" Type="http://schemas.openxmlformats.org/officeDocument/2006/relationships/image" Target="../media/image102.jpeg"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3" Type="http://schemas.openxmlformats.org/officeDocument/2006/relationships/image" Target="../media/image105.png" /><Relationship Id="rId2" Type="http://schemas.openxmlformats.org/officeDocument/2006/relationships/image" Target="../media/image104.jpeg" /><Relationship Id="rId1" Type="http://schemas.openxmlformats.org/officeDocument/2006/relationships/slideLayout" Target="../slideLayouts/slideLayout2.xml" /><Relationship Id="rId4" Type="http://schemas.openxmlformats.org/officeDocument/2006/relationships/image" Target="../media/image106.jpeg" /></Relationships>
</file>

<file path=ppt/slides/_rels/slide27.xml.rels><?xml version="1.0" encoding="UTF-8" standalone="yes"?>
<Relationships xmlns="http://schemas.openxmlformats.org/package/2006/relationships"><Relationship Id="rId3" Type="http://schemas.openxmlformats.org/officeDocument/2006/relationships/image" Target="../media/image98.jpeg" /><Relationship Id="rId2" Type="http://schemas.openxmlformats.org/officeDocument/2006/relationships/image" Target="../media/image102.jpeg" /><Relationship Id="rId1" Type="http://schemas.openxmlformats.org/officeDocument/2006/relationships/slideLayout" Target="../slideLayouts/slideLayout2.xml" /><Relationship Id="rId5" Type="http://schemas.openxmlformats.org/officeDocument/2006/relationships/image" Target="../media/image108.jpeg" /><Relationship Id="rId4" Type="http://schemas.openxmlformats.org/officeDocument/2006/relationships/image" Target="../media/image107.jpeg" /></Relationships>
</file>

<file path=ppt/slides/_rels/slide28.xml.rels><?xml version="1.0" encoding="UTF-8" standalone="yes"?>
<Relationships xmlns="http://schemas.openxmlformats.org/package/2006/relationships"><Relationship Id="rId2" Type="http://schemas.openxmlformats.org/officeDocument/2006/relationships/image" Target="../media/image109.jpe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3" Type="http://schemas.openxmlformats.org/officeDocument/2006/relationships/image" Target="../media/image111.jpeg" /><Relationship Id="rId2" Type="http://schemas.openxmlformats.org/officeDocument/2006/relationships/image" Target="../media/image110.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7" Type="http://schemas.openxmlformats.org/officeDocument/2006/relationships/image" Target="../media/image9.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8.jpeg" /><Relationship Id="rId5" Type="http://schemas.openxmlformats.org/officeDocument/2006/relationships/image" Target="../media/image7.jpeg" /><Relationship Id="rId4" Type="http://schemas.openxmlformats.org/officeDocument/2006/relationships/image" Target="../media/image6.jpeg" /></Relationships>
</file>

<file path=ppt/slides/_rels/slide30.xml.rels><?xml version="1.0" encoding="UTF-8" standalone="yes"?>
<Relationships xmlns="http://schemas.openxmlformats.org/package/2006/relationships"><Relationship Id="rId3" Type="http://schemas.openxmlformats.org/officeDocument/2006/relationships/image" Target="../media/image113.jpeg" /><Relationship Id="rId2" Type="http://schemas.openxmlformats.org/officeDocument/2006/relationships/image" Target="../media/image112.jpeg" /><Relationship Id="rId1" Type="http://schemas.openxmlformats.org/officeDocument/2006/relationships/slideLayout" Target="../slideLayouts/slideLayout7.xml" /><Relationship Id="rId5" Type="http://schemas.openxmlformats.org/officeDocument/2006/relationships/image" Target="../media/image115.jpeg" /><Relationship Id="rId4" Type="http://schemas.openxmlformats.org/officeDocument/2006/relationships/image" Target="../media/image114.jpeg" /></Relationships>
</file>

<file path=ppt/slides/_rels/slide31.xml.rels><?xml version="1.0" encoding="UTF-8" standalone="yes"?>
<Relationships xmlns="http://schemas.openxmlformats.org/package/2006/relationships"><Relationship Id="rId3" Type="http://schemas.openxmlformats.org/officeDocument/2006/relationships/image" Target="../media/image117.jpeg" /><Relationship Id="rId2" Type="http://schemas.openxmlformats.org/officeDocument/2006/relationships/image" Target="../media/image116.jpe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3" Type="http://schemas.openxmlformats.org/officeDocument/2006/relationships/image" Target="../media/image119.jpeg" /><Relationship Id="rId2" Type="http://schemas.openxmlformats.org/officeDocument/2006/relationships/image" Target="../media/image118.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121.jpeg" /><Relationship Id="rId2" Type="http://schemas.openxmlformats.org/officeDocument/2006/relationships/image" Target="../media/image120.jpeg" /><Relationship Id="rId1" Type="http://schemas.openxmlformats.org/officeDocument/2006/relationships/slideLayout" Target="../slideLayouts/slideLayout2.xml" /><Relationship Id="rId6" Type="http://schemas.openxmlformats.org/officeDocument/2006/relationships/image" Target="../media/image124.jpeg" /><Relationship Id="rId5" Type="http://schemas.openxmlformats.org/officeDocument/2006/relationships/image" Target="../media/image123.jpeg" /><Relationship Id="rId4" Type="http://schemas.openxmlformats.org/officeDocument/2006/relationships/image" Target="../media/image122.jpeg" /></Relationships>
</file>

<file path=ppt/slides/_rels/slide4.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13.png" /><Relationship Id="rId5" Type="http://schemas.openxmlformats.org/officeDocument/2006/relationships/image" Target="../media/image12.jpeg" /><Relationship Id="rId4" Type="http://schemas.openxmlformats.org/officeDocument/2006/relationships/image" Target="../media/image11.jpeg" /></Relationships>
</file>

<file path=ppt/slides/_rels/slide5.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15.jpeg" /></Relationships>
</file>

<file path=ppt/slides/_rels/slide6.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19.jpeg" /><Relationship Id="rId5" Type="http://schemas.openxmlformats.org/officeDocument/2006/relationships/image" Target="../media/image18.jpeg" /><Relationship Id="rId4" Type="http://schemas.openxmlformats.org/officeDocument/2006/relationships/image" Target="../media/image17.jpeg" /></Relationships>
</file>

<file path=ppt/slides/_rels/slide7.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21.jpeg" /></Relationships>
</file>

<file path=ppt/slides/_rels/slide8.xml.rels><?xml version="1.0" encoding="UTF-8" standalone="yes"?>
<Relationships xmlns="http://schemas.openxmlformats.org/package/2006/relationships"><Relationship Id="rId8" Type="http://schemas.openxmlformats.org/officeDocument/2006/relationships/image" Target="../media/image27.jpeg" /><Relationship Id="rId3" Type="http://schemas.openxmlformats.org/officeDocument/2006/relationships/image" Target="../media/image22.jpeg" /><Relationship Id="rId7" Type="http://schemas.openxmlformats.org/officeDocument/2006/relationships/image" Target="../media/image26.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25.jpeg" /><Relationship Id="rId5" Type="http://schemas.openxmlformats.org/officeDocument/2006/relationships/image" Target="../media/image24.jpeg" /><Relationship Id="rId4" Type="http://schemas.openxmlformats.org/officeDocument/2006/relationships/image" Target="../media/image23.jpeg" /><Relationship Id="rId9" Type="http://schemas.openxmlformats.org/officeDocument/2006/relationships/image" Target="../media/image28.jpeg" /></Relationships>
</file>

<file path=ppt/slides/_rels/slide9.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32.jpeg" /><Relationship Id="rId5" Type="http://schemas.openxmlformats.org/officeDocument/2006/relationships/image" Target="../media/image31.jpeg" /><Relationship Id="rId4" Type="http://schemas.openxmlformats.org/officeDocument/2006/relationships/image" Target="../media/image30.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imag..).jpg"/>
          <p:cNvPicPr>
            <a:picLocks noChangeAspect="1"/>
          </p:cNvPicPr>
          <p:nvPr/>
        </p:nvPicPr>
        <p:blipFill>
          <a:blip r:embed="rId2"/>
          <a:stretch>
            <a:fillRect/>
          </a:stretch>
        </p:blipFill>
        <p:spPr>
          <a:xfrm>
            <a:off x="0" y="-1"/>
            <a:ext cx="6858000" cy="9124899"/>
          </a:xfrm>
          <a:prstGeom prst="rect">
            <a:avLst/>
          </a:prstGeom>
        </p:spPr>
      </p:pic>
      <p:sp>
        <p:nvSpPr>
          <p:cNvPr id="7" name="6 İçerik Yer Tutucusu"/>
          <p:cNvSpPr>
            <a:spLocks noGrp="1"/>
          </p:cNvSpPr>
          <p:nvPr>
            <p:ph idx="1"/>
          </p:nvPr>
        </p:nvSpPr>
        <p:spPr>
          <a:xfrm>
            <a:off x="500042" y="571472"/>
            <a:ext cx="6072230" cy="2357454"/>
          </a:xfrm>
        </p:spPr>
        <p:txBody>
          <a:bodyPr>
            <a:noAutofit/>
          </a:bodyPr>
          <a:lstStyle/>
          <a:p>
            <a:pPr>
              <a:buNone/>
            </a:pPr>
            <a:r>
              <a:rPr lang="tr-TR" sz="3600" dirty="0">
                <a:latin typeface="Arial Black" pitchFamily="34" charset="0"/>
              </a:rPr>
              <a:t>   </a:t>
            </a:r>
            <a:r>
              <a:rPr lang="tr-TR" sz="3600" dirty="0">
                <a:solidFill>
                  <a:srgbClr val="FF0000"/>
                </a:solidFill>
                <a:latin typeface="Arial Black" pitchFamily="34" charset="0"/>
              </a:rPr>
              <a:t>UĞUR BÖCEKLERİ </a:t>
            </a:r>
          </a:p>
          <a:p>
            <a:pPr>
              <a:buNone/>
            </a:pPr>
            <a:r>
              <a:rPr lang="tr-TR" sz="3600" dirty="0">
                <a:solidFill>
                  <a:srgbClr val="FF0000"/>
                </a:solidFill>
                <a:latin typeface="Arial Black" pitchFamily="34" charset="0"/>
              </a:rPr>
              <a:t>            SINIFI </a:t>
            </a:r>
          </a:p>
          <a:p>
            <a:pPr>
              <a:buNone/>
            </a:pPr>
            <a:r>
              <a:rPr lang="tr-TR" sz="3600" dirty="0">
                <a:solidFill>
                  <a:srgbClr val="FF0000"/>
                </a:solidFill>
                <a:latin typeface="Arial Black" pitchFamily="34" charset="0"/>
              </a:rPr>
              <a:t>   MART AYI BÜLTENİ</a:t>
            </a:r>
          </a:p>
        </p:txBody>
      </p:sp>
      <p:pic>
        <p:nvPicPr>
          <p:cNvPr id="14" name="13 Resim" descr="8226fc80-41a0-4717-a0a5-0d8708814002.jpg"/>
          <p:cNvPicPr>
            <a:picLocks noChangeAspect="1"/>
          </p:cNvPicPr>
          <p:nvPr/>
        </p:nvPicPr>
        <p:blipFill>
          <a:blip r:embed="rId3"/>
          <a:stretch>
            <a:fillRect/>
          </a:stretch>
        </p:blipFill>
        <p:spPr>
          <a:xfrm>
            <a:off x="642918" y="3286116"/>
            <a:ext cx="5715040" cy="3071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Users\WIN10\Desktop\UĞUR BÖCEKLERİM\images (2).jpg"/>
          <p:cNvPicPr>
            <a:picLocks noChangeAspect="1" noChangeArrowheads="1"/>
          </p:cNvPicPr>
          <p:nvPr/>
        </p:nvPicPr>
        <p:blipFill>
          <a:blip r:embed="rId4"/>
          <a:srcRect/>
          <a:stretch>
            <a:fillRect/>
          </a:stretch>
        </p:blipFill>
        <p:spPr bwMode="auto">
          <a:xfrm>
            <a:off x="2571744" y="6357950"/>
            <a:ext cx="2143125" cy="214312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imag..).jpg"/>
          <p:cNvPicPr>
            <a:picLocks noChangeAspect="1"/>
          </p:cNvPicPr>
          <p:nvPr/>
        </p:nvPicPr>
        <p:blipFill>
          <a:blip r:embed="rId2"/>
          <a:stretch>
            <a:fillRect/>
          </a:stretch>
        </p:blipFill>
        <p:spPr>
          <a:xfrm>
            <a:off x="0" y="-1"/>
            <a:ext cx="6858000" cy="9124899"/>
          </a:xfrm>
          <a:prstGeom prst="rect">
            <a:avLst/>
          </a:prstGeom>
        </p:spPr>
      </p:pic>
      <p:pic>
        <p:nvPicPr>
          <p:cNvPr id="6" name="5 Resim" descr="WhatsApp Image 2023-03-23 at 17.33.34.jpeg"/>
          <p:cNvPicPr>
            <a:picLocks noChangeAspect="1"/>
          </p:cNvPicPr>
          <p:nvPr/>
        </p:nvPicPr>
        <p:blipFill>
          <a:blip r:embed="rId3" cstate="print"/>
          <a:stretch>
            <a:fillRect/>
          </a:stretch>
        </p:blipFill>
        <p:spPr>
          <a:xfrm>
            <a:off x="428604" y="928662"/>
            <a:ext cx="2095491" cy="1571618"/>
          </a:xfrm>
          <a:prstGeom prst="rect">
            <a:avLst/>
          </a:prstGeom>
        </p:spPr>
      </p:pic>
      <p:pic>
        <p:nvPicPr>
          <p:cNvPr id="7" name="6 Resim" descr="WhatsApp Image 2023-03-23 at 17.33.35.jpeg"/>
          <p:cNvPicPr>
            <a:picLocks noChangeAspect="1"/>
          </p:cNvPicPr>
          <p:nvPr/>
        </p:nvPicPr>
        <p:blipFill>
          <a:blip r:embed="rId4" cstate="print"/>
          <a:stretch>
            <a:fillRect/>
          </a:stretch>
        </p:blipFill>
        <p:spPr>
          <a:xfrm>
            <a:off x="2500306" y="928662"/>
            <a:ext cx="2071702" cy="1553777"/>
          </a:xfrm>
          <a:prstGeom prst="rect">
            <a:avLst/>
          </a:prstGeom>
        </p:spPr>
      </p:pic>
      <p:pic>
        <p:nvPicPr>
          <p:cNvPr id="8" name="7 Resim" descr="WhatsApp Image 2023-03-23 at 17.33.34 (2).jpeg"/>
          <p:cNvPicPr>
            <a:picLocks noChangeAspect="1"/>
          </p:cNvPicPr>
          <p:nvPr/>
        </p:nvPicPr>
        <p:blipFill>
          <a:blip r:embed="rId5" cstate="print"/>
          <a:stretch>
            <a:fillRect/>
          </a:stretch>
        </p:blipFill>
        <p:spPr>
          <a:xfrm>
            <a:off x="4572008" y="928662"/>
            <a:ext cx="2000240" cy="1500180"/>
          </a:xfrm>
          <a:prstGeom prst="rect">
            <a:avLst/>
          </a:prstGeom>
        </p:spPr>
      </p:pic>
      <p:pic>
        <p:nvPicPr>
          <p:cNvPr id="9" name="8 Resim" descr="WhatsApp Image 2023-03-23 at 17.33.34 (1).jpeg"/>
          <p:cNvPicPr>
            <a:picLocks noChangeAspect="1"/>
          </p:cNvPicPr>
          <p:nvPr/>
        </p:nvPicPr>
        <p:blipFill>
          <a:blip r:embed="rId6" cstate="print"/>
          <a:stretch>
            <a:fillRect/>
          </a:stretch>
        </p:blipFill>
        <p:spPr>
          <a:xfrm>
            <a:off x="428605" y="2500298"/>
            <a:ext cx="2000264" cy="1500198"/>
          </a:xfrm>
          <a:prstGeom prst="rect">
            <a:avLst/>
          </a:prstGeom>
        </p:spPr>
      </p:pic>
      <p:pic>
        <p:nvPicPr>
          <p:cNvPr id="10" name="9 Resim" descr="WhatsApp Image 2023-03-23 at 17.33.33.jpeg"/>
          <p:cNvPicPr>
            <a:picLocks noChangeAspect="1"/>
          </p:cNvPicPr>
          <p:nvPr/>
        </p:nvPicPr>
        <p:blipFill>
          <a:blip r:embed="rId7" cstate="print"/>
          <a:stretch>
            <a:fillRect/>
          </a:stretch>
        </p:blipFill>
        <p:spPr>
          <a:xfrm>
            <a:off x="2428868" y="2428860"/>
            <a:ext cx="2143140" cy="1607356"/>
          </a:xfrm>
          <a:prstGeom prst="rect">
            <a:avLst/>
          </a:prstGeom>
        </p:spPr>
      </p:pic>
      <p:pic>
        <p:nvPicPr>
          <p:cNvPr id="11" name="10 Resim" descr="WhatsApp Image 2023-03-22 at 15.34.11.jpeg"/>
          <p:cNvPicPr>
            <a:picLocks noChangeAspect="1"/>
          </p:cNvPicPr>
          <p:nvPr/>
        </p:nvPicPr>
        <p:blipFill>
          <a:blip r:embed="rId8" cstate="print"/>
          <a:stretch>
            <a:fillRect/>
          </a:stretch>
        </p:blipFill>
        <p:spPr>
          <a:xfrm>
            <a:off x="4572008" y="2428860"/>
            <a:ext cx="1857388" cy="1645299"/>
          </a:xfrm>
          <a:prstGeom prst="rect">
            <a:avLst/>
          </a:prstGeom>
        </p:spPr>
      </p:pic>
      <p:pic>
        <p:nvPicPr>
          <p:cNvPr id="12" name="11 Resim" descr="WhatsApp Image 2023-03-27 at 05.43.22.jpeg"/>
          <p:cNvPicPr>
            <a:picLocks noChangeAspect="1"/>
          </p:cNvPicPr>
          <p:nvPr/>
        </p:nvPicPr>
        <p:blipFill>
          <a:blip r:embed="rId9" cstate="print"/>
          <a:stretch>
            <a:fillRect/>
          </a:stretch>
        </p:blipFill>
        <p:spPr>
          <a:xfrm>
            <a:off x="571480" y="4071935"/>
            <a:ext cx="2500330" cy="1428759"/>
          </a:xfrm>
          <a:prstGeom prst="rect">
            <a:avLst/>
          </a:prstGeom>
        </p:spPr>
      </p:pic>
      <p:sp>
        <p:nvSpPr>
          <p:cNvPr id="13" name="12 Metin kutusu"/>
          <p:cNvSpPr txBox="1"/>
          <p:nvPr/>
        </p:nvSpPr>
        <p:spPr>
          <a:xfrm>
            <a:off x="3143248" y="4143372"/>
            <a:ext cx="2571768" cy="1631216"/>
          </a:xfrm>
          <a:prstGeom prst="rect">
            <a:avLst/>
          </a:prstGeom>
          <a:noFill/>
        </p:spPr>
        <p:txBody>
          <a:bodyPr wrap="square" rtlCol="0">
            <a:spAutoFit/>
          </a:bodyPr>
          <a:lstStyle/>
          <a:p>
            <a:r>
              <a:rPr lang="tr-TR" sz="1000" dirty="0"/>
              <a:t>                         YAŞLILAR HAFTASI</a:t>
            </a:r>
          </a:p>
          <a:p>
            <a:r>
              <a:rPr lang="tr-TR" sz="1000" dirty="0"/>
              <a:t>Yaşlı nüfusunda artış yaşamasıyla beraber yaşlılık ve yaşlı sağlığı konularında </a:t>
            </a:r>
            <a:r>
              <a:rPr lang="tr-TR" sz="1000" dirty="0" err="1"/>
              <a:t>farkındalık</a:t>
            </a:r>
            <a:r>
              <a:rPr lang="tr-TR" sz="1000" dirty="0"/>
              <a:t> yaratmak amacıyla kutlanan Yaşlılar Haftası  Mart ayının merak edilen konuları arasında bulunuyor. Yaşlılara Saygı Haftası kapsamında çeşitli etkinliklerle sağlıklı yaşamanın önemi vurgulanmakta.</a:t>
            </a:r>
          </a:p>
          <a:p>
            <a:endParaRPr lang="tr-TR" sz="1000" dirty="0"/>
          </a:p>
          <a:p>
            <a:endParaRPr lang="tr-TR" sz="1000" dirty="0"/>
          </a:p>
        </p:txBody>
      </p:sp>
      <p:pic>
        <p:nvPicPr>
          <p:cNvPr id="15" name="14 Resim" descr="WhatsApp Image 2023-03-27 at 05.43.04.jpeg"/>
          <p:cNvPicPr>
            <a:picLocks noChangeAspect="1"/>
          </p:cNvPicPr>
          <p:nvPr/>
        </p:nvPicPr>
        <p:blipFill>
          <a:blip r:embed="rId10" cstate="print"/>
          <a:stretch>
            <a:fillRect/>
          </a:stretch>
        </p:blipFill>
        <p:spPr>
          <a:xfrm>
            <a:off x="571480" y="5572132"/>
            <a:ext cx="2286016" cy="1714513"/>
          </a:xfrm>
          <a:prstGeom prst="rect">
            <a:avLst/>
          </a:prstGeom>
        </p:spPr>
      </p:pic>
      <p:sp>
        <p:nvSpPr>
          <p:cNvPr id="14" name="13 Metin kutusu"/>
          <p:cNvSpPr txBox="1"/>
          <p:nvPr/>
        </p:nvSpPr>
        <p:spPr>
          <a:xfrm>
            <a:off x="3071810" y="5572132"/>
            <a:ext cx="2643206" cy="2200602"/>
          </a:xfrm>
          <a:prstGeom prst="rect">
            <a:avLst/>
          </a:prstGeom>
          <a:noFill/>
        </p:spPr>
        <p:txBody>
          <a:bodyPr wrap="square" rtlCol="0">
            <a:spAutoFit/>
          </a:bodyPr>
          <a:lstStyle/>
          <a:p>
            <a:r>
              <a:rPr lang="tr-TR" sz="1100" b="1" dirty="0"/>
              <a:t>DÜNYA SU GÜNÜ VE ORMAN HAFTASI</a:t>
            </a:r>
          </a:p>
          <a:p>
            <a:r>
              <a:rPr lang="tr-TR" sz="900" dirty="0"/>
              <a:t>22 Mart 1993 tarihinde Birleşmiş Milletler tarafından kabul edilen karara göre </a:t>
            </a:r>
            <a:r>
              <a:rPr lang="tr-TR" sz="900" b="1" dirty="0"/>
              <a:t>22 Mart Dünya Su Günü</a:t>
            </a:r>
            <a:r>
              <a:rPr lang="tr-TR" sz="900" dirty="0"/>
              <a:t> olarak ilan edilmiştir. Burada asıl amaç dünya ülkelerinde gittikçe büyüyen </a:t>
            </a:r>
            <a:r>
              <a:rPr lang="tr-TR" sz="900" b="1" dirty="0"/>
              <a:t>temiz su</a:t>
            </a:r>
            <a:r>
              <a:rPr lang="tr-TR" sz="900" dirty="0"/>
              <a:t> sorununa dikkat çekmektir. Bu isme bir gün adayan Birleşmiş Milletler üyeleri içilebilir durumda olan su kaynaklarının korunması ve çoğaltılması ile ilgili somut adımlar atmayı hedeflemektedir.</a:t>
            </a:r>
          </a:p>
          <a:p>
            <a:r>
              <a:rPr lang="tr-TR" sz="900" b="1" dirty="0"/>
              <a:t>Orman Haftası</a:t>
            </a:r>
            <a:r>
              <a:rPr lang="tr-TR" sz="900" dirty="0"/>
              <a:t>, Türkiye'de okullarda 21 - 26 Mart tarihleri arasında kutlanan bir haftadır. </a:t>
            </a:r>
            <a:r>
              <a:rPr lang="tr-TR" sz="900" i="1" dirty="0"/>
              <a:t>Orman haftası ve ağaç bayramı</a:t>
            </a:r>
            <a:r>
              <a:rPr lang="tr-TR" sz="900" dirty="0"/>
              <a:t> olarak da adlandırılır. Amacı çocuklara ormanların önemini öğretmektir. Hafta boyunca fidan dikilir ve ağaç ile ormanların doğa ve ekonomiye katkıları anlatılır.</a:t>
            </a:r>
            <a:endParaRPr lang="tr-TR" sz="900" b="1" dirty="0"/>
          </a:p>
        </p:txBody>
      </p:sp>
      <p:pic>
        <p:nvPicPr>
          <p:cNvPr id="16" name="15 Resim" descr="WhatsApp Image 2023-03-30 at 22.04.54.jpeg"/>
          <p:cNvPicPr>
            <a:picLocks noChangeAspect="1"/>
          </p:cNvPicPr>
          <p:nvPr/>
        </p:nvPicPr>
        <p:blipFill>
          <a:blip r:embed="rId11" cstate="print"/>
          <a:stretch>
            <a:fillRect/>
          </a:stretch>
        </p:blipFill>
        <p:spPr>
          <a:xfrm>
            <a:off x="571480" y="7215174"/>
            <a:ext cx="2286016" cy="1714512"/>
          </a:xfrm>
          <a:prstGeom prst="rect">
            <a:avLst/>
          </a:prstGeom>
        </p:spPr>
      </p:pic>
      <p:sp>
        <p:nvSpPr>
          <p:cNvPr id="17" name="16 Metin kutusu"/>
          <p:cNvSpPr txBox="1"/>
          <p:nvPr/>
        </p:nvSpPr>
        <p:spPr>
          <a:xfrm>
            <a:off x="3071810" y="7786710"/>
            <a:ext cx="3071834" cy="815608"/>
          </a:xfrm>
          <a:prstGeom prst="rect">
            <a:avLst/>
          </a:prstGeom>
          <a:noFill/>
        </p:spPr>
        <p:txBody>
          <a:bodyPr wrap="square" rtlCol="0">
            <a:spAutoFit/>
          </a:bodyPr>
          <a:lstStyle/>
          <a:p>
            <a:r>
              <a:rPr lang="tr-TR" sz="1100" b="1" dirty="0"/>
              <a:t>TİYATRO HAFTASI</a:t>
            </a:r>
          </a:p>
          <a:p>
            <a:r>
              <a:rPr lang="tr-TR" sz="900" dirty="0"/>
              <a:t>Dünya Tiyatro Günü, her yıl 27 Mart'ta kutlanır ve o güne özel düzenlenen çeşitli etkinliklerle günün önemine vurgu yapılır. Biz de tiyatro gününde büyük üstatlarımızı yad ettik, hazırladığımız çorap kuklalarla mini tiyatro gösterimizi yaptık </a:t>
            </a:r>
            <a:endParaRPr lang="tr-TR" sz="9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Resim" descr="imag..).jpg"/>
          <p:cNvPicPr>
            <a:picLocks noChangeAspect="1"/>
          </p:cNvPicPr>
          <p:nvPr/>
        </p:nvPicPr>
        <p:blipFill>
          <a:blip r:embed="rId2"/>
          <a:stretch>
            <a:fillRect/>
          </a:stretch>
        </p:blipFill>
        <p:spPr>
          <a:xfrm>
            <a:off x="0" y="-1"/>
            <a:ext cx="6858000" cy="9124899"/>
          </a:xfrm>
          <a:prstGeom prst="rect">
            <a:avLst/>
          </a:prstGeom>
        </p:spPr>
      </p:pic>
      <p:sp>
        <p:nvSpPr>
          <p:cNvPr id="4" name="3 Metin kutusu"/>
          <p:cNvSpPr txBox="1"/>
          <p:nvPr/>
        </p:nvSpPr>
        <p:spPr>
          <a:xfrm>
            <a:off x="1785926" y="928662"/>
            <a:ext cx="3071834" cy="369332"/>
          </a:xfrm>
          <a:prstGeom prst="rect">
            <a:avLst/>
          </a:prstGeom>
          <a:noFill/>
        </p:spPr>
        <p:txBody>
          <a:bodyPr wrap="square" rtlCol="0">
            <a:spAutoFit/>
          </a:bodyPr>
          <a:lstStyle/>
          <a:p>
            <a:r>
              <a:rPr lang="tr-TR" b="1" dirty="0">
                <a:solidFill>
                  <a:srgbClr val="FF0000"/>
                </a:solidFill>
                <a:latin typeface="Arial Black" pitchFamily="34" charset="0"/>
              </a:rPr>
              <a:t>GÜRME ETKİNLİĞİMİZ</a:t>
            </a:r>
          </a:p>
        </p:txBody>
      </p:sp>
      <p:sp>
        <p:nvSpPr>
          <p:cNvPr id="11" name="10 Metin kutusu"/>
          <p:cNvSpPr txBox="1"/>
          <p:nvPr/>
        </p:nvSpPr>
        <p:spPr>
          <a:xfrm>
            <a:off x="857232" y="2857488"/>
            <a:ext cx="2286016" cy="723275"/>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r>
              <a:rPr lang="tr-TR" sz="1400" b="1" dirty="0"/>
              <a:t>MEYVE SALATASI</a:t>
            </a:r>
          </a:p>
          <a:p>
            <a:r>
              <a:rPr lang="tr-TR" sz="900" b="1" dirty="0"/>
              <a:t>BİRBİRİNDE VİTAMİNLİ MEYVELERİMİZİKULLANARAK MEYVE SALATASI YAPTIK</a:t>
            </a:r>
          </a:p>
        </p:txBody>
      </p:sp>
      <p:sp>
        <p:nvSpPr>
          <p:cNvPr id="15" name="14 Metin kutusu"/>
          <p:cNvSpPr txBox="1"/>
          <p:nvPr/>
        </p:nvSpPr>
        <p:spPr>
          <a:xfrm>
            <a:off x="4000504" y="2786050"/>
            <a:ext cx="1785950" cy="584775"/>
          </a:xfrm>
          <a:prstGeom prst="rect">
            <a:avLst/>
          </a:prstGeom>
          <a:gradFill>
            <a:gsLst>
              <a:gs pos="0">
                <a:schemeClr val="accent6">
                  <a:lumMod val="5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tr-TR" sz="1100" b="1" dirty="0"/>
              <a:t>   </a:t>
            </a:r>
            <a:r>
              <a:rPr lang="tr-TR" sz="1400" b="1" dirty="0"/>
              <a:t>BALLI SÜT</a:t>
            </a:r>
          </a:p>
          <a:p>
            <a:r>
              <a:rPr lang="tr-TR" sz="900" b="1" dirty="0"/>
              <a:t>ARILARLA TANIŞIRKEN ŞİFALI BALLI SÜTÜMÜZÜ TÜKETTİK </a:t>
            </a:r>
          </a:p>
        </p:txBody>
      </p:sp>
      <p:pic>
        <p:nvPicPr>
          <p:cNvPr id="9" name="8 Resim" descr="8d5a1aca-6137-4269-a1f3-b5210a934b54.jpg"/>
          <p:cNvPicPr>
            <a:picLocks noChangeAspect="1"/>
          </p:cNvPicPr>
          <p:nvPr/>
        </p:nvPicPr>
        <p:blipFill>
          <a:blip r:embed="rId3" cstate="print"/>
          <a:stretch>
            <a:fillRect/>
          </a:stretch>
        </p:blipFill>
        <p:spPr>
          <a:xfrm>
            <a:off x="928670" y="1294782"/>
            <a:ext cx="2071702" cy="1553776"/>
          </a:xfrm>
          <a:prstGeom prst="rect">
            <a:avLst/>
          </a:prstGeom>
          <a:ln>
            <a:noFill/>
          </a:ln>
          <a:effectLst>
            <a:outerShdw blurRad="190500" algn="tl" rotWithShape="0">
              <a:srgbClr val="000000">
                <a:alpha val="70000"/>
              </a:srgbClr>
            </a:outerShdw>
          </a:effectLst>
        </p:spPr>
      </p:pic>
      <p:pic>
        <p:nvPicPr>
          <p:cNvPr id="12" name="11 Resim" descr="0b5ffc29-3e12-4ed4-9648-3c89ba5eeb44.jpg"/>
          <p:cNvPicPr>
            <a:picLocks noChangeAspect="1"/>
          </p:cNvPicPr>
          <p:nvPr/>
        </p:nvPicPr>
        <p:blipFill>
          <a:blip r:embed="rId4" cstate="print"/>
          <a:stretch>
            <a:fillRect/>
          </a:stretch>
        </p:blipFill>
        <p:spPr>
          <a:xfrm>
            <a:off x="3857628" y="3714744"/>
            <a:ext cx="1915837" cy="1428761"/>
          </a:xfrm>
          <a:prstGeom prst="rect">
            <a:avLst/>
          </a:prstGeom>
          <a:ln>
            <a:noFill/>
          </a:ln>
          <a:effectLst>
            <a:outerShdw blurRad="190500" algn="tl" rotWithShape="0">
              <a:srgbClr val="000000">
                <a:alpha val="70000"/>
              </a:srgbClr>
            </a:outerShdw>
          </a:effectLst>
        </p:spPr>
      </p:pic>
      <p:pic>
        <p:nvPicPr>
          <p:cNvPr id="14" name="13 Resim" descr="8e81e4fb-2f18-4ae7-8ab8-ce00f92e856e.jpg"/>
          <p:cNvPicPr>
            <a:picLocks noChangeAspect="1"/>
          </p:cNvPicPr>
          <p:nvPr/>
        </p:nvPicPr>
        <p:blipFill>
          <a:blip r:embed="rId5" cstate="print"/>
          <a:stretch>
            <a:fillRect/>
          </a:stretch>
        </p:blipFill>
        <p:spPr>
          <a:xfrm>
            <a:off x="928670" y="3786182"/>
            <a:ext cx="1785950" cy="1339462"/>
          </a:xfrm>
          <a:prstGeom prst="rect">
            <a:avLst/>
          </a:prstGeom>
          <a:ln>
            <a:noFill/>
          </a:ln>
          <a:effectLst>
            <a:outerShdw blurRad="190500" algn="tl" rotWithShape="0">
              <a:srgbClr val="000000">
                <a:alpha val="70000"/>
              </a:srgbClr>
            </a:outerShdw>
          </a:effectLst>
        </p:spPr>
      </p:pic>
      <p:sp>
        <p:nvSpPr>
          <p:cNvPr id="16" name="15 Metin kutusu"/>
          <p:cNvSpPr txBox="1"/>
          <p:nvPr/>
        </p:nvSpPr>
        <p:spPr>
          <a:xfrm>
            <a:off x="928670" y="5214942"/>
            <a:ext cx="2000264" cy="938719"/>
          </a:xfrm>
          <a:prstGeom prst="rect">
            <a:avLst/>
          </a:prstGeom>
          <a:gradFill>
            <a:gsLst>
              <a:gs pos="0">
                <a:srgbClr val="33CC3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tr-TR" sz="1400" b="1" dirty="0"/>
              <a:t>ANNELERİMİZE ÖZEL ÇİÇEK KURABİYE</a:t>
            </a:r>
          </a:p>
          <a:p>
            <a:r>
              <a:rPr lang="tr-TR" sz="900" b="1" dirty="0"/>
              <a:t>8 MART DÜNYA KADINLAR GÜNÜNE ÖZEL ANNELERİMİZE ÇİÇEK KURABİYELER HAZIRLADIK</a:t>
            </a:r>
          </a:p>
        </p:txBody>
      </p:sp>
      <p:pic>
        <p:nvPicPr>
          <p:cNvPr id="17" name="16 Resim" descr="43d5b37b-d27d-46a3-a1cb-ee9b8447ba59.jpg"/>
          <p:cNvPicPr>
            <a:picLocks noChangeAspect="1"/>
          </p:cNvPicPr>
          <p:nvPr/>
        </p:nvPicPr>
        <p:blipFill>
          <a:blip r:embed="rId6" cstate="print"/>
          <a:stretch>
            <a:fillRect/>
          </a:stretch>
        </p:blipFill>
        <p:spPr>
          <a:xfrm>
            <a:off x="3500438" y="1285852"/>
            <a:ext cx="2000240" cy="1500180"/>
          </a:xfrm>
          <a:prstGeom prst="rect">
            <a:avLst/>
          </a:prstGeom>
          <a:ln>
            <a:noFill/>
          </a:ln>
          <a:effectLst>
            <a:outerShdw blurRad="190500" algn="tl" rotWithShape="0">
              <a:srgbClr val="000000">
                <a:alpha val="70000"/>
              </a:srgbClr>
            </a:outerShdw>
          </a:effectLst>
        </p:spPr>
      </p:pic>
      <p:pic>
        <p:nvPicPr>
          <p:cNvPr id="18" name="17 Resim" descr="da27e4b7-fa0f-48eb-854f-974c895716c8.jpg"/>
          <p:cNvPicPr>
            <a:picLocks noChangeAspect="1"/>
          </p:cNvPicPr>
          <p:nvPr/>
        </p:nvPicPr>
        <p:blipFill>
          <a:blip r:embed="rId7" cstate="print"/>
          <a:stretch>
            <a:fillRect/>
          </a:stretch>
        </p:blipFill>
        <p:spPr>
          <a:xfrm>
            <a:off x="928669" y="6215074"/>
            <a:ext cx="2095515" cy="1571636"/>
          </a:xfrm>
          <a:prstGeom prst="rect">
            <a:avLst/>
          </a:prstGeom>
          <a:ln>
            <a:noFill/>
          </a:ln>
          <a:effectLst>
            <a:outerShdw blurRad="190500" algn="tl" rotWithShape="0">
              <a:srgbClr val="000000">
                <a:alpha val="70000"/>
              </a:srgbClr>
            </a:outerShdw>
          </a:effectLst>
        </p:spPr>
      </p:pic>
      <p:pic>
        <p:nvPicPr>
          <p:cNvPr id="19" name="18 Resim" descr="6e96ed04-8613-429b-8b6b-9aa9b4b4b015.jpg"/>
          <p:cNvPicPr>
            <a:picLocks noChangeAspect="1"/>
          </p:cNvPicPr>
          <p:nvPr/>
        </p:nvPicPr>
        <p:blipFill>
          <a:blip r:embed="rId8" cstate="print"/>
          <a:stretch>
            <a:fillRect/>
          </a:stretch>
        </p:blipFill>
        <p:spPr>
          <a:xfrm>
            <a:off x="3786190" y="6090058"/>
            <a:ext cx="2286016" cy="1714511"/>
          </a:xfrm>
          <a:prstGeom prst="rect">
            <a:avLst/>
          </a:prstGeom>
          <a:ln>
            <a:noFill/>
          </a:ln>
          <a:effectLst>
            <a:outerShdw blurRad="190500" algn="tl" rotWithShape="0">
              <a:srgbClr val="000000">
                <a:alpha val="70000"/>
              </a:srgbClr>
            </a:outerShdw>
          </a:effectLst>
        </p:spPr>
      </p:pic>
      <p:sp>
        <p:nvSpPr>
          <p:cNvPr id="20" name="19 Metin kutusu"/>
          <p:cNvSpPr txBox="1"/>
          <p:nvPr/>
        </p:nvSpPr>
        <p:spPr>
          <a:xfrm>
            <a:off x="3786190" y="5357818"/>
            <a:ext cx="2286016" cy="584775"/>
          </a:xfrm>
          <a:prstGeom prst="rect">
            <a:avLst/>
          </a:prstGeom>
          <a:gradFill>
            <a:gsLst>
              <a:gs pos="0">
                <a:srgbClr val="FF3399"/>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tr-TR" sz="1400" dirty="0"/>
              <a:t>SİYAH İNCİ KURABİYESİ</a:t>
            </a:r>
          </a:p>
          <a:p>
            <a:r>
              <a:rPr lang="tr-TR" sz="900" dirty="0"/>
              <a:t>TADINA DOYAMADIĞIMIZ SİYAH İNCİ KURABİYEMİZİ PİŞİRDİK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27 Resim" descr="imag..).jpg"/>
          <p:cNvPicPr>
            <a:picLocks noChangeAspect="1"/>
          </p:cNvPicPr>
          <p:nvPr/>
        </p:nvPicPr>
        <p:blipFill>
          <a:blip r:embed="rId2"/>
          <a:stretch>
            <a:fillRect/>
          </a:stretch>
        </p:blipFill>
        <p:spPr>
          <a:xfrm>
            <a:off x="0" y="-1"/>
            <a:ext cx="6858000" cy="9124899"/>
          </a:xfrm>
          <a:prstGeom prst="rect">
            <a:avLst/>
          </a:prstGeom>
        </p:spPr>
      </p:pic>
      <p:sp>
        <p:nvSpPr>
          <p:cNvPr id="3" name="2 Başlık"/>
          <p:cNvSpPr>
            <a:spLocks noGrp="1"/>
          </p:cNvSpPr>
          <p:nvPr>
            <p:ph type="title"/>
          </p:nvPr>
        </p:nvSpPr>
        <p:spPr>
          <a:xfrm>
            <a:off x="357166" y="642910"/>
            <a:ext cx="6172200" cy="642942"/>
          </a:xfrm>
        </p:spPr>
        <p:txBody>
          <a:bodyPr>
            <a:normAutofit/>
          </a:bodyPr>
          <a:lstStyle/>
          <a:p>
            <a:r>
              <a:rPr lang="tr-TR" sz="2400" dirty="0">
                <a:latin typeface="Arial Black" pitchFamily="34" charset="0"/>
              </a:rPr>
              <a:t>GRUP OYUN VE ETKİNLİKLERİMİZ</a:t>
            </a:r>
            <a:endParaRPr lang="tr-TR" sz="2400" dirty="0"/>
          </a:p>
        </p:txBody>
      </p:sp>
      <p:graphicFrame>
        <p:nvGraphicFramePr>
          <p:cNvPr id="16" name="15 Diyagram"/>
          <p:cNvGraphicFramePr/>
          <p:nvPr/>
        </p:nvGraphicFramePr>
        <p:xfrm>
          <a:off x="3286124" y="2571736"/>
          <a:ext cx="2428892" cy="6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17 Resim" descr="2712938a-188b-4c04-9196-f64dacddfb4c.jpg"/>
          <p:cNvPicPr>
            <a:picLocks noChangeAspect="1"/>
          </p:cNvPicPr>
          <p:nvPr/>
        </p:nvPicPr>
        <p:blipFill>
          <a:blip r:embed="rId8" cstate="print"/>
          <a:stretch>
            <a:fillRect/>
          </a:stretch>
        </p:blipFill>
        <p:spPr>
          <a:xfrm>
            <a:off x="928670" y="1285852"/>
            <a:ext cx="2286014"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19 Resim" descr="be93205b-971d-4c25-b623-1584e666f7b9.jpg"/>
          <p:cNvPicPr>
            <a:picLocks noChangeAspect="1"/>
          </p:cNvPicPr>
          <p:nvPr/>
        </p:nvPicPr>
        <p:blipFill>
          <a:blip r:embed="rId9" cstate="print"/>
          <a:stretch>
            <a:fillRect/>
          </a:stretch>
        </p:blipFill>
        <p:spPr>
          <a:xfrm>
            <a:off x="3991574" y="3643306"/>
            <a:ext cx="1294814" cy="1726420"/>
          </a:xfrm>
          <a:prstGeom prst="rect">
            <a:avLst/>
          </a:prstGeom>
          <a:ln>
            <a:noFill/>
          </a:ln>
          <a:effectLst>
            <a:outerShdw blurRad="292100" dist="139700" dir="2700000" algn="tl" rotWithShape="0">
              <a:srgbClr val="333333">
                <a:alpha val="65000"/>
              </a:srgbClr>
            </a:outerShdw>
          </a:effectLst>
        </p:spPr>
      </p:pic>
      <p:pic>
        <p:nvPicPr>
          <p:cNvPr id="24" name="23 Resim" descr="0201fe17-99ad-4175-8d72-b090dea1aa5b.jpg"/>
          <p:cNvPicPr>
            <a:picLocks noChangeAspect="1"/>
          </p:cNvPicPr>
          <p:nvPr/>
        </p:nvPicPr>
        <p:blipFill>
          <a:blip r:embed="rId10" cstate="print"/>
          <a:stretch>
            <a:fillRect/>
          </a:stretch>
        </p:blipFill>
        <p:spPr>
          <a:xfrm>
            <a:off x="3696891" y="1357290"/>
            <a:ext cx="2286016" cy="1714512"/>
          </a:xfrm>
          <a:prstGeom prst="rect">
            <a:avLst/>
          </a:prstGeom>
          <a:ln>
            <a:noFill/>
          </a:ln>
          <a:effectLst>
            <a:outerShdw blurRad="292100" dist="139700" dir="2700000" algn="tl" rotWithShape="0">
              <a:srgbClr val="333333">
                <a:alpha val="65000"/>
              </a:srgbClr>
            </a:outerShdw>
          </a:effectLst>
        </p:spPr>
      </p:pic>
      <p:pic>
        <p:nvPicPr>
          <p:cNvPr id="25" name="24 Resim" descr="843becce-989b-431a-b043-8ceca72cf16a.jpg"/>
          <p:cNvPicPr>
            <a:picLocks noChangeAspect="1"/>
          </p:cNvPicPr>
          <p:nvPr/>
        </p:nvPicPr>
        <p:blipFill>
          <a:blip r:embed="rId11" cstate="print"/>
          <a:stretch>
            <a:fillRect/>
          </a:stretch>
        </p:blipFill>
        <p:spPr>
          <a:xfrm>
            <a:off x="1071546" y="5857884"/>
            <a:ext cx="2571769" cy="1928826"/>
          </a:xfrm>
          <a:prstGeom prst="rect">
            <a:avLst/>
          </a:prstGeom>
          <a:ln>
            <a:noFill/>
          </a:ln>
          <a:effectLst>
            <a:outerShdw blurRad="292100" dist="139700" dir="2700000" algn="tl" rotWithShape="0">
              <a:srgbClr val="333333">
                <a:alpha val="65000"/>
              </a:srgbClr>
            </a:outerShdw>
          </a:effectLst>
        </p:spPr>
      </p:pic>
      <p:sp>
        <p:nvSpPr>
          <p:cNvPr id="9" name="8 Metin kutusu"/>
          <p:cNvSpPr txBox="1"/>
          <p:nvPr/>
        </p:nvSpPr>
        <p:spPr>
          <a:xfrm>
            <a:off x="3714752" y="7786710"/>
            <a:ext cx="2000264" cy="276999"/>
          </a:xfrm>
          <a:prstGeom prst="rect">
            <a:avLst/>
          </a:prstGeom>
          <a:gradFill>
            <a:gsLst>
              <a:gs pos="0">
                <a:srgbClr val="CCCCFF"/>
              </a:gs>
              <a:gs pos="17999">
                <a:srgbClr val="99CCFF"/>
              </a:gs>
              <a:gs pos="36000">
                <a:srgbClr val="9966FF"/>
              </a:gs>
              <a:gs pos="61000">
                <a:srgbClr val="CC99FF"/>
              </a:gs>
              <a:gs pos="82001">
                <a:srgbClr val="99CCFF"/>
              </a:gs>
              <a:gs pos="100000">
                <a:srgbClr val="CCCCFF"/>
              </a:gs>
            </a:gsLst>
            <a:lin ang="16200000" scaled="0"/>
          </a:gradFill>
        </p:spPr>
        <p:txBody>
          <a:bodyPr wrap="square" rtlCol="0">
            <a:spAutoFit/>
          </a:bodyPr>
          <a:lstStyle/>
          <a:p>
            <a:r>
              <a:rPr lang="tr-TR" sz="1200" dirty="0"/>
              <a:t>İLKBAHAR ETKİNLİĞİMİZ</a:t>
            </a:r>
            <a:endParaRPr lang="tr-TR" sz="1100" dirty="0"/>
          </a:p>
        </p:txBody>
      </p:sp>
      <p:sp>
        <p:nvSpPr>
          <p:cNvPr id="11" name="10 Metin kutusu"/>
          <p:cNvSpPr txBox="1"/>
          <p:nvPr/>
        </p:nvSpPr>
        <p:spPr>
          <a:xfrm>
            <a:off x="1285860" y="7858148"/>
            <a:ext cx="1357322" cy="261610"/>
          </a:xfrm>
          <a:prstGeom prst="rect">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p:spPr>
        <p:txBody>
          <a:bodyPr wrap="square" rtlCol="0">
            <a:spAutoFit/>
          </a:bodyPr>
          <a:lstStyle/>
          <a:p>
            <a:r>
              <a:rPr lang="tr-TR" sz="1100" dirty="0"/>
              <a:t>TAVUKLAR</a:t>
            </a:r>
          </a:p>
        </p:txBody>
      </p:sp>
      <p:sp>
        <p:nvSpPr>
          <p:cNvPr id="12" name="11 Metin kutusu"/>
          <p:cNvSpPr txBox="1"/>
          <p:nvPr/>
        </p:nvSpPr>
        <p:spPr>
          <a:xfrm>
            <a:off x="3714752" y="5357818"/>
            <a:ext cx="1643074" cy="261610"/>
          </a:xfrm>
          <a:prstGeom prst="rect">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p:spPr>
        <p:txBody>
          <a:bodyPr wrap="square" rtlCol="0">
            <a:spAutoFit/>
          </a:bodyPr>
          <a:lstStyle/>
          <a:p>
            <a:r>
              <a:rPr lang="tr-TR" sz="1100" dirty="0"/>
              <a:t>SAATLERİ ÖĞRENDİK</a:t>
            </a:r>
          </a:p>
        </p:txBody>
      </p:sp>
      <p:pic>
        <p:nvPicPr>
          <p:cNvPr id="13" name="12 Resim" descr="4d424b4c-6777-46f5-8301-4fe2294d7bc3.jpg"/>
          <p:cNvPicPr>
            <a:picLocks noChangeAspect="1"/>
          </p:cNvPicPr>
          <p:nvPr/>
        </p:nvPicPr>
        <p:blipFill>
          <a:blip r:embed="rId12" cstate="print"/>
          <a:stretch>
            <a:fillRect/>
          </a:stretch>
        </p:blipFill>
        <p:spPr>
          <a:xfrm>
            <a:off x="1071546" y="3786181"/>
            <a:ext cx="2071702" cy="1553777"/>
          </a:xfrm>
          <a:prstGeom prst="rect">
            <a:avLst/>
          </a:prstGeom>
        </p:spPr>
      </p:pic>
      <p:pic>
        <p:nvPicPr>
          <p:cNvPr id="14" name="13 Resim" descr="15f09143-c879-4015-b6e5-415fb5ffda3f.jpg"/>
          <p:cNvPicPr>
            <a:picLocks noChangeAspect="1"/>
          </p:cNvPicPr>
          <p:nvPr/>
        </p:nvPicPr>
        <p:blipFill>
          <a:blip r:embed="rId13" cstate="print"/>
          <a:stretch>
            <a:fillRect/>
          </a:stretch>
        </p:blipFill>
        <p:spPr>
          <a:xfrm>
            <a:off x="3714752" y="5786445"/>
            <a:ext cx="2000264" cy="1970057"/>
          </a:xfrm>
          <a:prstGeom prst="rect">
            <a:avLst/>
          </a:prstGeom>
        </p:spPr>
      </p:pic>
      <p:sp>
        <p:nvSpPr>
          <p:cNvPr id="17" name="16 Metin kutusu"/>
          <p:cNvSpPr txBox="1"/>
          <p:nvPr/>
        </p:nvSpPr>
        <p:spPr>
          <a:xfrm>
            <a:off x="1643050" y="3286116"/>
            <a:ext cx="4357718" cy="261610"/>
          </a:xfrm>
          <a:prstGeom prst="rect">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p:spPr>
        <p:txBody>
          <a:bodyPr wrap="square" rtlCol="0">
            <a:spAutoFit/>
          </a:bodyPr>
          <a:lstStyle/>
          <a:p>
            <a:r>
              <a:rPr lang="tr-TR" sz="1100" b="1" dirty="0"/>
              <a:t>KİTAP ÇALIŞTIK                                           ÇEŞİTLİ OYUNLAR OYNADIK</a:t>
            </a:r>
          </a:p>
        </p:txBody>
      </p:sp>
      <p:sp>
        <p:nvSpPr>
          <p:cNvPr id="22" name="21 Metin kutusu"/>
          <p:cNvSpPr txBox="1"/>
          <p:nvPr/>
        </p:nvSpPr>
        <p:spPr>
          <a:xfrm>
            <a:off x="1071546" y="5500694"/>
            <a:ext cx="2214578" cy="261610"/>
          </a:xfrm>
          <a:prstGeom prst="rect">
            <a:avLst/>
          </a:prstGeom>
          <a:gradFill>
            <a:gsLst>
              <a:gs pos="0">
                <a:srgbClr val="7030A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tr-TR" sz="1100" dirty="0"/>
              <a:t>ARILARLA TANIŞTIK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mag..).jpg"/>
          <p:cNvPicPr>
            <a:picLocks noChangeAspect="1"/>
          </p:cNvPicPr>
          <p:nvPr/>
        </p:nvPicPr>
        <p:blipFill>
          <a:blip r:embed="rId2"/>
          <a:stretch>
            <a:fillRect/>
          </a:stretch>
        </p:blipFill>
        <p:spPr>
          <a:xfrm>
            <a:off x="0" y="-1"/>
            <a:ext cx="6858000" cy="9124899"/>
          </a:xfrm>
          <a:prstGeom prst="rect">
            <a:avLst/>
          </a:prstGeom>
        </p:spPr>
      </p:pic>
      <p:pic>
        <p:nvPicPr>
          <p:cNvPr id="5" name="4 Resim" descr="0f758aa5-8ed7-44de-b4a4-708cbc372b68.jpg"/>
          <p:cNvPicPr>
            <a:picLocks noChangeAspect="1"/>
          </p:cNvPicPr>
          <p:nvPr/>
        </p:nvPicPr>
        <p:blipFill>
          <a:blip r:embed="rId3" cstate="print"/>
          <a:stretch>
            <a:fillRect/>
          </a:stretch>
        </p:blipFill>
        <p:spPr>
          <a:xfrm>
            <a:off x="785794" y="857224"/>
            <a:ext cx="2071702" cy="1553776"/>
          </a:xfrm>
          <a:prstGeom prst="rect">
            <a:avLst/>
          </a:prstGeom>
        </p:spPr>
      </p:pic>
      <p:pic>
        <p:nvPicPr>
          <p:cNvPr id="6" name="5 Resim" descr="dd039e7a-0e37-4c4b-8da5-65eb5b7f5953.jpg"/>
          <p:cNvPicPr>
            <a:picLocks noChangeAspect="1"/>
          </p:cNvPicPr>
          <p:nvPr/>
        </p:nvPicPr>
        <p:blipFill>
          <a:blip r:embed="rId4" cstate="print"/>
          <a:stretch>
            <a:fillRect/>
          </a:stretch>
        </p:blipFill>
        <p:spPr>
          <a:xfrm>
            <a:off x="3429000" y="857224"/>
            <a:ext cx="2214578" cy="1643074"/>
          </a:xfrm>
          <a:prstGeom prst="rect">
            <a:avLst/>
          </a:prstGeom>
        </p:spPr>
      </p:pic>
      <p:sp>
        <p:nvSpPr>
          <p:cNvPr id="7" name="6 Metin kutusu"/>
          <p:cNvSpPr txBox="1"/>
          <p:nvPr/>
        </p:nvSpPr>
        <p:spPr>
          <a:xfrm>
            <a:off x="1071546" y="2714612"/>
            <a:ext cx="1714512" cy="430887"/>
          </a:xfrm>
          <a:prstGeom prst="rect">
            <a:avLst/>
          </a:prstGeom>
          <a:gradFill>
            <a:gsLst>
              <a:gs pos="0">
                <a:srgbClr val="7030A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tr-TR" sz="1100" dirty="0"/>
              <a:t>İLETİŞİM ARAÇLARINI İNCELEDİK</a:t>
            </a:r>
          </a:p>
        </p:txBody>
      </p:sp>
      <p:sp>
        <p:nvSpPr>
          <p:cNvPr id="8" name="7 Metin kutusu"/>
          <p:cNvSpPr txBox="1"/>
          <p:nvPr/>
        </p:nvSpPr>
        <p:spPr>
          <a:xfrm>
            <a:off x="3714752" y="2786050"/>
            <a:ext cx="1643074" cy="261610"/>
          </a:xfrm>
          <a:prstGeom prst="rect">
            <a:avLst/>
          </a:prstGeom>
          <a:gradFill>
            <a:gsLst>
              <a:gs pos="0">
                <a:srgbClr val="7030A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tr-TR" sz="1100" dirty="0"/>
              <a:t>0 DAN BAYKUŞ YAPTIK</a:t>
            </a:r>
          </a:p>
        </p:txBody>
      </p:sp>
      <p:sp>
        <p:nvSpPr>
          <p:cNvPr id="10" name="9 Metin kutusu"/>
          <p:cNvSpPr txBox="1"/>
          <p:nvPr/>
        </p:nvSpPr>
        <p:spPr>
          <a:xfrm>
            <a:off x="2500306" y="3286116"/>
            <a:ext cx="2000264" cy="523220"/>
          </a:xfrm>
          <a:prstGeom prst="rect">
            <a:avLst/>
          </a:prstGeom>
          <a:noFill/>
        </p:spPr>
        <p:txBody>
          <a:bodyPr wrap="square" rtlCol="0">
            <a:spAutoFit/>
          </a:bodyPr>
          <a:lstStyle/>
          <a:p>
            <a:r>
              <a:rPr lang="tr-TR" sz="2800" b="1" dirty="0">
                <a:solidFill>
                  <a:srgbClr val="FF0000"/>
                </a:solidFill>
              </a:rPr>
              <a:t>SCAMPER</a:t>
            </a:r>
          </a:p>
        </p:txBody>
      </p:sp>
      <p:sp>
        <p:nvSpPr>
          <p:cNvPr id="11" name="10 Metin kutusu"/>
          <p:cNvSpPr txBox="1"/>
          <p:nvPr/>
        </p:nvSpPr>
        <p:spPr>
          <a:xfrm>
            <a:off x="928670" y="3929058"/>
            <a:ext cx="4929222" cy="3570208"/>
          </a:xfrm>
          <a:prstGeom prst="rect">
            <a:avLst/>
          </a:prstGeom>
          <a:solidFill>
            <a:srgbClr val="FF66FF"/>
          </a:solidFill>
        </p:spPr>
        <p:txBody>
          <a:bodyPr wrap="square" rtlCol="0">
            <a:spAutoFit/>
          </a:bodyPr>
          <a:lstStyle/>
          <a:p>
            <a:r>
              <a:rPr lang="tr-TR" sz="1600" b="1" dirty="0"/>
              <a:t>AĞAÇLAR KONUŞABİLSEYDİ BİZE NE SÖYLERDİ?</a:t>
            </a:r>
            <a:endParaRPr lang="tr-TR" sz="1600" dirty="0"/>
          </a:p>
          <a:p>
            <a:r>
              <a:rPr lang="tr-TR" sz="1400" dirty="0"/>
              <a:t>NİHAL- MUTLULUKLA SİZİ SEVİYORUM</a:t>
            </a:r>
          </a:p>
          <a:p>
            <a:r>
              <a:rPr lang="tr-TR" sz="1400" dirty="0"/>
              <a:t>ERVA –PEMBE ÇİÇEK ÇIKARTIR MISIN</a:t>
            </a:r>
          </a:p>
          <a:p>
            <a:r>
              <a:rPr lang="tr-TR" sz="1400" dirty="0"/>
              <a:t>ÖYKÜ-LUNAPARKA GİDELİM Mİ</a:t>
            </a:r>
          </a:p>
          <a:p>
            <a:r>
              <a:rPr lang="tr-TR" sz="1400" dirty="0"/>
              <a:t>ZEYNEP- SANA ELMA VEREYİM Mİ</a:t>
            </a:r>
          </a:p>
          <a:p>
            <a:r>
              <a:rPr lang="tr-TR" sz="1400" dirty="0"/>
              <a:t>FATİH EMİR- BİZİ BESLE</a:t>
            </a:r>
          </a:p>
          <a:p>
            <a:r>
              <a:rPr lang="tr-TR" sz="1400" dirty="0"/>
              <a:t>HAKTAN-BENİ SULA</a:t>
            </a:r>
          </a:p>
          <a:p>
            <a:r>
              <a:rPr lang="tr-TR" sz="1400" dirty="0"/>
              <a:t>ENES MALİK- LAMBORGHİNİ ARABAN ÇOK GÜZEL</a:t>
            </a:r>
          </a:p>
          <a:p>
            <a:r>
              <a:rPr lang="tr-TR" sz="1400" dirty="0"/>
              <a:t>AYBARS-HAVUZA GİDELİM Mİ</a:t>
            </a:r>
          </a:p>
          <a:p>
            <a:r>
              <a:rPr lang="tr-TR" sz="1400" dirty="0"/>
              <a:t>Y. YAĞIZ-BEN EVE GİREMEM</a:t>
            </a:r>
          </a:p>
          <a:p>
            <a:r>
              <a:rPr lang="tr-TR" sz="1400" dirty="0"/>
              <a:t>TUFAN EGE- ARABANIZ ÇOK GÜZEL</a:t>
            </a:r>
          </a:p>
          <a:p>
            <a:r>
              <a:rPr lang="tr-TR" sz="1400" dirty="0"/>
              <a:t>YUSUF- BENDEN MEYVE ALMAYIN ÇÜNKÜ MEYVELERİM DAHA OLGUNLAŞMADI</a:t>
            </a:r>
          </a:p>
          <a:p>
            <a:r>
              <a:rPr lang="tr-TR" sz="1400" dirty="0"/>
              <a:t>GÖKTUĞ-AĞAÇ KONUŞABİLSEYDİ BANA YEMEK SÖYLERDİ</a:t>
            </a:r>
          </a:p>
          <a:p>
            <a:r>
              <a:rPr lang="tr-TR" sz="1400" dirty="0"/>
              <a:t>GÖKÇE- BİZİ SEVDİĞİNİ SÖYLERDİ</a:t>
            </a:r>
          </a:p>
          <a:p>
            <a:r>
              <a:rPr lang="tr-TR" sz="1400" dirty="0"/>
              <a:t>MERT- BENİ KESMEYİN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imag..).jpg"/>
          <p:cNvPicPr>
            <a:picLocks noChangeAspect="1"/>
          </p:cNvPicPr>
          <p:nvPr/>
        </p:nvPicPr>
        <p:blipFill>
          <a:blip r:embed="rId2"/>
          <a:stretch>
            <a:fillRect/>
          </a:stretch>
        </p:blipFill>
        <p:spPr>
          <a:xfrm>
            <a:off x="0" y="-1"/>
            <a:ext cx="6858000" cy="9124899"/>
          </a:xfrm>
          <a:prstGeom prst="rect">
            <a:avLst/>
          </a:prstGeom>
        </p:spPr>
      </p:pic>
      <p:sp>
        <p:nvSpPr>
          <p:cNvPr id="2" name="1 Başlık"/>
          <p:cNvSpPr>
            <a:spLocks noGrp="1"/>
          </p:cNvSpPr>
          <p:nvPr>
            <p:ph type="title"/>
          </p:nvPr>
        </p:nvSpPr>
        <p:spPr>
          <a:xfrm>
            <a:off x="357166" y="0"/>
            <a:ext cx="6172200" cy="848230"/>
          </a:xfrm>
        </p:spPr>
        <p:txBody>
          <a:bodyPr>
            <a:normAutofit/>
          </a:bodyPr>
          <a:lstStyle/>
          <a:p>
            <a:r>
              <a:rPr lang="tr-TR" sz="2400" dirty="0">
                <a:solidFill>
                  <a:srgbClr val="FF0000"/>
                </a:solidFill>
                <a:latin typeface="Arial Black" pitchFamily="34" charset="0"/>
              </a:rPr>
              <a:t>ORMAN</a:t>
            </a:r>
          </a:p>
        </p:txBody>
      </p:sp>
      <p:pic>
        <p:nvPicPr>
          <p:cNvPr id="6" name="5 Resim" descr="7cf97f08-4568-452c-a15d-77f892aead89.jpg"/>
          <p:cNvPicPr>
            <a:picLocks noChangeAspect="1"/>
          </p:cNvPicPr>
          <p:nvPr/>
        </p:nvPicPr>
        <p:blipFill>
          <a:blip r:embed="rId3" cstate="print"/>
          <a:stretch>
            <a:fillRect/>
          </a:stretch>
        </p:blipFill>
        <p:spPr>
          <a:xfrm>
            <a:off x="714356" y="6500826"/>
            <a:ext cx="2643206" cy="2071702"/>
          </a:xfrm>
          <a:prstGeom prst="rect">
            <a:avLst/>
          </a:prstGeom>
          <a:ln>
            <a:noFill/>
          </a:ln>
          <a:effectLst>
            <a:outerShdw blurRad="292100" dist="139700" dir="2700000" algn="tl" rotWithShape="0">
              <a:srgbClr val="333333">
                <a:alpha val="65000"/>
              </a:srgbClr>
            </a:outerShdw>
          </a:effectLst>
        </p:spPr>
      </p:pic>
      <p:pic>
        <p:nvPicPr>
          <p:cNvPr id="7" name="6 Resim" descr="9f9d93bf-a994-4af0-8d54-7ddc5aad269d.jpg"/>
          <p:cNvPicPr>
            <a:picLocks noChangeAspect="1"/>
          </p:cNvPicPr>
          <p:nvPr/>
        </p:nvPicPr>
        <p:blipFill>
          <a:blip r:embed="rId4" cstate="print"/>
          <a:stretch>
            <a:fillRect/>
          </a:stretch>
        </p:blipFill>
        <p:spPr>
          <a:xfrm>
            <a:off x="3357562" y="6572264"/>
            <a:ext cx="2643206" cy="1928826"/>
          </a:xfrm>
          <a:prstGeom prst="rect">
            <a:avLst/>
          </a:prstGeom>
          <a:ln>
            <a:noFill/>
          </a:ln>
          <a:effectLst>
            <a:outerShdw blurRad="292100" dist="139700" dir="2700000" algn="tl" rotWithShape="0">
              <a:srgbClr val="333333">
                <a:alpha val="65000"/>
              </a:srgbClr>
            </a:outerShdw>
          </a:effectLst>
        </p:spPr>
      </p:pic>
      <p:sp>
        <p:nvSpPr>
          <p:cNvPr id="14" name="13 Metin kutusu"/>
          <p:cNvSpPr txBox="1"/>
          <p:nvPr/>
        </p:nvSpPr>
        <p:spPr>
          <a:xfrm>
            <a:off x="857232" y="571472"/>
            <a:ext cx="4929222" cy="1107996"/>
          </a:xfrm>
          <a:prstGeom prst="rect">
            <a:avLst/>
          </a:prstGeom>
          <a:noFill/>
        </p:spPr>
        <p:txBody>
          <a:bodyPr wrap="square" rtlCol="0">
            <a:spAutoFit/>
          </a:bodyPr>
          <a:lstStyle/>
          <a:p>
            <a:r>
              <a:rPr lang="tr-TR" sz="1100" b="1" dirty="0">
                <a:solidFill>
                  <a:srgbClr val="FF0000"/>
                </a:solidFill>
              </a:rPr>
              <a:t>ORMANI ÇOK SEVİYORUZ. MEVSİM DEĞİŞİKLERİNDE DOĞAYI TANIMAK ÇOK MERAK VERİCİ. GÖRDÜĞÜMÜZ YENİ BİTKİLERİ İNCELEMEK VE TANIMAK BİZİ HEYECANLADIRIYOR. ORMANDA OYNADIMIZ OYUNLAR  VE YAPTIĞIMIZ ETKİNLİKLER DAHA KEYİFLİ HALE GELİYOR. BU AY ORMANIMIZIN  DERESİNİ GÖZLEMLEDİK, İNCELEDİK. BAHARIN GELMESİYLE BOCEKLERİN UYANMASI, CANLANMASI DAHA SIK GÖRÜLMESİ İLGİ ALANIMIZ DAHİLİNDEYDİ.</a:t>
            </a:r>
          </a:p>
        </p:txBody>
      </p:sp>
      <p:pic>
        <p:nvPicPr>
          <p:cNvPr id="8" name="7 Resim" descr="üvtkeodk.jpeg"/>
          <p:cNvPicPr>
            <a:picLocks noChangeAspect="1"/>
          </p:cNvPicPr>
          <p:nvPr/>
        </p:nvPicPr>
        <p:blipFill>
          <a:blip r:embed="rId5" cstate="print"/>
          <a:stretch>
            <a:fillRect/>
          </a:stretch>
        </p:blipFill>
        <p:spPr>
          <a:xfrm flipH="1">
            <a:off x="3000372" y="2000232"/>
            <a:ext cx="1125125" cy="1500166"/>
          </a:xfrm>
          <a:prstGeom prst="rect">
            <a:avLst/>
          </a:prstGeom>
        </p:spPr>
      </p:pic>
      <p:pic>
        <p:nvPicPr>
          <p:cNvPr id="10" name="9 Resim" descr="WhatsApp Image 2023-03-28 at 23..jpeg"/>
          <p:cNvPicPr>
            <a:picLocks noChangeAspect="1"/>
          </p:cNvPicPr>
          <p:nvPr/>
        </p:nvPicPr>
        <p:blipFill>
          <a:blip r:embed="rId6" cstate="print"/>
          <a:stretch>
            <a:fillRect/>
          </a:stretch>
        </p:blipFill>
        <p:spPr>
          <a:xfrm>
            <a:off x="4143380" y="2000232"/>
            <a:ext cx="1142984" cy="1523979"/>
          </a:xfrm>
          <a:prstGeom prst="rect">
            <a:avLst/>
          </a:prstGeom>
        </p:spPr>
      </p:pic>
      <p:pic>
        <p:nvPicPr>
          <p:cNvPr id="11" name="10 Resim" descr="WhatsApp Image 2023-03-28 at 23.09.43.jpeg"/>
          <p:cNvPicPr>
            <a:picLocks noChangeAspect="1"/>
          </p:cNvPicPr>
          <p:nvPr/>
        </p:nvPicPr>
        <p:blipFill>
          <a:blip r:embed="rId7" cstate="print"/>
          <a:stretch>
            <a:fillRect/>
          </a:stretch>
        </p:blipFill>
        <p:spPr>
          <a:xfrm>
            <a:off x="3000372" y="3500430"/>
            <a:ext cx="1143008" cy="1524010"/>
          </a:xfrm>
          <a:prstGeom prst="rect">
            <a:avLst/>
          </a:prstGeom>
        </p:spPr>
      </p:pic>
      <p:pic>
        <p:nvPicPr>
          <p:cNvPr id="12" name="11 Resim" descr="WhatsApp Image 2023-03-28 at 23.09.58.jpeg"/>
          <p:cNvPicPr>
            <a:picLocks noChangeAspect="1"/>
          </p:cNvPicPr>
          <p:nvPr/>
        </p:nvPicPr>
        <p:blipFill>
          <a:blip r:embed="rId8" cstate="print"/>
          <a:stretch>
            <a:fillRect/>
          </a:stretch>
        </p:blipFill>
        <p:spPr>
          <a:xfrm>
            <a:off x="4143381" y="3500430"/>
            <a:ext cx="1143008" cy="1524011"/>
          </a:xfrm>
          <a:prstGeom prst="rect">
            <a:avLst/>
          </a:prstGeom>
        </p:spPr>
      </p:pic>
      <p:pic>
        <p:nvPicPr>
          <p:cNvPr id="13" name="12 Resim" descr="WhatsApp Image 2023-03-28 at 23.10.03.jpeg"/>
          <p:cNvPicPr>
            <a:picLocks noChangeAspect="1"/>
          </p:cNvPicPr>
          <p:nvPr/>
        </p:nvPicPr>
        <p:blipFill>
          <a:blip r:embed="rId9" cstate="print"/>
          <a:stretch>
            <a:fillRect/>
          </a:stretch>
        </p:blipFill>
        <p:spPr>
          <a:xfrm>
            <a:off x="5286388" y="2000232"/>
            <a:ext cx="1125125" cy="1500166"/>
          </a:xfrm>
          <a:prstGeom prst="rect">
            <a:avLst/>
          </a:prstGeom>
        </p:spPr>
      </p:pic>
      <p:pic>
        <p:nvPicPr>
          <p:cNvPr id="15" name="14 Resim" descr="WhatsApp Image 2023-03-28 at 23.10.06.jpeg"/>
          <p:cNvPicPr>
            <a:picLocks noChangeAspect="1"/>
          </p:cNvPicPr>
          <p:nvPr/>
        </p:nvPicPr>
        <p:blipFill>
          <a:blip r:embed="rId10" cstate="print"/>
          <a:stretch>
            <a:fillRect/>
          </a:stretch>
        </p:blipFill>
        <p:spPr>
          <a:xfrm>
            <a:off x="5286388" y="3500431"/>
            <a:ext cx="1143008" cy="1524010"/>
          </a:xfrm>
          <a:prstGeom prst="rect">
            <a:avLst/>
          </a:prstGeom>
        </p:spPr>
      </p:pic>
      <p:pic>
        <p:nvPicPr>
          <p:cNvPr id="16" name="15 Resim" descr="WhatsApp Image 2023-03-28 at 23.10.27 (1).jpeg"/>
          <p:cNvPicPr>
            <a:picLocks noChangeAspect="1"/>
          </p:cNvPicPr>
          <p:nvPr/>
        </p:nvPicPr>
        <p:blipFill>
          <a:blip r:embed="rId11" cstate="print"/>
          <a:stretch>
            <a:fillRect/>
          </a:stretch>
        </p:blipFill>
        <p:spPr>
          <a:xfrm>
            <a:off x="3000373" y="5000628"/>
            <a:ext cx="1143008" cy="1524011"/>
          </a:xfrm>
          <a:prstGeom prst="rect">
            <a:avLst/>
          </a:prstGeom>
        </p:spPr>
      </p:pic>
      <p:pic>
        <p:nvPicPr>
          <p:cNvPr id="17" name="16 Resim" descr="WhatsApp Image 2023-03-28 at 23.10.27.jpeg"/>
          <p:cNvPicPr>
            <a:picLocks noChangeAspect="1"/>
          </p:cNvPicPr>
          <p:nvPr/>
        </p:nvPicPr>
        <p:blipFill>
          <a:blip r:embed="rId12" cstate="print"/>
          <a:stretch>
            <a:fillRect/>
          </a:stretch>
        </p:blipFill>
        <p:spPr>
          <a:xfrm>
            <a:off x="4143380" y="5000628"/>
            <a:ext cx="1142984" cy="1523979"/>
          </a:xfrm>
          <a:prstGeom prst="rect">
            <a:avLst/>
          </a:prstGeom>
        </p:spPr>
      </p:pic>
      <p:pic>
        <p:nvPicPr>
          <p:cNvPr id="18" name="17 Resim" descr="WhatsApp Image 2023-03-28 at 23.10.28 (1).jpeg"/>
          <p:cNvPicPr>
            <a:picLocks noChangeAspect="1"/>
          </p:cNvPicPr>
          <p:nvPr/>
        </p:nvPicPr>
        <p:blipFill>
          <a:blip r:embed="rId13" cstate="print"/>
          <a:stretch>
            <a:fillRect/>
          </a:stretch>
        </p:blipFill>
        <p:spPr>
          <a:xfrm>
            <a:off x="5214951" y="5000628"/>
            <a:ext cx="1143008" cy="1524011"/>
          </a:xfrm>
          <a:prstGeom prst="rect">
            <a:avLst/>
          </a:prstGeom>
        </p:spPr>
      </p:pic>
      <p:pic>
        <p:nvPicPr>
          <p:cNvPr id="19" name="18 Resim" descr="WhatsApp Image 2023-03-28 at 23.10.28.jpeg"/>
          <p:cNvPicPr>
            <a:picLocks noChangeAspect="1"/>
          </p:cNvPicPr>
          <p:nvPr/>
        </p:nvPicPr>
        <p:blipFill>
          <a:blip r:embed="rId14" cstate="print"/>
          <a:stretch>
            <a:fillRect/>
          </a:stretch>
        </p:blipFill>
        <p:spPr>
          <a:xfrm>
            <a:off x="714356" y="2000232"/>
            <a:ext cx="1143008" cy="1524011"/>
          </a:xfrm>
          <a:prstGeom prst="rect">
            <a:avLst/>
          </a:prstGeom>
        </p:spPr>
      </p:pic>
      <p:pic>
        <p:nvPicPr>
          <p:cNvPr id="20" name="19 Resim" descr="WhatsApp Image 2023-03-28 at 23.10.29 (1).jpeg"/>
          <p:cNvPicPr>
            <a:picLocks noChangeAspect="1"/>
          </p:cNvPicPr>
          <p:nvPr/>
        </p:nvPicPr>
        <p:blipFill>
          <a:blip r:embed="rId15" cstate="print"/>
          <a:stretch>
            <a:fillRect/>
          </a:stretch>
        </p:blipFill>
        <p:spPr>
          <a:xfrm>
            <a:off x="1857364" y="3571868"/>
            <a:ext cx="1142984" cy="1523979"/>
          </a:xfrm>
          <a:prstGeom prst="rect">
            <a:avLst/>
          </a:prstGeom>
        </p:spPr>
      </p:pic>
      <p:pic>
        <p:nvPicPr>
          <p:cNvPr id="21" name="20 Resim" descr="WhatsApp Image 2023-03-28 at 23.10.29.jpeg"/>
          <p:cNvPicPr>
            <a:picLocks noChangeAspect="1"/>
          </p:cNvPicPr>
          <p:nvPr/>
        </p:nvPicPr>
        <p:blipFill>
          <a:blip r:embed="rId16" cstate="print"/>
          <a:stretch>
            <a:fillRect/>
          </a:stretch>
        </p:blipFill>
        <p:spPr>
          <a:xfrm>
            <a:off x="642918" y="3500430"/>
            <a:ext cx="1178727" cy="1571636"/>
          </a:xfrm>
          <a:prstGeom prst="rect">
            <a:avLst/>
          </a:prstGeom>
        </p:spPr>
      </p:pic>
      <p:pic>
        <p:nvPicPr>
          <p:cNvPr id="22" name="21 Resim" descr="WhatsApp Image 2023-03-28 at 23.10.30.jpeg"/>
          <p:cNvPicPr>
            <a:picLocks noChangeAspect="1"/>
          </p:cNvPicPr>
          <p:nvPr/>
        </p:nvPicPr>
        <p:blipFill>
          <a:blip r:embed="rId17" cstate="print"/>
          <a:stretch>
            <a:fillRect/>
          </a:stretch>
        </p:blipFill>
        <p:spPr>
          <a:xfrm>
            <a:off x="1857364" y="2000232"/>
            <a:ext cx="1178727" cy="1571636"/>
          </a:xfrm>
          <a:prstGeom prst="rect">
            <a:avLst/>
          </a:prstGeom>
        </p:spPr>
      </p:pic>
      <p:pic>
        <p:nvPicPr>
          <p:cNvPr id="23" name="22 Resim" descr="WhatsApp Image 2023-03-20 at 21.50.23.jpeg"/>
          <p:cNvPicPr>
            <a:picLocks noChangeAspect="1"/>
          </p:cNvPicPr>
          <p:nvPr/>
        </p:nvPicPr>
        <p:blipFill>
          <a:blip r:embed="rId18" cstate="print"/>
          <a:stretch>
            <a:fillRect/>
          </a:stretch>
        </p:blipFill>
        <p:spPr>
          <a:xfrm>
            <a:off x="1857364" y="5072066"/>
            <a:ext cx="1143008" cy="1524011"/>
          </a:xfrm>
          <a:prstGeom prst="rect">
            <a:avLst/>
          </a:prstGeom>
        </p:spPr>
      </p:pic>
      <p:pic>
        <p:nvPicPr>
          <p:cNvPr id="24" name="23 Resim" descr="WhatsApp Image 2023-03-28 at 23.09.06.jpeg"/>
          <p:cNvPicPr>
            <a:picLocks noChangeAspect="1"/>
          </p:cNvPicPr>
          <p:nvPr/>
        </p:nvPicPr>
        <p:blipFill>
          <a:blip r:embed="rId19" cstate="print"/>
          <a:stretch>
            <a:fillRect/>
          </a:stretch>
        </p:blipFill>
        <p:spPr>
          <a:xfrm>
            <a:off x="714356" y="5072066"/>
            <a:ext cx="1142984" cy="152397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mag..).jpg"/>
          <p:cNvPicPr>
            <a:picLocks noChangeAspect="1"/>
          </p:cNvPicPr>
          <p:nvPr/>
        </p:nvPicPr>
        <p:blipFill>
          <a:blip r:embed="rId2"/>
          <a:stretch>
            <a:fillRect/>
          </a:stretch>
        </p:blipFill>
        <p:spPr>
          <a:xfrm>
            <a:off x="0" y="-1"/>
            <a:ext cx="6858000" cy="9124899"/>
          </a:xfrm>
          <a:prstGeom prst="rect">
            <a:avLst/>
          </a:prstGeom>
        </p:spPr>
      </p:pic>
      <p:pic>
        <p:nvPicPr>
          <p:cNvPr id="7" name="6 Resim" descr="WhatsApp Image 2023-03-20 at 21.50.25 (3).jpeg"/>
          <p:cNvPicPr>
            <a:picLocks noChangeAspect="1"/>
          </p:cNvPicPr>
          <p:nvPr/>
        </p:nvPicPr>
        <p:blipFill>
          <a:blip r:embed="rId3"/>
          <a:stretch>
            <a:fillRect/>
          </a:stretch>
        </p:blipFill>
        <p:spPr>
          <a:xfrm>
            <a:off x="428604" y="1500166"/>
            <a:ext cx="6000792" cy="3000396"/>
          </a:xfrm>
          <a:prstGeom prst="rect">
            <a:avLst/>
          </a:prstGeom>
        </p:spPr>
      </p:pic>
      <p:pic>
        <p:nvPicPr>
          <p:cNvPr id="8" name="7 Resim" descr="WhatsApp Image 2023-03-29 at 22.15.54.jpeg"/>
          <p:cNvPicPr>
            <a:picLocks noChangeAspect="1"/>
          </p:cNvPicPr>
          <p:nvPr/>
        </p:nvPicPr>
        <p:blipFill>
          <a:blip r:embed="rId4" cstate="print"/>
          <a:stretch>
            <a:fillRect/>
          </a:stretch>
        </p:blipFill>
        <p:spPr>
          <a:xfrm>
            <a:off x="714356" y="6429388"/>
            <a:ext cx="2857519" cy="1785950"/>
          </a:xfrm>
          <a:prstGeom prst="rect">
            <a:avLst/>
          </a:prstGeom>
        </p:spPr>
      </p:pic>
      <p:pic>
        <p:nvPicPr>
          <p:cNvPr id="9" name="8 Resim" descr="WhatsApp Image 2023-03-29 at 22.15.57.jpeg"/>
          <p:cNvPicPr>
            <a:picLocks noChangeAspect="1"/>
          </p:cNvPicPr>
          <p:nvPr/>
        </p:nvPicPr>
        <p:blipFill>
          <a:blip r:embed="rId5" cstate="print"/>
          <a:stretch>
            <a:fillRect/>
          </a:stretch>
        </p:blipFill>
        <p:spPr>
          <a:xfrm>
            <a:off x="3500438" y="4500562"/>
            <a:ext cx="1393041" cy="1857388"/>
          </a:xfrm>
          <a:prstGeom prst="rect">
            <a:avLst/>
          </a:prstGeom>
        </p:spPr>
      </p:pic>
      <p:pic>
        <p:nvPicPr>
          <p:cNvPr id="10" name="9 Resim" descr="WhatsApp Image 2023-03-29 at 22.16.02 (1).jpeg"/>
          <p:cNvPicPr>
            <a:picLocks noChangeAspect="1"/>
          </p:cNvPicPr>
          <p:nvPr/>
        </p:nvPicPr>
        <p:blipFill>
          <a:blip r:embed="rId6" cstate="print"/>
          <a:stretch>
            <a:fillRect/>
          </a:stretch>
        </p:blipFill>
        <p:spPr>
          <a:xfrm>
            <a:off x="2143116" y="4500562"/>
            <a:ext cx="1357322" cy="1928826"/>
          </a:xfrm>
          <a:prstGeom prst="rect">
            <a:avLst/>
          </a:prstGeom>
        </p:spPr>
      </p:pic>
      <p:pic>
        <p:nvPicPr>
          <p:cNvPr id="11" name="10 Resim" descr="WhatsApp Image 2023-03-29 at 22.16.02.jpeg"/>
          <p:cNvPicPr>
            <a:picLocks noChangeAspect="1"/>
          </p:cNvPicPr>
          <p:nvPr/>
        </p:nvPicPr>
        <p:blipFill>
          <a:blip r:embed="rId7" cstate="print"/>
          <a:stretch>
            <a:fillRect/>
          </a:stretch>
        </p:blipFill>
        <p:spPr>
          <a:xfrm>
            <a:off x="714356" y="4500562"/>
            <a:ext cx="1428736" cy="1904982"/>
          </a:xfrm>
          <a:prstGeom prst="rect">
            <a:avLst/>
          </a:prstGeom>
        </p:spPr>
      </p:pic>
      <p:pic>
        <p:nvPicPr>
          <p:cNvPr id="12" name="11 Resim" descr="WhatsApp Image 2023-03-29 at 22.16.02.jpeg"/>
          <p:cNvPicPr>
            <a:picLocks noChangeAspect="1"/>
          </p:cNvPicPr>
          <p:nvPr/>
        </p:nvPicPr>
        <p:blipFill>
          <a:blip r:embed="rId8" cstate="print"/>
          <a:stretch>
            <a:fillRect/>
          </a:stretch>
        </p:blipFill>
        <p:spPr>
          <a:xfrm>
            <a:off x="4929198" y="4500562"/>
            <a:ext cx="1393017" cy="1857356"/>
          </a:xfrm>
          <a:prstGeom prst="rect">
            <a:avLst/>
          </a:prstGeom>
        </p:spPr>
      </p:pic>
      <p:pic>
        <p:nvPicPr>
          <p:cNvPr id="13" name="12 Resim" descr="WhatsApp Image 2023-03-29 at 22.15.58.jpeg"/>
          <p:cNvPicPr>
            <a:picLocks noChangeAspect="1"/>
          </p:cNvPicPr>
          <p:nvPr/>
        </p:nvPicPr>
        <p:blipFill>
          <a:blip r:embed="rId9" cstate="print"/>
          <a:stretch>
            <a:fillRect/>
          </a:stretch>
        </p:blipFill>
        <p:spPr>
          <a:xfrm>
            <a:off x="4947033" y="6357950"/>
            <a:ext cx="1446620" cy="1928826"/>
          </a:xfrm>
          <a:prstGeom prst="rect">
            <a:avLst/>
          </a:prstGeom>
        </p:spPr>
      </p:pic>
      <p:pic>
        <p:nvPicPr>
          <p:cNvPr id="14" name="13 Resim" descr="WhatsApp Image 2023-03-29 at 22.15.58 (1).jpeg"/>
          <p:cNvPicPr>
            <a:picLocks noChangeAspect="1"/>
          </p:cNvPicPr>
          <p:nvPr/>
        </p:nvPicPr>
        <p:blipFill>
          <a:blip r:embed="rId10" cstate="print"/>
          <a:stretch>
            <a:fillRect/>
          </a:stretch>
        </p:blipFill>
        <p:spPr>
          <a:xfrm>
            <a:off x="3571876" y="6357950"/>
            <a:ext cx="1410877" cy="1881168"/>
          </a:xfrm>
          <a:prstGeom prst="rect">
            <a:avLst/>
          </a:prstGeom>
        </p:spPr>
      </p:pic>
      <p:sp>
        <p:nvSpPr>
          <p:cNvPr id="15" name="14 Metin kutusu"/>
          <p:cNvSpPr txBox="1"/>
          <p:nvPr/>
        </p:nvSpPr>
        <p:spPr>
          <a:xfrm>
            <a:off x="2428868" y="357158"/>
            <a:ext cx="2071702" cy="707886"/>
          </a:xfrm>
          <a:prstGeom prst="rect">
            <a:avLst/>
          </a:prstGeom>
          <a:noFill/>
        </p:spPr>
        <p:txBody>
          <a:bodyPr wrap="square" rtlCol="0">
            <a:spAutoFit/>
          </a:bodyPr>
          <a:lstStyle/>
          <a:p>
            <a:r>
              <a:rPr lang="tr-TR" sz="4000" b="1" dirty="0">
                <a:solidFill>
                  <a:srgbClr val="FF0000"/>
                </a:solidFill>
              </a:rPr>
              <a:t>BOSTAN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imag..).jpg"/>
          <p:cNvPicPr>
            <a:picLocks noChangeAspect="1"/>
          </p:cNvPicPr>
          <p:nvPr/>
        </p:nvPicPr>
        <p:blipFill>
          <a:blip r:embed="rId2"/>
          <a:stretch>
            <a:fillRect/>
          </a:stretch>
        </p:blipFill>
        <p:spPr>
          <a:xfrm>
            <a:off x="0" y="0"/>
            <a:ext cx="6858000" cy="9124899"/>
          </a:xfrm>
          <a:prstGeom prst="rect">
            <a:avLst/>
          </a:prstGeom>
        </p:spPr>
      </p:pic>
      <p:pic>
        <p:nvPicPr>
          <p:cNvPr id="5" name="4 Resim" descr="WhatsApp Image 2023-03-01 at 21.35.35 (2).jpeg"/>
          <p:cNvPicPr>
            <a:picLocks noChangeAspect="1"/>
          </p:cNvPicPr>
          <p:nvPr/>
        </p:nvPicPr>
        <p:blipFill>
          <a:blip r:embed="rId3" cstate="print"/>
          <a:stretch>
            <a:fillRect/>
          </a:stretch>
        </p:blipFill>
        <p:spPr>
          <a:xfrm>
            <a:off x="357166" y="928662"/>
            <a:ext cx="2714644" cy="1694419"/>
          </a:xfrm>
          <a:prstGeom prst="rect">
            <a:avLst/>
          </a:prstGeom>
        </p:spPr>
      </p:pic>
      <p:pic>
        <p:nvPicPr>
          <p:cNvPr id="6" name="5 Resim" descr="WhatsApp Image 2023-03-01 at 21.35.35 (1).jpeg"/>
          <p:cNvPicPr>
            <a:picLocks noChangeAspect="1"/>
          </p:cNvPicPr>
          <p:nvPr/>
        </p:nvPicPr>
        <p:blipFill>
          <a:blip r:embed="rId4" cstate="print"/>
          <a:stretch>
            <a:fillRect/>
          </a:stretch>
        </p:blipFill>
        <p:spPr>
          <a:xfrm>
            <a:off x="3286124" y="928662"/>
            <a:ext cx="2819920" cy="1648569"/>
          </a:xfrm>
          <a:prstGeom prst="rect">
            <a:avLst/>
          </a:prstGeom>
        </p:spPr>
      </p:pic>
      <p:sp>
        <p:nvSpPr>
          <p:cNvPr id="7" name="6 Metin kutusu"/>
          <p:cNvSpPr txBox="1"/>
          <p:nvPr/>
        </p:nvSpPr>
        <p:spPr>
          <a:xfrm>
            <a:off x="3214686" y="4714876"/>
            <a:ext cx="2428892" cy="1477328"/>
          </a:xfrm>
          <a:prstGeom prst="rect">
            <a:avLst/>
          </a:prstGeom>
          <a:noFill/>
        </p:spPr>
        <p:txBody>
          <a:bodyPr wrap="square" rtlCol="0">
            <a:spAutoFit/>
          </a:bodyPr>
          <a:lstStyle/>
          <a:p>
            <a:r>
              <a:rPr lang="tr-TR" sz="1000" b="1" dirty="0"/>
              <a:t>Bu ay içerisinde Berat kandilini kutladık, Orman haftasına özel öğretmenlerimizin hazırladığı tiyatroyu izledik, artık materyallerden oyuncak tasarladık, Sağlık Bakanlığı’ndan gelen doktorlarımız tarafında kıymetli bilgiler edindik, Çılgın çorap partimizi yaptık, Mübarek Ramazan ayı öncesi geleneksel Fener Alayımızı düzenledik.</a:t>
            </a:r>
          </a:p>
        </p:txBody>
      </p:sp>
      <p:sp>
        <p:nvSpPr>
          <p:cNvPr id="10" name="9 Metin kutusu"/>
          <p:cNvSpPr txBox="1"/>
          <p:nvPr/>
        </p:nvSpPr>
        <p:spPr>
          <a:xfrm>
            <a:off x="785794" y="357158"/>
            <a:ext cx="5715040" cy="523220"/>
          </a:xfrm>
          <a:prstGeom prst="rect">
            <a:avLst/>
          </a:prstGeom>
          <a:noFill/>
        </p:spPr>
        <p:txBody>
          <a:bodyPr wrap="square" rtlCol="0">
            <a:spAutoFit/>
          </a:bodyPr>
          <a:lstStyle/>
          <a:p>
            <a:r>
              <a:rPr lang="tr-TR" sz="2800" dirty="0">
                <a:solidFill>
                  <a:srgbClr val="FF0000"/>
                </a:solidFill>
                <a:latin typeface="Arial Black" pitchFamily="34" charset="0"/>
              </a:rPr>
              <a:t>     AKTİVİTELERİMİZ</a:t>
            </a:r>
          </a:p>
        </p:txBody>
      </p:sp>
      <p:pic>
        <p:nvPicPr>
          <p:cNvPr id="11" name="10 Resim" descr="WhatsApp Image 2023-03-29 at 21.25.32 (1).jpeg"/>
          <p:cNvPicPr>
            <a:picLocks noChangeAspect="1"/>
          </p:cNvPicPr>
          <p:nvPr/>
        </p:nvPicPr>
        <p:blipFill>
          <a:blip r:embed="rId5" cstate="print"/>
          <a:stretch>
            <a:fillRect/>
          </a:stretch>
        </p:blipFill>
        <p:spPr>
          <a:xfrm>
            <a:off x="642918" y="2786050"/>
            <a:ext cx="2357454" cy="1768091"/>
          </a:xfrm>
          <a:prstGeom prst="rect">
            <a:avLst/>
          </a:prstGeom>
        </p:spPr>
      </p:pic>
      <p:pic>
        <p:nvPicPr>
          <p:cNvPr id="13" name="12 Resim" descr="WhatsApp Image 2023-03-20 at 21.50.24 (2).jpeg"/>
          <p:cNvPicPr>
            <a:picLocks noChangeAspect="1"/>
          </p:cNvPicPr>
          <p:nvPr/>
        </p:nvPicPr>
        <p:blipFill>
          <a:blip r:embed="rId6" cstate="print"/>
          <a:stretch>
            <a:fillRect/>
          </a:stretch>
        </p:blipFill>
        <p:spPr>
          <a:xfrm>
            <a:off x="642918" y="4528038"/>
            <a:ext cx="2357454" cy="1904098"/>
          </a:xfrm>
          <a:prstGeom prst="rect">
            <a:avLst/>
          </a:prstGeom>
        </p:spPr>
      </p:pic>
      <p:pic>
        <p:nvPicPr>
          <p:cNvPr id="14" name="13 Resim" descr="WhatsApp Image 2023-03-30 at 22.04.57.jpeg"/>
          <p:cNvPicPr>
            <a:picLocks noChangeAspect="1"/>
          </p:cNvPicPr>
          <p:nvPr/>
        </p:nvPicPr>
        <p:blipFill>
          <a:blip r:embed="rId7" cstate="print"/>
          <a:stretch>
            <a:fillRect/>
          </a:stretch>
        </p:blipFill>
        <p:spPr>
          <a:xfrm>
            <a:off x="642918" y="6429388"/>
            <a:ext cx="2857520" cy="2143140"/>
          </a:xfrm>
          <a:prstGeom prst="rect">
            <a:avLst/>
          </a:prstGeom>
        </p:spPr>
      </p:pic>
      <p:pic>
        <p:nvPicPr>
          <p:cNvPr id="15" name="14 Resim" descr="24254f5f-2b4a-41d1-87de-5fced23c4649.jpg"/>
          <p:cNvPicPr>
            <a:picLocks noChangeAspect="1"/>
          </p:cNvPicPr>
          <p:nvPr/>
        </p:nvPicPr>
        <p:blipFill>
          <a:blip r:embed="rId8" cstate="print"/>
          <a:stretch>
            <a:fillRect/>
          </a:stretch>
        </p:blipFill>
        <p:spPr>
          <a:xfrm>
            <a:off x="3286124" y="2643174"/>
            <a:ext cx="2143140" cy="1832067"/>
          </a:xfrm>
          <a:prstGeom prst="rect">
            <a:avLst/>
          </a:prstGeom>
        </p:spPr>
      </p:pic>
      <p:pic>
        <p:nvPicPr>
          <p:cNvPr id="12" name="11 Resim" descr="8d97d7cf-4134-4def-8ab3-07e4dbfaf0b1.jpg"/>
          <p:cNvPicPr>
            <a:picLocks noChangeAspect="1"/>
          </p:cNvPicPr>
          <p:nvPr/>
        </p:nvPicPr>
        <p:blipFill>
          <a:blip r:embed="rId9" cstate="print"/>
          <a:stretch>
            <a:fillRect/>
          </a:stretch>
        </p:blipFill>
        <p:spPr>
          <a:xfrm>
            <a:off x="3714752" y="6500825"/>
            <a:ext cx="2000264" cy="200026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mag..).jpg"/>
          <p:cNvPicPr>
            <a:picLocks noChangeAspect="1"/>
          </p:cNvPicPr>
          <p:nvPr/>
        </p:nvPicPr>
        <p:blipFill>
          <a:blip r:embed="rId2"/>
          <a:stretch>
            <a:fillRect/>
          </a:stretch>
        </p:blipFill>
        <p:spPr>
          <a:xfrm>
            <a:off x="0" y="-1"/>
            <a:ext cx="6858000" cy="9124899"/>
          </a:xfrm>
          <a:prstGeom prst="rect">
            <a:avLst/>
          </a:prstGeom>
        </p:spPr>
      </p:pic>
      <p:sp>
        <p:nvSpPr>
          <p:cNvPr id="6" name="5 Metin kutusu"/>
          <p:cNvSpPr txBox="1"/>
          <p:nvPr/>
        </p:nvSpPr>
        <p:spPr>
          <a:xfrm>
            <a:off x="785794" y="857224"/>
            <a:ext cx="5286412" cy="4755148"/>
          </a:xfrm>
          <a:prstGeom prst="rect">
            <a:avLst/>
          </a:prstGeom>
          <a:noFill/>
        </p:spPr>
        <p:txBody>
          <a:bodyPr wrap="square" rtlCol="0">
            <a:spAutoFit/>
          </a:bodyPr>
          <a:lstStyle/>
          <a:p>
            <a:r>
              <a:rPr lang="tr-TR" sz="2400" b="1" dirty="0">
                <a:solidFill>
                  <a:srgbClr val="FF0000"/>
                </a:solidFill>
              </a:rPr>
              <a:t>  </a:t>
            </a:r>
            <a:r>
              <a:rPr lang="tr-TR" sz="2400" b="1" dirty="0">
                <a:solidFill>
                  <a:srgbClr val="FF0000"/>
                </a:solidFill>
                <a:latin typeface="Arial Black" pitchFamily="34" charset="0"/>
              </a:rPr>
              <a:t>BEDEN EĞİTİMİ : JİMNASTİK</a:t>
            </a:r>
          </a:p>
          <a:p>
            <a:endParaRPr lang="tr-TR" dirty="0"/>
          </a:p>
          <a:p>
            <a:r>
              <a:rPr lang="tr-TR" dirty="0"/>
              <a:t>MERHABALAR ;</a:t>
            </a: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Mart Ayı dersi içerisinde neler yaptık hep beraber analiz yapalım.</a:t>
            </a:r>
          </a:p>
          <a:p>
            <a:pPr marL="342900" indent="-342900">
              <a:buFont typeface="Arial" panose="020B0604020202020204" pitchFamily="34" charset="0"/>
              <a:buChar char="•"/>
            </a:pPr>
            <a:endParaRPr lang="tr-TR" dirty="0">
              <a:latin typeface="Times New Roman" pitchFamily="18" charset="0"/>
              <a:cs typeface="Times New Roman" pitchFamily="18" charset="0"/>
            </a:endParaRPr>
          </a:p>
          <a:p>
            <a:pPr marL="342900" indent="-342900">
              <a:buFont typeface="Arial" panose="020B0604020202020204" pitchFamily="34" charset="0"/>
              <a:buChar char="•"/>
            </a:pPr>
            <a:endParaRPr lang="tr-TR" dirty="0">
              <a:latin typeface="Times New Roman" pitchFamily="18" charset="0"/>
              <a:cs typeface="Times New Roman" pitchFamily="18" charset="0"/>
            </a:endParaRPr>
          </a:p>
          <a:p>
            <a:pPr marL="342900" indent="-342900">
              <a:buFont typeface="Arial" panose="020B0604020202020204" pitchFamily="34" charset="0"/>
              <a:buChar char="•"/>
            </a:pPr>
            <a:r>
              <a:rPr lang="tr-TR" dirty="0">
                <a:latin typeface="Times New Roman" pitchFamily="18" charset="0"/>
                <a:cs typeface="Times New Roman" pitchFamily="18" charset="0"/>
              </a:rPr>
              <a:t>
Koşu ile başlayıp esnetme hareketlerini yapıyoruz 
Temel kuvvet ve dayanıklım için istasyon çalışması yaptık
Ters mekik ve düz mekik çekerek karnımızı ve belimizi güçlendirdik</a:t>
            </a:r>
          </a:p>
          <a:p>
            <a:endParaRPr lang="tr-TR" dirty="0">
              <a:latin typeface="Times New Roman" pitchFamily="18" charset="0"/>
              <a:cs typeface="Times New Roman" pitchFamily="18" charset="0"/>
            </a:endParaRPr>
          </a:p>
          <a:p>
            <a:pPr>
              <a:lnSpc>
                <a:spcPct val="150000"/>
              </a:lnSpc>
            </a:pPr>
            <a:r>
              <a:rPr lang="tr-TR" dirty="0">
                <a:latin typeface="Times New Roman" pitchFamily="18" charset="0"/>
                <a:cs typeface="Times New Roman" pitchFamily="18" charset="0"/>
              </a:rPr>
              <a:t>                           </a:t>
            </a:r>
            <a:r>
              <a:rPr lang="tr-TR" sz="1400" dirty="0">
                <a:latin typeface="Times New Roman" pitchFamily="18" charset="0"/>
                <a:cs typeface="Times New Roman" pitchFamily="18" charset="0"/>
              </a:rPr>
              <a:t>JİMNASTİK ÖĞRETMENİ  KEVSER  AKGÜL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imag..).jpg"/>
          <p:cNvPicPr>
            <a:picLocks noChangeAspect="1"/>
          </p:cNvPicPr>
          <p:nvPr/>
        </p:nvPicPr>
        <p:blipFill>
          <a:blip r:embed="rId2"/>
          <a:stretch>
            <a:fillRect/>
          </a:stretch>
        </p:blipFill>
        <p:spPr>
          <a:xfrm>
            <a:off x="0" y="-1"/>
            <a:ext cx="6858000" cy="9124899"/>
          </a:xfrm>
          <a:prstGeom prst="rect">
            <a:avLst/>
          </a:prstGeom>
        </p:spPr>
      </p:pic>
      <p:sp>
        <p:nvSpPr>
          <p:cNvPr id="5" name="4 Metin kutusu"/>
          <p:cNvSpPr txBox="1"/>
          <p:nvPr/>
        </p:nvSpPr>
        <p:spPr>
          <a:xfrm>
            <a:off x="642918" y="642910"/>
            <a:ext cx="5643602" cy="7309693"/>
          </a:xfrm>
          <a:prstGeom prst="rect">
            <a:avLst/>
          </a:prstGeom>
          <a:noFill/>
        </p:spPr>
        <p:txBody>
          <a:bodyPr wrap="square" rtlCol="0">
            <a:spAutoFit/>
          </a:bodyPr>
          <a:lstStyle/>
          <a:p>
            <a:r>
              <a:rPr lang="tr-TR" b="1" dirty="0">
                <a:solidFill>
                  <a:srgbClr val="FF0000"/>
                </a:solidFill>
                <a:latin typeface="Arial Black" pitchFamily="34" charset="0"/>
              </a:rPr>
              <a:t>ROBOTİK KODLAMA &amp; AKIL OYUNLARI</a:t>
            </a:r>
            <a:endParaRPr lang="tr-TR" b="1" dirty="0">
              <a:latin typeface="Arial Black" pitchFamily="34" charset="0"/>
            </a:endParaRPr>
          </a:p>
          <a:p>
            <a:r>
              <a:rPr lang="tr-TR" sz="1000" b="1" dirty="0"/>
              <a:t>ÖZEL YENİ UFUKLAR ANAOKULU</a:t>
            </a:r>
            <a:endParaRPr lang="tr-TR" sz="1000" dirty="0"/>
          </a:p>
          <a:p>
            <a:r>
              <a:rPr lang="tr-TR" sz="1000" b="1" dirty="0"/>
              <a:t>ROBOTİK KODLAMA &amp; AKIL OYUNLARI &amp; STEM</a:t>
            </a:r>
            <a:endParaRPr lang="tr-TR" sz="1000" dirty="0"/>
          </a:p>
          <a:p>
            <a:r>
              <a:rPr lang="tr-TR" sz="1000" b="1" dirty="0"/>
              <a:t>MART AYI FAALİYET RAPORU</a:t>
            </a:r>
            <a:endParaRPr lang="tr-TR" sz="1000" dirty="0"/>
          </a:p>
          <a:p>
            <a:r>
              <a:rPr lang="tr-TR" sz="1000" b="1" dirty="0"/>
              <a:t>03 Mart 2023 (KODLAMA)</a:t>
            </a:r>
            <a:endParaRPr lang="tr-TR" sz="1000" dirty="0"/>
          </a:p>
          <a:p>
            <a:r>
              <a:rPr lang="tr-TR" sz="1000" b="1" dirty="0"/>
              <a:t>MAKEY MAKEY İLE HAYVANLARIN YARIŞI</a:t>
            </a:r>
            <a:endParaRPr lang="tr-TR" sz="1000" dirty="0"/>
          </a:p>
          <a:p>
            <a:r>
              <a:rPr lang="tr-TR" sz="1000" dirty="0" err="1"/>
              <a:t>MakeyMakey</a:t>
            </a:r>
            <a:r>
              <a:rPr lang="tr-TR" sz="1000" dirty="0"/>
              <a:t> kartı ile tanıştık. Kartın bilgisayar bağlantısını yaptık ve hayvanları yarıştırdık.</a:t>
            </a:r>
          </a:p>
          <a:p>
            <a:r>
              <a:rPr lang="tr-TR" sz="1000" dirty="0"/>
              <a:t>Basit bir şekilde hazırlanan düzeneğin en can alıcı noktası devreyi tamamlamak için vücudumuzu kullanmış olmamızdı. Kablonun bir ucunu </a:t>
            </a:r>
            <a:r>
              <a:rPr lang="tr-TR" sz="1000" dirty="0" err="1"/>
              <a:t>makeymakey'e</a:t>
            </a:r>
            <a:r>
              <a:rPr lang="tr-TR" sz="1000" dirty="0"/>
              <a:t> bağladıktan sonra diğer ucunu bir elimize aldık. Diğer elimizle karttan gelen diğer zemine dokunduk ve sistem çalıştı.</a:t>
            </a:r>
          </a:p>
          <a:p>
            <a:r>
              <a:rPr lang="tr-TR" sz="1000" dirty="0"/>
              <a:t>Çok eğlenceli bir etkinlik oldu</a:t>
            </a:r>
            <a:r>
              <a:rPr lang="tr-TR" sz="1000" b="1" dirty="0"/>
              <a:t>.</a:t>
            </a:r>
            <a:endParaRPr lang="tr-TR" sz="1000" dirty="0"/>
          </a:p>
          <a:p>
            <a:r>
              <a:rPr lang="tr-TR" sz="1000" b="1" dirty="0"/>
              <a:t> 10 Mart 2023 (KODLAMA)</a:t>
            </a:r>
            <a:endParaRPr lang="tr-TR" sz="1000" dirty="0"/>
          </a:p>
          <a:p>
            <a:r>
              <a:rPr lang="tr-TR" sz="1000" b="1" dirty="0"/>
              <a:t>GRUP 1 KUBO DÜZ İLERLEME</a:t>
            </a:r>
            <a:endParaRPr lang="tr-TR" sz="1000" dirty="0"/>
          </a:p>
          <a:p>
            <a:r>
              <a:rPr lang="tr-TR" sz="1000" dirty="0" err="1"/>
              <a:t>Kubo'nun</a:t>
            </a:r>
            <a:r>
              <a:rPr lang="tr-TR" sz="1000" dirty="0"/>
              <a:t> dünyasında küçük gezintiler yaptık. Düz ilerle kod bloklarını kullanarak markete, fırına, parka, spor salonuna, okula, kütüphaneye gittik.</a:t>
            </a:r>
          </a:p>
          <a:p>
            <a:r>
              <a:rPr lang="tr-TR" sz="1000" dirty="0"/>
              <a:t> </a:t>
            </a:r>
            <a:r>
              <a:rPr lang="tr-TR" sz="1000" b="1" dirty="0"/>
              <a:t>GRUP 2 MAX TUTOBOLEVEL 1 ve LEVEL 2</a:t>
            </a:r>
            <a:endParaRPr lang="tr-TR" sz="1000" dirty="0"/>
          </a:p>
          <a:p>
            <a:r>
              <a:rPr lang="tr-TR" sz="1000" dirty="0" err="1"/>
              <a:t>MaxandTobo</a:t>
            </a:r>
            <a:r>
              <a:rPr lang="tr-TR" sz="1000" dirty="0"/>
              <a:t> uzay yolculuğuna başladı. Dürbünü ile uzaydaki çöpleri keşfetti ve ileri okları kullanarak çöplere ulaştı.</a:t>
            </a:r>
          </a:p>
          <a:p>
            <a:r>
              <a:rPr lang="tr-TR" sz="1000" dirty="0" err="1"/>
              <a:t>MaxandTobo</a:t>
            </a:r>
            <a:r>
              <a:rPr lang="tr-TR" sz="1000" dirty="0"/>
              <a:t> çöplerden gerekli malzemeleri alıp sönük gezegeni tamir edecek. Fakat önünde engeller var. Sönük gezegene ulaşmak için önüne gelen engelleri sağa dön kodunu kullanarak aştı.</a:t>
            </a:r>
          </a:p>
          <a:p>
            <a:r>
              <a:rPr lang="tr-TR" sz="1000" b="1" dirty="0"/>
              <a:t> 17 Mart 2023(KODLAMA)</a:t>
            </a:r>
            <a:endParaRPr lang="tr-TR" sz="1000" dirty="0"/>
          </a:p>
          <a:p>
            <a:r>
              <a:rPr lang="tr-TR" sz="1000" b="1" dirty="0"/>
              <a:t>GRUP 1 KUBO SAĞ SOL KODBLOKLARI</a:t>
            </a:r>
            <a:endParaRPr lang="tr-TR" sz="1000" dirty="0"/>
          </a:p>
          <a:p>
            <a:r>
              <a:rPr lang="tr-TR" sz="1000" dirty="0" err="1"/>
              <a:t>Kubo'un</a:t>
            </a:r>
            <a:r>
              <a:rPr lang="tr-TR" sz="1000" dirty="0"/>
              <a:t> hareketlerini kısıtlayan bazı engeller vardı. Onları aşmak için etrafından dolaşmak zorunda kaldık. Bunun için de SAĞ-SOL kod </a:t>
            </a:r>
            <a:r>
              <a:rPr lang="tr-TR" sz="1000" dirty="0" err="1"/>
              <a:t>buloklarını</a:t>
            </a:r>
            <a:r>
              <a:rPr lang="tr-TR" sz="1000" dirty="0"/>
              <a:t> kullandık.</a:t>
            </a:r>
          </a:p>
          <a:p>
            <a:r>
              <a:rPr lang="tr-TR" sz="1000" b="1" dirty="0"/>
              <a:t>GRUP 2 MAX TUTOBOLEVEL 3 ve LEVEL 4</a:t>
            </a:r>
            <a:endParaRPr lang="tr-TR" sz="1000" dirty="0"/>
          </a:p>
          <a:p>
            <a:r>
              <a:rPr lang="tr-TR" sz="1000" dirty="0" err="1"/>
              <a:t>MaxandTobo</a:t>
            </a:r>
            <a:r>
              <a:rPr lang="tr-TR" sz="1000" dirty="0"/>
              <a:t> Sönük gezegeni tamir işinde ustalaştı. Önüne çıkan engelleri bu sefer sola dön kodlarıyla aştı. Engellerden kaçarken Uzay Balonu ile tanıştı.</a:t>
            </a:r>
          </a:p>
          <a:p>
            <a:r>
              <a:rPr lang="tr-TR" sz="1000" dirty="0"/>
              <a:t>Uzay Balonu ile gezegenler arası yolculuğa çıktı. Yolu uzun olduğu için hedefe kadar git kodunu kullanarak daha az kod ile daha uzun yolculuk yaptı.</a:t>
            </a:r>
          </a:p>
          <a:p>
            <a:r>
              <a:rPr lang="tr-TR" sz="1000" b="1" dirty="0"/>
              <a:t> 24 Mart 2023(KODLAMA) </a:t>
            </a:r>
            <a:endParaRPr lang="tr-TR" sz="1000" dirty="0"/>
          </a:p>
          <a:p>
            <a:r>
              <a:rPr lang="tr-TR" sz="1000" b="1" dirty="0"/>
              <a:t>GRUP 1 KUBO KODLARI HAFIZAYA AL</a:t>
            </a:r>
            <a:endParaRPr lang="tr-TR" sz="1000" dirty="0"/>
          </a:p>
          <a:p>
            <a:r>
              <a:rPr lang="tr-TR" sz="1000" dirty="0" err="1"/>
              <a:t>Kubo</a:t>
            </a:r>
            <a:r>
              <a:rPr lang="tr-TR" sz="1000" dirty="0"/>
              <a:t> bu çalışmada gideceği yerleri hafızasına aldı ve başlangıç yerine gelerek tüm yolları hatasız gitti.</a:t>
            </a:r>
          </a:p>
          <a:p>
            <a:r>
              <a:rPr lang="tr-TR" sz="1000" b="1" dirty="0"/>
              <a:t>GRUP 2 MAX TUTOBOLEVEL 5 ve LEVEL 6</a:t>
            </a:r>
            <a:endParaRPr lang="tr-TR" sz="1000" dirty="0"/>
          </a:p>
          <a:p>
            <a:r>
              <a:rPr lang="tr-TR" sz="1000" dirty="0" err="1"/>
              <a:t>MaxandTobo</a:t>
            </a:r>
            <a:r>
              <a:rPr lang="tr-TR" sz="1000" dirty="0"/>
              <a:t> uzay balonu ile Cüce Gezegen ve elmasları keşfe çıktı. Giderken kaç kere tekrar etmesi gerektiğini hesaplayıp tekrar et kodunu kullandı.</a:t>
            </a:r>
          </a:p>
          <a:p>
            <a:r>
              <a:rPr lang="tr-TR" sz="1000" dirty="0" err="1"/>
              <a:t>MaxandTobo</a:t>
            </a:r>
            <a:r>
              <a:rPr lang="tr-TR" sz="1000" dirty="0"/>
              <a:t> gezegen keşfinde şart gerektiren kodları kullanmaya başladı. Eğer yolda </a:t>
            </a:r>
            <a:r>
              <a:rPr lang="tr-TR" sz="1000" dirty="0" err="1"/>
              <a:t>karadelik</a:t>
            </a:r>
            <a:r>
              <a:rPr lang="tr-TR" sz="1000" dirty="0"/>
              <a:t> yoksa yola devam et.</a:t>
            </a:r>
          </a:p>
          <a:p>
            <a:r>
              <a:rPr lang="tr-TR" sz="1000" b="1" dirty="0"/>
              <a:t> 31 Mart 2023(STEM-AKIL OYUNLARI)</a:t>
            </a:r>
            <a:endParaRPr lang="tr-TR" sz="1000" dirty="0"/>
          </a:p>
          <a:p>
            <a:r>
              <a:rPr lang="tr-TR" sz="1000" b="1" dirty="0"/>
              <a:t>6 YAŞLAR MANCINIK STEM ETKİNLİĞİ</a:t>
            </a:r>
            <a:endParaRPr lang="tr-TR" sz="1000" dirty="0"/>
          </a:p>
          <a:p>
            <a:r>
              <a:rPr lang="tr-TR" sz="1000" dirty="0"/>
              <a:t>Yapıcılık ve yaratıcılık yönlerini geliştirir. El ve göz koordinasyonunu sağlar. Analitik düşünme becerileri artar. Enerji dönüşümlerinden hareketle, enerjinin korunduğu sonucunu çıkarır. Potansiyel ve kinetik enerjilerin birbirine dönüşebileceğini örneklerle açıklar.</a:t>
            </a:r>
          </a:p>
          <a:p>
            <a:r>
              <a:rPr lang="tr-TR" sz="1000" b="1" dirty="0"/>
              <a:t>                                                                              </a:t>
            </a:r>
          </a:p>
          <a:p>
            <a:endParaRPr lang="tr-TR" sz="1000" b="1" dirty="0"/>
          </a:p>
          <a:p>
            <a:r>
              <a:rPr lang="tr-TR" sz="1000" b="1" dirty="0"/>
              <a:t>                                                                                                       KODLAMA ÖĞRETMENİ  AHMET TEPEKUYU</a:t>
            </a:r>
          </a:p>
          <a:p>
            <a:r>
              <a:rPr lang="tr-TR" sz="1100" b="1" dirty="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imag..).jpg"/>
          <p:cNvPicPr>
            <a:picLocks noChangeAspect="1"/>
          </p:cNvPicPr>
          <p:nvPr/>
        </p:nvPicPr>
        <p:blipFill>
          <a:blip r:embed="rId2"/>
          <a:stretch>
            <a:fillRect/>
          </a:stretch>
        </p:blipFill>
        <p:spPr>
          <a:xfrm>
            <a:off x="0" y="-1"/>
            <a:ext cx="6858000" cy="9124899"/>
          </a:xfrm>
          <a:prstGeom prst="rect">
            <a:avLst/>
          </a:prstGeom>
        </p:spPr>
      </p:pic>
      <p:sp>
        <p:nvSpPr>
          <p:cNvPr id="2" name="1 Başlık"/>
          <p:cNvSpPr>
            <a:spLocks noGrp="1"/>
          </p:cNvSpPr>
          <p:nvPr>
            <p:ph type="title"/>
          </p:nvPr>
        </p:nvSpPr>
        <p:spPr>
          <a:xfrm>
            <a:off x="357166" y="714348"/>
            <a:ext cx="6172200" cy="642942"/>
          </a:xfrm>
        </p:spPr>
        <p:txBody>
          <a:bodyPr>
            <a:normAutofit/>
          </a:bodyPr>
          <a:lstStyle/>
          <a:p>
            <a:r>
              <a:rPr lang="tr-TR" sz="2400" b="1" dirty="0">
                <a:solidFill>
                  <a:srgbClr val="FF0000"/>
                </a:solidFill>
                <a:latin typeface="Arial Black" pitchFamily="34" charset="0"/>
              </a:rPr>
              <a:t>EĞLENCELİ BİLİM</a:t>
            </a:r>
          </a:p>
        </p:txBody>
      </p:sp>
      <p:sp>
        <p:nvSpPr>
          <p:cNvPr id="3" name="2 İçerik Yer Tutucusu"/>
          <p:cNvSpPr>
            <a:spLocks noGrp="1"/>
          </p:cNvSpPr>
          <p:nvPr>
            <p:ph idx="1"/>
          </p:nvPr>
        </p:nvSpPr>
        <p:spPr>
          <a:xfrm>
            <a:off x="642918" y="1428729"/>
            <a:ext cx="5143536" cy="6429420"/>
          </a:xfrm>
        </p:spPr>
        <p:txBody>
          <a:bodyPr>
            <a:normAutofit/>
          </a:bodyPr>
          <a:lstStyle/>
          <a:p>
            <a:r>
              <a:rPr lang="tr-TR" sz="1000" b="1" dirty="0"/>
              <a:t>Bilim Dersi - Eğlenceli Bilim At</a:t>
            </a:r>
            <a:r>
              <a:rPr lang="en-US" sz="1000" b="1" dirty="0" err="1"/>
              <a:t>ölyeleri</a:t>
            </a:r>
            <a:r>
              <a:rPr lang="en-US" sz="1000" b="1" dirty="0"/>
              <a:t> Mart </a:t>
            </a:r>
            <a:r>
              <a:rPr lang="en-US" sz="1000" b="1" dirty="0" err="1"/>
              <a:t>Ayı</a:t>
            </a:r>
            <a:r>
              <a:rPr lang="en-US" sz="1000" b="1" dirty="0"/>
              <a:t> </a:t>
            </a:r>
            <a:r>
              <a:rPr lang="en-US" sz="1000" b="1" dirty="0" err="1"/>
              <a:t>Uygulama</a:t>
            </a:r>
            <a:r>
              <a:rPr lang="en-US" sz="1000" b="1" dirty="0"/>
              <a:t> </a:t>
            </a:r>
            <a:r>
              <a:rPr lang="en-US" sz="1000" b="1" dirty="0" err="1"/>
              <a:t>Bülteni</a:t>
            </a:r>
            <a:endParaRPr lang="tr-TR" sz="1000" dirty="0"/>
          </a:p>
          <a:p>
            <a:r>
              <a:rPr lang="tr-TR" sz="1000" b="1" dirty="0"/>
              <a:t>01 – 03 Mart : Hayvanların Değişen Dünyası</a:t>
            </a:r>
            <a:endParaRPr lang="tr-TR" sz="1000" dirty="0"/>
          </a:p>
          <a:p>
            <a:pPr lvl="0"/>
            <a:r>
              <a:rPr lang="en-US" sz="1000" b="1" dirty="0" err="1"/>
              <a:t>Kış</a:t>
            </a:r>
            <a:r>
              <a:rPr lang="en-US" sz="1000" b="1" dirty="0"/>
              <a:t> </a:t>
            </a:r>
            <a:r>
              <a:rPr lang="en-US" sz="1000" b="1" dirty="0" err="1"/>
              <a:t>Uykusuna</a:t>
            </a:r>
            <a:r>
              <a:rPr lang="en-US" sz="1000" b="1" dirty="0"/>
              <a:t> </a:t>
            </a:r>
            <a:r>
              <a:rPr lang="en-US" sz="1000" b="1" dirty="0" err="1"/>
              <a:t>Yatan</a:t>
            </a:r>
            <a:r>
              <a:rPr lang="en-US" sz="1000" b="1" dirty="0"/>
              <a:t> </a:t>
            </a:r>
            <a:r>
              <a:rPr lang="en-US" sz="1000" b="1" dirty="0" err="1"/>
              <a:t>Yılan</a:t>
            </a:r>
            <a:endParaRPr lang="tr-TR" sz="1000" dirty="0"/>
          </a:p>
          <a:p>
            <a:r>
              <a:rPr lang="tr-TR" sz="1000" dirty="0"/>
              <a:t>Öğrencilerden kış uykusuna yatan ve yatmayan hayvanlara örnek verilmesi istendi.Laboratuara getirilen oyuncak hayvanlar sınıflandırıldı.Öğrencilere  kar tozu, </a:t>
            </a:r>
            <a:r>
              <a:rPr lang="en-US" sz="1000" dirty="0"/>
              <a:t>Pasteur </a:t>
            </a:r>
            <a:r>
              <a:rPr lang="en-US" sz="1000" dirty="0" err="1"/>
              <a:t>pipeti</a:t>
            </a:r>
            <a:r>
              <a:rPr lang="en-US" sz="1000" dirty="0"/>
              <a:t> ,</a:t>
            </a:r>
            <a:r>
              <a:rPr lang="en-US" sz="1000" dirty="0" err="1"/>
              <a:t>su</a:t>
            </a:r>
            <a:r>
              <a:rPr lang="en-US" sz="1000" dirty="0"/>
              <a:t>, </a:t>
            </a:r>
            <a:r>
              <a:rPr lang="en-US" sz="1000" dirty="0" err="1"/>
              <a:t>köpük</a:t>
            </a:r>
            <a:r>
              <a:rPr lang="en-US" sz="1000" dirty="0"/>
              <a:t> </a:t>
            </a:r>
            <a:r>
              <a:rPr lang="en-US" sz="1000" dirty="0" err="1"/>
              <a:t>stant</a:t>
            </a:r>
            <a:r>
              <a:rPr lang="en-US" sz="1000" dirty="0"/>
              <a:t> ,</a:t>
            </a:r>
            <a:r>
              <a:rPr lang="en-US" sz="1000" dirty="0" err="1"/>
              <a:t>oyun</a:t>
            </a:r>
            <a:r>
              <a:rPr lang="en-US" sz="1000" dirty="0"/>
              <a:t> </a:t>
            </a:r>
            <a:r>
              <a:rPr lang="en-US" sz="1000" dirty="0" err="1"/>
              <a:t>hamuru</a:t>
            </a:r>
            <a:r>
              <a:rPr lang="en-US" sz="1000" dirty="0"/>
              <a:t> </a:t>
            </a:r>
            <a:r>
              <a:rPr lang="tr-TR" sz="1000" dirty="0"/>
              <a:t>dağıtıldı.oyun hamuruna avuç içimizle silindir şekli verildi.yılan şekli verildi.Yılan </a:t>
            </a:r>
            <a:r>
              <a:rPr lang="tr-TR" sz="1000" dirty="0" err="1"/>
              <a:t>sprial</a:t>
            </a:r>
            <a:r>
              <a:rPr lang="tr-TR" sz="1000" dirty="0"/>
              <a:t> şeklinde </a:t>
            </a:r>
            <a:r>
              <a:rPr lang="tr-TR" sz="1000" dirty="0" err="1"/>
              <a:t>vuvarlanarak</a:t>
            </a:r>
            <a:r>
              <a:rPr lang="tr-TR" sz="1000" dirty="0"/>
              <a:t> stant içine yerleştirildi.Üzerine kar tozu serpildi.Kar tozuna su eklenerek şişmesi sağlandı.yılanımızı kar taneleri şişerken gözlemlemek çok keyif vericiydi</a:t>
            </a:r>
            <a:r>
              <a:rPr lang="tr-TR" sz="1000" dirty="0">
                <a:sym typeface="Wingdings"/>
              </a:rPr>
              <a:t></a:t>
            </a:r>
            <a:endParaRPr lang="tr-TR" sz="1000" dirty="0"/>
          </a:p>
          <a:p>
            <a:r>
              <a:rPr lang="en-US" sz="1000" b="1" dirty="0"/>
              <a:t> </a:t>
            </a:r>
            <a:endParaRPr lang="tr-TR" sz="1000" dirty="0"/>
          </a:p>
          <a:p>
            <a:r>
              <a:rPr lang="tr-TR" sz="1000" b="1" dirty="0"/>
              <a:t>08 - 10 Mart : Bitkilerin Dünyası</a:t>
            </a:r>
            <a:endParaRPr lang="tr-TR" sz="1000" dirty="0"/>
          </a:p>
          <a:p>
            <a:pPr lvl="0"/>
            <a:r>
              <a:rPr lang="en-US" sz="1000" b="1" dirty="0" err="1"/>
              <a:t>Susamış</a:t>
            </a:r>
            <a:r>
              <a:rPr lang="en-US" sz="1000" b="1" dirty="0"/>
              <a:t> </a:t>
            </a:r>
            <a:r>
              <a:rPr lang="en-US" sz="1000" b="1" dirty="0" err="1"/>
              <a:t>kuru</a:t>
            </a:r>
            <a:r>
              <a:rPr lang="en-US" sz="1000" b="1" dirty="0"/>
              <a:t> </a:t>
            </a:r>
            <a:r>
              <a:rPr lang="en-US" sz="1000" b="1" dirty="0" err="1"/>
              <a:t>Üzüm</a:t>
            </a:r>
            <a:endParaRPr lang="tr-TR" sz="1000" dirty="0"/>
          </a:p>
          <a:p>
            <a:pPr lvl="0"/>
            <a:r>
              <a:rPr lang="en-US" sz="1000" b="1" dirty="0" err="1"/>
              <a:t>Kokulu</a:t>
            </a:r>
            <a:r>
              <a:rPr lang="en-US" sz="1000" b="1" dirty="0"/>
              <a:t> </a:t>
            </a:r>
            <a:r>
              <a:rPr lang="en-US" sz="1000" b="1" dirty="0" err="1"/>
              <a:t>Resimler</a:t>
            </a:r>
            <a:endParaRPr lang="tr-TR" sz="1000" dirty="0"/>
          </a:p>
          <a:p>
            <a:pPr lvl="0"/>
            <a:r>
              <a:rPr lang="en-US" sz="1000" dirty="0" err="1"/>
              <a:t>Öğrencilerle</a:t>
            </a:r>
            <a:r>
              <a:rPr lang="en-US" sz="1000" dirty="0"/>
              <a:t> </a:t>
            </a:r>
            <a:r>
              <a:rPr lang="en-US" sz="1000" dirty="0" err="1"/>
              <a:t>bitkiler</a:t>
            </a:r>
            <a:r>
              <a:rPr lang="en-US" sz="1000" dirty="0"/>
              <a:t> </a:t>
            </a:r>
            <a:r>
              <a:rPr lang="en-US" sz="1000" dirty="0" err="1"/>
              <a:t>hakkında</a:t>
            </a:r>
            <a:r>
              <a:rPr lang="en-US" sz="1000" dirty="0"/>
              <a:t> </a:t>
            </a:r>
            <a:r>
              <a:rPr lang="en-US" sz="1000" dirty="0" err="1"/>
              <a:t>sohbet</a:t>
            </a:r>
            <a:r>
              <a:rPr lang="en-US" sz="1000" dirty="0"/>
              <a:t> </a:t>
            </a:r>
            <a:r>
              <a:rPr lang="en-US" sz="1000" dirty="0" err="1"/>
              <a:t>edildi</a:t>
            </a:r>
            <a:r>
              <a:rPr lang="en-US" sz="1000" dirty="0"/>
              <a:t>. </a:t>
            </a:r>
            <a:r>
              <a:rPr lang="en-US" sz="1000" dirty="0" err="1"/>
              <a:t>Öğrencilere</a:t>
            </a:r>
            <a:r>
              <a:rPr lang="en-US" sz="1000" dirty="0"/>
              <a:t>  </a:t>
            </a:r>
            <a:r>
              <a:rPr lang="en-US" sz="1000" dirty="0" err="1"/>
              <a:t>köpük</a:t>
            </a:r>
            <a:r>
              <a:rPr lang="en-US" sz="1000" dirty="0"/>
              <a:t> </a:t>
            </a:r>
            <a:r>
              <a:rPr lang="en-US" sz="1000" dirty="0" err="1"/>
              <a:t>stant,mini</a:t>
            </a:r>
            <a:r>
              <a:rPr lang="en-US" sz="1000" dirty="0"/>
              <a:t> </a:t>
            </a:r>
            <a:r>
              <a:rPr lang="en-US" sz="1000" dirty="0" err="1"/>
              <a:t>bardak</a:t>
            </a:r>
            <a:r>
              <a:rPr lang="en-US" sz="1000" dirty="0"/>
              <a:t> , </a:t>
            </a:r>
            <a:r>
              <a:rPr lang="en-US" sz="1000" dirty="0" err="1"/>
              <a:t>makas,kuru</a:t>
            </a:r>
            <a:r>
              <a:rPr lang="en-US" sz="1000" dirty="0"/>
              <a:t> </a:t>
            </a:r>
            <a:r>
              <a:rPr lang="en-US" sz="1000" dirty="0" err="1"/>
              <a:t>boya,su,kuru</a:t>
            </a:r>
            <a:r>
              <a:rPr lang="en-US" sz="1000" dirty="0"/>
              <a:t> </a:t>
            </a:r>
            <a:r>
              <a:rPr lang="en-US" sz="1000" dirty="0" err="1"/>
              <a:t>üzüm,çilek</a:t>
            </a:r>
            <a:r>
              <a:rPr lang="en-US" sz="1000" dirty="0"/>
              <a:t> </a:t>
            </a:r>
            <a:r>
              <a:rPr lang="en-US" sz="1000" dirty="0" err="1"/>
              <a:t>görseli</a:t>
            </a:r>
            <a:r>
              <a:rPr lang="en-US" sz="1000" dirty="0"/>
              <a:t>  </a:t>
            </a:r>
            <a:r>
              <a:rPr lang="en-US" sz="1000" dirty="0" err="1"/>
              <a:t>ve</a:t>
            </a:r>
            <a:r>
              <a:rPr lang="en-US" sz="1000" dirty="0"/>
              <a:t> Pasteur </a:t>
            </a:r>
            <a:r>
              <a:rPr lang="en-US" sz="1000" dirty="0" err="1"/>
              <a:t>pipeti</a:t>
            </a:r>
            <a:r>
              <a:rPr lang="en-US" sz="1000" dirty="0"/>
              <a:t> </a:t>
            </a:r>
            <a:r>
              <a:rPr lang="en-US" sz="1000" dirty="0" err="1"/>
              <a:t>dağıtıldı</a:t>
            </a:r>
            <a:r>
              <a:rPr lang="en-US" sz="1000" dirty="0"/>
              <a:t>. </a:t>
            </a:r>
            <a:r>
              <a:rPr lang="en-US" sz="1000" dirty="0" err="1"/>
              <a:t>Kuru</a:t>
            </a:r>
            <a:r>
              <a:rPr lang="en-US" sz="1000" dirty="0"/>
              <a:t> </a:t>
            </a:r>
            <a:r>
              <a:rPr lang="en-US" sz="1000" dirty="0" err="1"/>
              <a:t>üzümlerle</a:t>
            </a:r>
            <a:r>
              <a:rPr lang="en-US" sz="1000" dirty="0"/>
              <a:t> </a:t>
            </a:r>
            <a:r>
              <a:rPr lang="en-US" sz="1000" dirty="0" err="1"/>
              <a:t>yazın</a:t>
            </a:r>
            <a:r>
              <a:rPr lang="en-US" sz="1000" dirty="0"/>
              <a:t> </a:t>
            </a:r>
            <a:r>
              <a:rPr lang="en-US" sz="1000" dirty="0" err="1"/>
              <a:t>bağdaki</a:t>
            </a:r>
            <a:r>
              <a:rPr lang="en-US" sz="1000" dirty="0"/>
              <a:t> </a:t>
            </a:r>
            <a:r>
              <a:rPr lang="en-US" sz="1000" dirty="0" err="1"/>
              <a:t>üzümler</a:t>
            </a:r>
            <a:r>
              <a:rPr lang="en-US" sz="1000" dirty="0"/>
              <a:t> </a:t>
            </a:r>
            <a:r>
              <a:rPr lang="en-US" sz="1000" dirty="0" err="1"/>
              <a:t>arasındaki</a:t>
            </a:r>
            <a:r>
              <a:rPr lang="en-US" sz="1000" dirty="0"/>
              <a:t> </a:t>
            </a:r>
            <a:r>
              <a:rPr lang="en-US" sz="1000" dirty="0" err="1"/>
              <a:t>fark</a:t>
            </a:r>
            <a:r>
              <a:rPr lang="en-US" sz="1000" dirty="0"/>
              <a:t> </a:t>
            </a:r>
            <a:r>
              <a:rPr lang="en-US" sz="1000" dirty="0" err="1"/>
              <a:t>tartışıldı.Su</a:t>
            </a:r>
            <a:r>
              <a:rPr lang="en-US" sz="1000" dirty="0"/>
              <a:t> </a:t>
            </a:r>
            <a:r>
              <a:rPr lang="en-US" sz="1000" dirty="0" err="1"/>
              <a:t>kaybetip</a:t>
            </a:r>
            <a:r>
              <a:rPr lang="en-US" sz="1000" dirty="0"/>
              <a:t> </a:t>
            </a:r>
            <a:r>
              <a:rPr lang="en-US" sz="1000" dirty="0" err="1"/>
              <a:t>kuruduğu</a:t>
            </a:r>
            <a:r>
              <a:rPr lang="en-US" sz="1000" dirty="0"/>
              <a:t> </a:t>
            </a:r>
            <a:r>
              <a:rPr lang="en-US" sz="1000" dirty="0" err="1"/>
              <a:t>sonucunu</a:t>
            </a:r>
            <a:r>
              <a:rPr lang="en-US" sz="1000" dirty="0"/>
              <a:t> test </a:t>
            </a:r>
            <a:r>
              <a:rPr lang="en-US" sz="1000" dirty="0" err="1"/>
              <a:t>etmek</a:t>
            </a:r>
            <a:r>
              <a:rPr lang="en-US" sz="1000" dirty="0"/>
              <a:t> </a:t>
            </a:r>
            <a:r>
              <a:rPr lang="en-US" sz="1000" dirty="0" err="1"/>
              <a:t>için</a:t>
            </a:r>
            <a:r>
              <a:rPr lang="en-US" sz="1000" dirty="0"/>
              <a:t> </a:t>
            </a:r>
            <a:r>
              <a:rPr lang="en-US" sz="1000" dirty="0" err="1"/>
              <a:t>kuru</a:t>
            </a:r>
            <a:r>
              <a:rPr lang="en-US" sz="1000" dirty="0"/>
              <a:t> </a:t>
            </a:r>
            <a:r>
              <a:rPr lang="en-US" sz="1000" dirty="0" err="1"/>
              <a:t>üzümlere</a:t>
            </a:r>
            <a:r>
              <a:rPr lang="en-US" sz="1000" dirty="0"/>
              <a:t> </a:t>
            </a:r>
            <a:r>
              <a:rPr lang="en-US" sz="1000" dirty="0" err="1"/>
              <a:t>su</a:t>
            </a:r>
            <a:r>
              <a:rPr lang="en-US" sz="1000" dirty="0"/>
              <a:t> </a:t>
            </a:r>
            <a:r>
              <a:rPr lang="en-US" sz="1000" dirty="0" err="1"/>
              <a:t>eklendi</a:t>
            </a:r>
            <a:r>
              <a:rPr lang="en-US" sz="1000" dirty="0"/>
              <a:t> </a:t>
            </a:r>
            <a:r>
              <a:rPr lang="en-US" sz="1000" dirty="0" err="1"/>
              <a:t>ve</a:t>
            </a:r>
            <a:r>
              <a:rPr lang="en-US" sz="1000" dirty="0"/>
              <a:t> </a:t>
            </a:r>
            <a:r>
              <a:rPr lang="en-US" sz="1000" dirty="0" err="1"/>
              <a:t>seviyesi</a:t>
            </a:r>
            <a:r>
              <a:rPr lang="en-US" sz="1000" dirty="0"/>
              <a:t> </a:t>
            </a:r>
            <a:r>
              <a:rPr lang="en-US" sz="1000" dirty="0" err="1"/>
              <a:t>işaretlendi,bir</a:t>
            </a:r>
            <a:r>
              <a:rPr lang="en-US" sz="1000" dirty="0"/>
              <a:t> </a:t>
            </a:r>
            <a:r>
              <a:rPr lang="en-US" sz="1000" dirty="0" err="1"/>
              <a:t>hafta</a:t>
            </a:r>
            <a:r>
              <a:rPr lang="en-US" sz="1000" dirty="0"/>
              <a:t> </a:t>
            </a:r>
            <a:r>
              <a:rPr lang="en-US" sz="1000" dirty="0" err="1"/>
              <a:t>gözlem</a:t>
            </a:r>
            <a:r>
              <a:rPr lang="en-US" sz="1000" dirty="0"/>
              <a:t> </a:t>
            </a:r>
            <a:r>
              <a:rPr lang="en-US" sz="1000" dirty="0" err="1"/>
              <a:t>yapılması</a:t>
            </a:r>
            <a:r>
              <a:rPr lang="en-US" sz="1000" dirty="0"/>
              <a:t> </a:t>
            </a:r>
            <a:r>
              <a:rPr lang="en-US" sz="1000" dirty="0" err="1"/>
              <a:t>istendi.Çilek</a:t>
            </a:r>
            <a:r>
              <a:rPr lang="en-US" sz="1000" dirty="0"/>
              <a:t> </a:t>
            </a:r>
            <a:r>
              <a:rPr lang="en-US" sz="1000" dirty="0" err="1"/>
              <a:t>görseli</a:t>
            </a:r>
            <a:r>
              <a:rPr lang="en-US" sz="1000" dirty="0"/>
              <a:t> </a:t>
            </a:r>
            <a:r>
              <a:rPr lang="en-US" sz="1000" dirty="0" err="1"/>
              <a:t>şarkılarla</a:t>
            </a:r>
            <a:r>
              <a:rPr lang="en-US" sz="1000" dirty="0"/>
              <a:t> </a:t>
            </a:r>
            <a:r>
              <a:rPr lang="en-US" sz="1000" dirty="0" err="1"/>
              <a:t>ve</a:t>
            </a:r>
            <a:r>
              <a:rPr lang="en-US" sz="1000" dirty="0"/>
              <a:t> </a:t>
            </a:r>
            <a:r>
              <a:rPr lang="en-US" sz="1000" dirty="0" err="1"/>
              <a:t>meyve</a:t>
            </a:r>
            <a:r>
              <a:rPr lang="en-US" sz="1000" dirty="0"/>
              <a:t> </a:t>
            </a:r>
            <a:r>
              <a:rPr lang="en-US" sz="1000" dirty="0" err="1"/>
              <a:t>hakkında</a:t>
            </a:r>
            <a:r>
              <a:rPr lang="en-US" sz="1000" dirty="0"/>
              <a:t> </a:t>
            </a:r>
            <a:r>
              <a:rPr lang="en-US" sz="1000" dirty="0" err="1"/>
              <a:t>sobetlerle</a:t>
            </a:r>
            <a:r>
              <a:rPr lang="en-US" sz="1000" dirty="0"/>
              <a:t> </a:t>
            </a:r>
            <a:r>
              <a:rPr lang="en-US" sz="1000" dirty="0" err="1"/>
              <a:t>boyandı.Koku</a:t>
            </a:r>
            <a:r>
              <a:rPr lang="en-US" sz="1000" dirty="0"/>
              <a:t> </a:t>
            </a:r>
            <a:r>
              <a:rPr lang="en-US" sz="1000" dirty="0" err="1"/>
              <a:t>yayması</a:t>
            </a:r>
            <a:r>
              <a:rPr lang="en-US" sz="1000" dirty="0"/>
              <a:t> </a:t>
            </a:r>
            <a:r>
              <a:rPr lang="en-US" sz="1000" dirty="0" err="1"/>
              <a:t>için</a:t>
            </a:r>
            <a:r>
              <a:rPr lang="en-US" sz="1000" dirty="0"/>
              <a:t> </a:t>
            </a:r>
            <a:r>
              <a:rPr lang="en-US" sz="1000" dirty="0" err="1"/>
              <a:t>çilek</a:t>
            </a:r>
            <a:r>
              <a:rPr lang="en-US" sz="1000" dirty="0"/>
              <a:t> </a:t>
            </a:r>
            <a:r>
              <a:rPr lang="en-US" sz="1000" dirty="0" err="1"/>
              <a:t>kokusu</a:t>
            </a:r>
            <a:r>
              <a:rPr lang="en-US" sz="1000" dirty="0"/>
              <a:t> </a:t>
            </a:r>
            <a:r>
              <a:rPr lang="en-US" sz="1000" dirty="0" err="1"/>
              <a:t>siyah</a:t>
            </a:r>
            <a:r>
              <a:rPr lang="en-US" sz="1000" dirty="0"/>
              <a:t> </a:t>
            </a:r>
            <a:r>
              <a:rPr lang="en-US" sz="1000" dirty="0" err="1"/>
              <a:t>noktalara</a:t>
            </a:r>
            <a:r>
              <a:rPr lang="en-US" sz="1000" dirty="0"/>
              <a:t> </a:t>
            </a:r>
            <a:r>
              <a:rPr lang="en-US" sz="1000" dirty="0" err="1"/>
              <a:t>sürüldü.Bitklilerin</a:t>
            </a:r>
            <a:r>
              <a:rPr lang="en-US" sz="1000" dirty="0"/>
              <a:t> </a:t>
            </a:r>
            <a:r>
              <a:rPr lang="en-US" sz="1000" dirty="0" err="1"/>
              <a:t>özellikleri</a:t>
            </a:r>
            <a:r>
              <a:rPr lang="en-US" sz="1000" dirty="0"/>
              <a:t> </a:t>
            </a:r>
            <a:r>
              <a:rPr lang="en-US" sz="1000" dirty="0" err="1"/>
              <a:t>Eğlenceli</a:t>
            </a:r>
            <a:r>
              <a:rPr lang="en-US" sz="1000" dirty="0"/>
              <a:t> </a:t>
            </a:r>
            <a:r>
              <a:rPr lang="en-US" sz="1000" dirty="0" err="1"/>
              <a:t>Bilim</a:t>
            </a:r>
            <a:r>
              <a:rPr lang="en-US" sz="1000" dirty="0"/>
              <a:t> </a:t>
            </a:r>
            <a:r>
              <a:rPr lang="en-US" sz="1000" dirty="0" err="1"/>
              <a:t>deneyimizle</a:t>
            </a:r>
            <a:r>
              <a:rPr lang="en-US" sz="1000" dirty="0"/>
              <a:t> </a:t>
            </a:r>
            <a:r>
              <a:rPr lang="en-US" sz="1000" dirty="0" err="1"/>
              <a:t>keşfedildi</a:t>
            </a:r>
            <a:r>
              <a:rPr lang="en-US" sz="1000" dirty="0"/>
              <a:t>.</a:t>
            </a:r>
            <a:r>
              <a:rPr lang="en-US" sz="1000" dirty="0">
                <a:sym typeface="Wingdings"/>
              </a:rPr>
              <a:t></a:t>
            </a:r>
            <a:endParaRPr lang="tr-TR" sz="1000" dirty="0"/>
          </a:p>
          <a:p>
            <a:r>
              <a:rPr lang="en-US" sz="1000" b="1" dirty="0"/>
              <a:t> </a:t>
            </a:r>
            <a:endParaRPr lang="tr-TR" sz="1000" dirty="0"/>
          </a:p>
          <a:p>
            <a:r>
              <a:rPr lang="tr-TR" sz="1000" b="1" dirty="0"/>
              <a:t>15– 17 Mart : Bitkilerin Dünyası  </a:t>
            </a:r>
            <a:endParaRPr lang="tr-TR" sz="1000" dirty="0"/>
          </a:p>
          <a:p>
            <a:pPr lvl="0"/>
            <a:r>
              <a:rPr lang="en-US" sz="1000" b="1" dirty="0" err="1"/>
              <a:t>Kendi</a:t>
            </a:r>
            <a:r>
              <a:rPr lang="en-US" sz="1000" b="1" dirty="0"/>
              <a:t> </a:t>
            </a:r>
            <a:r>
              <a:rPr lang="en-US" sz="1000" b="1" dirty="0" err="1"/>
              <a:t>Bahçemizi</a:t>
            </a:r>
            <a:r>
              <a:rPr lang="en-US" sz="1000" b="1" dirty="0"/>
              <a:t> </a:t>
            </a:r>
            <a:r>
              <a:rPr lang="en-US" sz="1000" b="1" dirty="0" err="1"/>
              <a:t>Yapalım</a:t>
            </a:r>
            <a:endParaRPr lang="tr-TR" sz="1000" dirty="0"/>
          </a:p>
          <a:p>
            <a:r>
              <a:rPr lang="en-US" sz="1000" dirty="0" err="1"/>
              <a:t>Öğrencilerle</a:t>
            </a:r>
            <a:r>
              <a:rPr lang="en-US" sz="1000" dirty="0"/>
              <a:t> </a:t>
            </a:r>
            <a:r>
              <a:rPr lang="en-US" sz="1000" dirty="0" err="1"/>
              <a:t>bitkilerin</a:t>
            </a:r>
            <a:r>
              <a:rPr lang="en-US" sz="1000" dirty="0"/>
              <a:t> </a:t>
            </a:r>
            <a:r>
              <a:rPr lang="en-US" sz="1000" dirty="0" err="1"/>
              <a:t>gelişimi</a:t>
            </a:r>
            <a:r>
              <a:rPr lang="en-US" sz="1000" dirty="0"/>
              <a:t> </a:t>
            </a:r>
            <a:r>
              <a:rPr lang="en-US" sz="1000" dirty="0" err="1"/>
              <a:t>hakkında</a:t>
            </a:r>
            <a:r>
              <a:rPr lang="en-US" sz="1000" dirty="0"/>
              <a:t> </a:t>
            </a:r>
            <a:r>
              <a:rPr lang="en-US" sz="1000" dirty="0" err="1"/>
              <a:t>sohbet</a:t>
            </a:r>
            <a:r>
              <a:rPr lang="en-US" sz="1000" dirty="0"/>
              <a:t> </a:t>
            </a:r>
            <a:r>
              <a:rPr lang="en-US" sz="1000" dirty="0" err="1"/>
              <a:t>edildi.Yaşam</a:t>
            </a:r>
            <a:r>
              <a:rPr lang="en-US" sz="1000" dirty="0"/>
              <a:t> </a:t>
            </a:r>
            <a:r>
              <a:rPr lang="en-US" sz="1000" dirty="0" err="1"/>
              <a:t>döngüsü</a:t>
            </a:r>
            <a:r>
              <a:rPr lang="en-US" sz="1000" dirty="0"/>
              <a:t> </a:t>
            </a:r>
            <a:r>
              <a:rPr lang="en-US" sz="1000" dirty="0" err="1"/>
              <a:t>kavramı</a:t>
            </a:r>
            <a:r>
              <a:rPr lang="en-US" sz="1000" dirty="0"/>
              <a:t> </a:t>
            </a:r>
            <a:r>
              <a:rPr lang="en-US" sz="1000" dirty="0" err="1"/>
              <a:t>insanlar</a:t>
            </a:r>
            <a:r>
              <a:rPr lang="en-US" sz="1000" dirty="0"/>
              <a:t> </a:t>
            </a:r>
            <a:r>
              <a:rPr lang="en-US" sz="1000" dirty="0" err="1"/>
              <a:t>ve</a:t>
            </a:r>
            <a:r>
              <a:rPr lang="en-US" sz="1000" dirty="0"/>
              <a:t> </a:t>
            </a:r>
            <a:r>
              <a:rPr lang="en-US" sz="1000" dirty="0" err="1"/>
              <a:t>hayvanlar</a:t>
            </a:r>
            <a:r>
              <a:rPr lang="en-US" sz="1000" dirty="0"/>
              <a:t> </a:t>
            </a:r>
            <a:r>
              <a:rPr lang="en-US" sz="1000" dirty="0" err="1"/>
              <a:t>üzerinden</a:t>
            </a:r>
            <a:r>
              <a:rPr lang="en-US" sz="1000" dirty="0"/>
              <a:t> </a:t>
            </a:r>
            <a:r>
              <a:rPr lang="en-US" sz="1000" dirty="0" err="1"/>
              <a:t>anlatıldı.Bitkilerin</a:t>
            </a:r>
            <a:r>
              <a:rPr lang="en-US" sz="1000" dirty="0"/>
              <a:t> </a:t>
            </a:r>
            <a:r>
              <a:rPr lang="en-US" sz="1000" dirty="0" err="1"/>
              <a:t>yaşam</a:t>
            </a:r>
            <a:r>
              <a:rPr lang="en-US" sz="1000" dirty="0"/>
              <a:t> </a:t>
            </a:r>
            <a:r>
              <a:rPr lang="en-US" sz="1000" dirty="0" err="1"/>
              <a:t>döngüsünün</a:t>
            </a:r>
            <a:r>
              <a:rPr lang="en-US" sz="1000" dirty="0"/>
              <a:t> , </a:t>
            </a:r>
            <a:r>
              <a:rPr lang="en-US" sz="1000" dirty="0" err="1"/>
              <a:t>tohum</a:t>
            </a:r>
            <a:r>
              <a:rPr lang="en-US" sz="1000" dirty="0"/>
              <a:t>, </a:t>
            </a:r>
            <a:r>
              <a:rPr lang="en-US" sz="1000" dirty="0" err="1"/>
              <a:t>çimlenme</a:t>
            </a:r>
            <a:r>
              <a:rPr lang="en-US" sz="1000" dirty="0"/>
              <a:t>, </a:t>
            </a:r>
            <a:r>
              <a:rPr lang="en-US" sz="1000" dirty="0" err="1"/>
              <a:t>fidan</a:t>
            </a:r>
            <a:r>
              <a:rPr lang="en-US" sz="1000" dirty="0"/>
              <a:t>, </a:t>
            </a:r>
            <a:r>
              <a:rPr lang="en-US" sz="1000" dirty="0" err="1"/>
              <a:t>ağaç</a:t>
            </a:r>
            <a:r>
              <a:rPr lang="en-US" sz="1000" dirty="0"/>
              <a:t> </a:t>
            </a:r>
            <a:r>
              <a:rPr lang="en-US" sz="1000" dirty="0" err="1"/>
              <a:t>olduğu</a:t>
            </a:r>
            <a:r>
              <a:rPr lang="en-US" sz="1000" dirty="0"/>
              <a:t> </a:t>
            </a:r>
            <a:r>
              <a:rPr lang="en-US" sz="1000" dirty="0" err="1"/>
              <a:t>bulundu</a:t>
            </a:r>
            <a:r>
              <a:rPr lang="en-US" sz="1000" dirty="0"/>
              <a:t>. </a:t>
            </a:r>
            <a:r>
              <a:rPr lang="tr-TR" sz="1000" dirty="0"/>
              <a:t>Öğrencilere humuslu toprak,tohum köpük stant dağıtıldı.Kendi bahçelerini oluşturmaları sağlandı.Tohumlara </a:t>
            </a:r>
            <a:r>
              <a:rPr lang="tr-TR" sz="1000" dirty="0" err="1"/>
              <a:t>cansuyu</a:t>
            </a:r>
            <a:r>
              <a:rPr lang="tr-TR" sz="1000" dirty="0"/>
              <a:t> verildi</a:t>
            </a:r>
            <a:r>
              <a:rPr lang="tr-TR" sz="1000" dirty="0">
                <a:sym typeface="Wingdings"/>
              </a:rPr>
              <a:t></a:t>
            </a:r>
            <a:endParaRPr lang="tr-TR" sz="1000" dirty="0"/>
          </a:p>
          <a:p>
            <a:r>
              <a:rPr lang="tr-TR" sz="1000" b="1" dirty="0"/>
              <a:t>22– 24 Mart: Geometriyi Tanıyalım</a:t>
            </a:r>
            <a:endParaRPr lang="tr-TR" sz="1000" dirty="0"/>
          </a:p>
          <a:p>
            <a:pPr lvl="0"/>
            <a:r>
              <a:rPr lang="en-US" sz="1000" b="1" dirty="0" err="1"/>
              <a:t>Şekilleri</a:t>
            </a:r>
            <a:r>
              <a:rPr lang="en-US" sz="1000" b="1" dirty="0"/>
              <a:t> </a:t>
            </a:r>
            <a:r>
              <a:rPr lang="en-US" sz="1000" b="1" dirty="0" err="1"/>
              <a:t>Tamamlayalım</a:t>
            </a:r>
            <a:endParaRPr lang="tr-TR" sz="1000" dirty="0"/>
          </a:p>
          <a:p>
            <a:pPr lvl="0"/>
            <a:r>
              <a:rPr lang="en-US" sz="1000" b="1" dirty="0" err="1"/>
              <a:t>Kendi</a:t>
            </a:r>
            <a:r>
              <a:rPr lang="en-US" sz="1000" b="1" dirty="0"/>
              <a:t> </a:t>
            </a:r>
            <a:r>
              <a:rPr lang="en-US" sz="1000" b="1" dirty="0" err="1"/>
              <a:t>Geometrik</a:t>
            </a:r>
            <a:r>
              <a:rPr lang="en-US" sz="1000" b="1" dirty="0"/>
              <a:t> </a:t>
            </a:r>
            <a:r>
              <a:rPr lang="en-US" sz="1000" b="1" dirty="0" err="1"/>
              <a:t>Taşımızı</a:t>
            </a:r>
            <a:r>
              <a:rPr lang="en-US" sz="1000" b="1" dirty="0"/>
              <a:t> </a:t>
            </a:r>
            <a:r>
              <a:rPr lang="en-US" sz="1000" b="1" dirty="0" err="1"/>
              <a:t>Yapalım</a:t>
            </a:r>
            <a:endParaRPr lang="tr-TR" sz="1000" dirty="0"/>
          </a:p>
          <a:p>
            <a:r>
              <a:rPr lang="en-US" sz="1000" dirty="0" err="1"/>
              <a:t>Öğrencilerle</a:t>
            </a:r>
            <a:r>
              <a:rPr lang="en-US" sz="1000" dirty="0"/>
              <a:t> </a:t>
            </a:r>
            <a:r>
              <a:rPr lang="en-US" sz="1000" dirty="0" err="1"/>
              <a:t>geometri</a:t>
            </a:r>
            <a:r>
              <a:rPr lang="en-US" sz="1000" dirty="0"/>
              <a:t> </a:t>
            </a:r>
            <a:r>
              <a:rPr lang="en-US" sz="1000" dirty="0" err="1"/>
              <a:t>hakkında</a:t>
            </a:r>
            <a:r>
              <a:rPr lang="en-US" sz="1000" dirty="0"/>
              <a:t> </a:t>
            </a:r>
            <a:r>
              <a:rPr lang="en-US" sz="1000" dirty="0" err="1"/>
              <a:t>sohbet</a:t>
            </a:r>
            <a:r>
              <a:rPr lang="en-US" sz="1000" dirty="0"/>
              <a:t> </a:t>
            </a:r>
            <a:r>
              <a:rPr lang="en-US" sz="1000" dirty="0" err="1"/>
              <a:t>edildi.Geometrik</a:t>
            </a:r>
            <a:r>
              <a:rPr lang="en-US" sz="1000" dirty="0"/>
              <a:t> </a:t>
            </a:r>
            <a:r>
              <a:rPr lang="en-US" sz="1000" dirty="0" err="1"/>
              <a:t>şekiller</a:t>
            </a:r>
            <a:r>
              <a:rPr lang="en-US" sz="1000" dirty="0"/>
              <a:t> </a:t>
            </a:r>
            <a:r>
              <a:rPr lang="en-US" sz="1000" dirty="0" err="1"/>
              <a:t>sayıldı.Öğrencilere</a:t>
            </a:r>
            <a:r>
              <a:rPr lang="en-US" sz="1000" dirty="0"/>
              <a:t> </a:t>
            </a:r>
            <a:r>
              <a:rPr lang="en-US" sz="1000" dirty="0" err="1"/>
              <a:t>yarımı</a:t>
            </a:r>
            <a:r>
              <a:rPr lang="en-US" sz="1000" dirty="0"/>
              <a:t> </a:t>
            </a:r>
            <a:r>
              <a:rPr lang="en-US" sz="1000" dirty="0" err="1"/>
              <a:t>simetrik</a:t>
            </a:r>
            <a:r>
              <a:rPr lang="en-US" sz="1000" dirty="0"/>
              <a:t> </a:t>
            </a:r>
            <a:r>
              <a:rPr lang="en-US" sz="1000" dirty="0" err="1"/>
              <a:t>eksik</a:t>
            </a:r>
            <a:r>
              <a:rPr lang="en-US" sz="1000" dirty="0"/>
              <a:t> </a:t>
            </a:r>
            <a:r>
              <a:rPr lang="en-US" sz="1000" dirty="0" err="1"/>
              <a:t>geometr</a:t>
            </a:r>
            <a:r>
              <a:rPr lang="en-US" sz="1000" dirty="0"/>
              <a:t> </a:t>
            </a:r>
            <a:r>
              <a:rPr lang="en-US" sz="1000" dirty="0" err="1"/>
              <a:t>ik</a:t>
            </a:r>
            <a:r>
              <a:rPr lang="en-US" sz="1000" dirty="0"/>
              <a:t> </a:t>
            </a:r>
            <a:r>
              <a:rPr lang="en-US" sz="1000" dirty="0" err="1"/>
              <a:t>şekiller</a:t>
            </a:r>
            <a:r>
              <a:rPr lang="en-US" sz="1000" dirty="0"/>
              <a:t> ,</a:t>
            </a:r>
            <a:r>
              <a:rPr lang="en-US" sz="1000" dirty="0" err="1"/>
              <a:t>düzlem</a:t>
            </a:r>
            <a:r>
              <a:rPr lang="en-US" sz="1000" dirty="0"/>
              <a:t> </a:t>
            </a:r>
            <a:r>
              <a:rPr lang="en-US" sz="1000" dirty="0" err="1"/>
              <a:t>ayna,dil</a:t>
            </a:r>
            <a:r>
              <a:rPr lang="en-US" sz="1000" dirty="0"/>
              <a:t> </a:t>
            </a:r>
            <a:r>
              <a:rPr lang="en-US" sz="1000" dirty="0" err="1"/>
              <a:t>çubuğu</a:t>
            </a:r>
            <a:r>
              <a:rPr lang="en-US" sz="1000" dirty="0"/>
              <a:t> ,mini </a:t>
            </a:r>
            <a:r>
              <a:rPr lang="en-US" sz="1000" dirty="0" err="1"/>
              <a:t>bardakta</a:t>
            </a:r>
            <a:r>
              <a:rPr lang="en-US" sz="1000" dirty="0"/>
              <a:t> </a:t>
            </a:r>
            <a:r>
              <a:rPr lang="en-US" sz="1000" dirty="0" err="1"/>
              <a:t>su,yuvarlak</a:t>
            </a:r>
            <a:r>
              <a:rPr lang="en-US" sz="1000" dirty="0"/>
              <a:t> </a:t>
            </a:r>
            <a:r>
              <a:rPr lang="en-US" sz="1000" dirty="0" err="1"/>
              <a:t>kalıp</a:t>
            </a:r>
            <a:r>
              <a:rPr lang="en-US" sz="1000" dirty="0"/>
              <a:t> </a:t>
            </a:r>
            <a:r>
              <a:rPr lang="en-US" sz="1000" dirty="0" err="1"/>
              <a:t>ve</a:t>
            </a:r>
            <a:r>
              <a:rPr lang="en-US" sz="1000" dirty="0"/>
              <a:t> </a:t>
            </a:r>
            <a:r>
              <a:rPr lang="en-US" sz="1000" dirty="0" err="1"/>
              <a:t>taş</a:t>
            </a:r>
            <a:r>
              <a:rPr lang="en-US" sz="1000" dirty="0"/>
              <a:t> </a:t>
            </a:r>
            <a:r>
              <a:rPr lang="en-US" sz="1000" dirty="0" err="1"/>
              <a:t>tozu</a:t>
            </a:r>
            <a:r>
              <a:rPr lang="en-US" sz="1000" dirty="0"/>
              <a:t> </a:t>
            </a:r>
            <a:r>
              <a:rPr lang="en-US" sz="1000" dirty="0" err="1"/>
              <a:t>dağıtıldı.Düzlem</a:t>
            </a:r>
            <a:r>
              <a:rPr lang="en-US" sz="1000" dirty="0"/>
              <a:t> </a:t>
            </a:r>
            <a:r>
              <a:rPr lang="en-US" sz="1000" dirty="0" err="1"/>
              <a:t>ayna</a:t>
            </a:r>
            <a:r>
              <a:rPr lang="en-US" sz="1000" dirty="0"/>
              <a:t> </a:t>
            </a:r>
            <a:r>
              <a:rPr lang="en-US" sz="1000" dirty="0" err="1"/>
              <a:t>simetrisinden</a:t>
            </a:r>
            <a:r>
              <a:rPr lang="en-US" sz="1000" dirty="0"/>
              <a:t> </a:t>
            </a:r>
            <a:r>
              <a:rPr lang="en-US" sz="1000" dirty="0" err="1"/>
              <a:t>faydalanarak</a:t>
            </a:r>
            <a:r>
              <a:rPr lang="en-US" sz="1000" dirty="0"/>
              <a:t> </a:t>
            </a:r>
            <a:r>
              <a:rPr lang="en-US" sz="1000" dirty="0" err="1"/>
              <a:t>geometrik</a:t>
            </a:r>
            <a:r>
              <a:rPr lang="en-US" sz="1000" dirty="0"/>
              <a:t> </a:t>
            </a:r>
            <a:r>
              <a:rPr lang="en-US" sz="1000" dirty="0" err="1"/>
              <a:t>şekiller</a:t>
            </a:r>
            <a:r>
              <a:rPr lang="en-US" sz="1000" dirty="0"/>
              <a:t> </a:t>
            </a:r>
            <a:r>
              <a:rPr lang="en-US" sz="1000" dirty="0" err="1"/>
              <a:t>tamamlandı.Yuvarlak</a:t>
            </a:r>
            <a:r>
              <a:rPr lang="en-US" sz="1000" dirty="0"/>
              <a:t> </a:t>
            </a:r>
            <a:r>
              <a:rPr lang="en-US" sz="1000" dirty="0" err="1"/>
              <a:t>kalıba</a:t>
            </a:r>
            <a:r>
              <a:rPr lang="en-US" sz="1000" dirty="0"/>
              <a:t> </a:t>
            </a:r>
            <a:r>
              <a:rPr lang="en-US" sz="1000" dirty="0" err="1"/>
              <a:t>taş</a:t>
            </a:r>
            <a:r>
              <a:rPr lang="en-US" sz="1000" dirty="0"/>
              <a:t> </a:t>
            </a:r>
            <a:r>
              <a:rPr lang="en-US" sz="1000" dirty="0" err="1"/>
              <a:t>tozu</a:t>
            </a:r>
            <a:r>
              <a:rPr lang="en-US" sz="1000" dirty="0"/>
              <a:t> </a:t>
            </a:r>
            <a:r>
              <a:rPr lang="en-US" sz="1000" dirty="0" err="1"/>
              <a:t>ve</a:t>
            </a:r>
            <a:r>
              <a:rPr lang="en-US" sz="1000" dirty="0"/>
              <a:t> </a:t>
            </a:r>
            <a:r>
              <a:rPr lang="en-US" sz="1000" dirty="0" err="1"/>
              <a:t>su</a:t>
            </a:r>
            <a:r>
              <a:rPr lang="en-US" sz="1000" dirty="0"/>
              <a:t> </a:t>
            </a:r>
            <a:r>
              <a:rPr lang="en-US" sz="1000" dirty="0" err="1"/>
              <a:t>ölçüm</a:t>
            </a:r>
            <a:r>
              <a:rPr lang="en-US" sz="1000" dirty="0"/>
              <a:t> </a:t>
            </a:r>
            <a:r>
              <a:rPr lang="en-US" sz="1000" dirty="0" err="1"/>
              <a:t>yaparak</a:t>
            </a:r>
            <a:r>
              <a:rPr lang="en-US" sz="1000" dirty="0"/>
              <a:t> </a:t>
            </a:r>
            <a:r>
              <a:rPr lang="en-US" sz="1000" dirty="0" err="1"/>
              <a:t>karıştırıldı.Kuruması</a:t>
            </a:r>
            <a:r>
              <a:rPr lang="en-US" sz="1000" dirty="0"/>
              <a:t> </a:t>
            </a:r>
            <a:r>
              <a:rPr lang="en-US" sz="1000" dirty="0" err="1"/>
              <a:t>beklendi.Geometri</a:t>
            </a:r>
            <a:r>
              <a:rPr lang="en-US" sz="1000" dirty="0"/>
              <a:t> </a:t>
            </a:r>
            <a:r>
              <a:rPr lang="en-US" sz="1000" dirty="0" err="1"/>
              <a:t>dünyasına</a:t>
            </a:r>
            <a:r>
              <a:rPr lang="en-US" sz="1000" dirty="0"/>
              <a:t> </a:t>
            </a:r>
            <a:r>
              <a:rPr lang="en-US" sz="1000" dirty="0" err="1"/>
              <a:t>yolculuk</a:t>
            </a:r>
            <a:r>
              <a:rPr lang="en-US" sz="1000" dirty="0"/>
              <a:t> </a:t>
            </a:r>
            <a:r>
              <a:rPr lang="en-US" sz="1000" dirty="0" err="1"/>
              <a:t>keyif</a:t>
            </a:r>
            <a:r>
              <a:rPr lang="en-US" sz="1000" dirty="0"/>
              <a:t> </a:t>
            </a:r>
            <a:r>
              <a:rPr lang="en-US" sz="1000" dirty="0" err="1"/>
              <a:t>vericiydi</a:t>
            </a:r>
            <a:r>
              <a:rPr lang="en-US" sz="1000" dirty="0">
                <a:sym typeface="Wingdings"/>
              </a:rPr>
              <a:t></a:t>
            </a:r>
            <a:endParaRPr lang="tr-TR" sz="1000" dirty="0"/>
          </a:p>
          <a:p>
            <a:r>
              <a:rPr lang="tr-TR" sz="1000" b="1" dirty="0">
                <a:sym typeface="Wingdings"/>
              </a:rPr>
              <a:t>                                                               </a:t>
            </a:r>
          </a:p>
          <a:p>
            <a:r>
              <a:rPr lang="tr-TR" sz="1000" b="1" dirty="0">
                <a:sym typeface="Wingdings"/>
              </a:rPr>
              <a:t>                                                                                            FEN ÖĞRETMENİ  EBRU ERARSLAN</a:t>
            </a:r>
            <a:endParaRPr lang="tr-TR" sz="1000" b="1" dirty="0"/>
          </a:p>
          <a:p>
            <a:pPr>
              <a:buNone/>
            </a:pPr>
            <a:endParaRPr lang="tr-TR"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11"/>
          <p:cNvGraphicFramePr>
            <a:graphicFrameLocks noGrp="1"/>
          </p:cNvGraphicFramePr>
          <p:nvPr>
            <p:extLst>
              <p:ext uri="{D42A27DB-BD31-4B8C-83A1-F6EECF244321}">
                <p14:modId xmlns:p14="http://schemas.microsoft.com/office/powerpoint/2010/main" val="3449846763"/>
              </p:ext>
            </p:extLst>
          </p:nvPr>
        </p:nvGraphicFramePr>
        <p:xfrm>
          <a:off x="19491" y="785786"/>
          <a:ext cx="6838509" cy="4944811"/>
        </p:xfrm>
        <a:graphic>
          <a:graphicData uri="http://schemas.openxmlformats.org/drawingml/2006/table">
            <a:tbl>
              <a:tblPr firstRow="1" bandRow="1">
                <a:tableStyleId>{5C22544A-7EE6-4342-B048-85BDC9FD1C3A}</a:tableStyleId>
              </a:tblPr>
              <a:tblGrid>
                <a:gridCol w="1224454">
                  <a:extLst>
                    <a:ext uri="{9D8B030D-6E8A-4147-A177-3AD203B41FA5}">
                      <a16:colId xmlns:a16="http://schemas.microsoft.com/office/drawing/2014/main" val="20000"/>
                    </a:ext>
                  </a:extLst>
                </a:gridCol>
                <a:gridCol w="1224454">
                  <a:extLst>
                    <a:ext uri="{9D8B030D-6E8A-4147-A177-3AD203B41FA5}">
                      <a16:colId xmlns:a16="http://schemas.microsoft.com/office/drawing/2014/main" val="20001"/>
                    </a:ext>
                  </a:extLst>
                </a:gridCol>
                <a:gridCol w="2157601">
                  <a:extLst>
                    <a:ext uri="{9D8B030D-6E8A-4147-A177-3AD203B41FA5}">
                      <a16:colId xmlns:a16="http://schemas.microsoft.com/office/drawing/2014/main" val="20002"/>
                    </a:ext>
                  </a:extLst>
                </a:gridCol>
                <a:gridCol w="2232000">
                  <a:extLst>
                    <a:ext uri="{9D8B030D-6E8A-4147-A177-3AD203B41FA5}">
                      <a16:colId xmlns:a16="http://schemas.microsoft.com/office/drawing/2014/main" val="20003"/>
                    </a:ext>
                  </a:extLst>
                </a:gridCol>
              </a:tblGrid>
              <a:tr h="473846">
                <a:tc gridSpan="2">
                  <a:txBody>
                    <a:bodyPr/>
                    <a:lstStyle/>
                    <a:p>
                      <a:pPr algn="l"/>
                      <a:r>
                        <a:rPr lang="tr-TR" sz="1600" dirty="0">
                          <a:solidFill>
                            <a:srgbClr val="660033"/>
                          </a:solidFill>
                        </a:rPr>
                        <a:t>BELİRLİ GÜN</a:t>
                      </a:r>
                      <a:r>
                        <a:rPr lang="tr-TR" sz="1600" baseline="0" dirty="0">
                          <a:solidFill>
                            <a:srgbClr val="660033"/>
                          </a:solidFill>
                        </a:rPr>
                        <a:t> VE HAFTALAR</a:t>
                      </a:r>
                      <a:endParaRPr lang="tr-TR" sz="1600" dirty="0">
                        <a:solidFill>
                          <a:srgbClr val="660033"/>
                        </a:solidFill>
                      </a:endParaRPr>
                    </a:p>
                  </a:txBody>
                  <a:tcPr>
                    <a:solidFill>
                      <a:schemeClr val="accent2">
                        <a:lumMod val="20000"/>
                        <a:lumOff val="80000"/>
                      </a:schemeClr>
                    </a:solidFill>
                  </a:tcPr>
                </a:tc>
                <a:tc hMerge="1">
                  <a:txBody>
                    <a:bodyPr/>
                    <a:lstStyle/>
                    <a:p>
                      <a:endParaRPr lang="tr-TR"/>
                    </a:p>
                  </a:txBody>
                  <a:tcPr/>
                </a:tc>
                <a:tc>
                  <a:txBody>
                    <a:bodyPr/>
                    <a:lstStyle/>
                    <a:p>
                      <a:r>
                        <a:rPr lang="tr-TR" sz="1600" b="1" dirty="0">
                          <a:solidFill>
                            <a:srgbClr val="660033"/>
                          </a:solidFill>
                        </a:rPr>
                        <a:t>KAVRAMLAR</a:t>
                      </a:r>
                    </a:p>
                  </a:txBody>
                  <a:tcPr>
                    <a:solidFill>
                      <a:schemeClr val="accent2">
                        <a:lumMod val="20000"/>
                        <a:lumOff val="80000"/>
                      </a:schemeClr>
                    </a:solidFill>
                  </a:tcPr>
                </a:tc>
                <a:tc>
                  <a:txBody>
                    <a:bodyPr/>
                    <a:lstStyle/>
                    <a:p>
                      <a:pPr algn="ctr"/>
                      <a:r>
                        <a:rPr lang="tr-TR" sz="1600" dirty="0">
                          <a:solidFill>
                            <a:srgbClr val="660033"/>
                          </a:solidFill>
                        </a:rPr>
                        <a:t>KONULAR</a:t>
                      </a:r>
                    </a:p>
                  </a:txBody>
                  <a:tcPr>
                    <a:solidFill>
                      <a:schemeClr val="accent2">
                        <a:lumMod val="20000"/>
                        <a:lumOff val="80000"/>
                      </a:schemeClr>
                    </a:solidFill>
                  </a:tcPr>
                </a:tc>
                <a:extLst>
                  <a:ext uri="{0D108BD9-81ED-4DB2-BD59-A6C34878D82A}">
                    <a16:rowId xmlns:a16="http://schemas.microsoft.com/office/drawing/2014/main" val="10000"/>
                  </a:ext>
                </a:extLst>
              </a:tr>
              <a:tr h="957937">
                <a:tc gridSpan="2">
                  <a:txBody>
                    <a:bodyPr/>
                    <a:lstStyle/>
                    <a:p>
                      <a:pPr>
                        <a:buFont typeface="Arial" pitchFamily="34" charset="0"/>
                        <a:buChar char="•"/>
                      </a:pPr>
                      <a:r>
                        <a:rPr lang="tr-TR" sz="800" b="1" dirty="0"/>
                        <a:t>DEPREM HAFTASI</a:t>
                      </a:r>
                    </a:p>
                    <a:p>
                      <a:pPr>
                        <a:buFont typeface="Arial" pitchFamily="34" charset="0"/>
                        <a:buChar char="•"/>
                      </a:pPr>
                      <a:r>
                        <a:rPr lang="tr-TR" sz="800" b="1" dirty="0"/>
                        <a:t>YEŞİLAY HAFTASI</a:t>
                      </a:r>
                    </a:p>
                    <a:p>
                      <a:pPr>
                        <a:buFont typeface="Arial" pitchFamily="34" charset="0"/>
                        <a:buChar char="•"/>
                      </a:pPr>
                      <a:r>
                        <a:rPr lang="tr-TR" sz="800" b="1" dirty="0"/>
                        <a:t>DÜNYA KADINLAR GÜNÜ</a:t>
                      </a:r>
                    </a:p>
                    <a:p>
                      <a:pPr>
                        <a:buFont typeface="Arial" pitchFamily="34" charset="0"/>
                        <a:buChar char="•"/>
                      </a:pPr>
                      <a:r>
                        <a:rPr lang="tr-TR" sz="800" b="1" dirty="0"/>
                        <a:t>BİLİM VE TEKNOLOJİ HAFTASI</a:t>
                      </a:r>
                    </a:p>
                    <a:p>
                      <a:pPr>
                        <a:buFont typeface="Arial" pitchFamily="34" charset="0"/>
                        <a:buChar char="•"/>
                      </a:pPr>
                      <a:r>
                        <a:rPr lang="tr-TR" sz="800" b="1" dirty="0"/>
                        <a:t>İSTİKLAL MARŞININ KABULÜ-MEHMET AKİF ERSOYU ANMA GÜNÜ</a:t>
                      </a:r>
                    </a:p>
                    <a:p>
                      <a:pPr>
                        <a:buFont typeface="Arial" pitchFamily="34" charset="0"/>
                        <a:buChar char="•"/>
                      </a:pPr>
                      <a:r>
                        <a:rPr lang="tr-TR" sz="800" b="1" dirty="0"/>
                        <a:t>TIP BAYRAMI</a:t>
                      </a:r>
                    </a:p>
                    <a:p>
                      <a:pPr>
                        <a:buFont typeface="Arial" pitchFamily="34" charset="0"/>
                        <a:buChar char="•"/>
                      </a:pPr>
                      <a:r>
                        <a:rPr lang="tr-TR" sz="800" b="1" dirty="0"/>
                        <a:t>ÇANAKKALE ZAFERİ</a:t>
                      </a:r>
                    </a:p>
                    <a:p>
                      <a:pPr>
                        <a:buFont typeface="Arial" pitchFamily="34" charset="0"/>
                        <a:buChar char="•"/>
                      </a:pPr>
                      <a:r>
                        <a:rPr lang="tr-TR" sz="800" b="1" dirty="0"/>
                        <a:t>YAŞLILAR HAFTASI</a:t>
                      </a:r>
                    </a:p>
                    <a:p>
                      <a:pPr>
                        <a:buFont typeface="Arial" pitchFamily="34" charset="0"/>
                        <a:buChar char="•"/>
                      </a:pPr>
                      <a:r>
                        <a:rPr lang="tr-TR" sz="800" b="1" dirty="0"/>
                        <a:t>ORMAN HAFTASI</a:t>
                      </a:r>
                    </a:p>
                    <a:p>
                      <a:pPr>
                        <a:buFont typeface="Arial" pitchFamily="34" charset="0"/>
                        <a:buChar char="•"/>
                      </a:pPr>
                      <a:r>
                        <a:rPr lang="tr-TR" sz="800" b="1" dirty="0"/>
                        <a:t>DÜNYA SU GÜNÜ</a:t>
                      </a:r>
                    </a:p>
                    <a:p>
                      <a:pPr>
                        <a:buFont typeface="Arial" pitchFamily="34" charset="0"/>
                        <a:buChar char="•"/>
                      </a:pPr>
                      <a:r>
                        <a:rPr lang="tr-TR" sz="800" b="1" dirty="0"/>
                        <a:t>DÜNYA TİYATROLAR GÜNÜ</a:t>
                      </a:r>
                    </a:p>
                    <a:p>
                      <a:pPr>
                        <a:buFont typeface="Arial" pitchFamily="34" charset="0"/>
                        <a:buChar char="•"/>
                      </a:pPr>
                      <a:r>
                        <a:rPr lang="tr-TR" sz="800" b="1" dirty="0"/>
                        <a:t>KÜTÜPHANELER HAFTASI</a:t>
                      </a:r>
                    </a:p>
                    <a:p>
                      <a:pPr>
                        <a:buFont typeface="Arial" pitchFamily="34" charset="0"/>
                        <a:buChar char="•"/>
                      </a:pPr>
                      <a:endParaRPr lang="tr-TR" sz="800" b="1" dirty="0"/>
                    </a:p>
                    <a:p>
                      <a:pPr>
                        <a:buFont typeface="Arial" pitchFamily="34" charset="0"/>
                        <a:buChar char="•"/>
                      </a:pPr>
                      <a:endParaRPr lang="tr-TR" sz="800" b="1" dirty="0"/>
                    </a:p>
                    <a:p>
                      <a:pPr>
                        <a:buFont typeface="Arial" pitchFamily="34" charset="0"/>
                        <a:buNone/>
                      </a:pPr>
                      <a:endParaRPr lang="tr-TR" sz="800" b="1" dirty="0"/>
                    </a:p>
                    <a:p>
                      <a:pPr>
                        <a:buFont typeface="Arial" pitchFamily="34" charset="0"/>
                        <a:buNone/>
                      </a:pPr>
                      <a:r>
                        <a:rPr lang="tr-TR" sz="800" b="1" dirty="0"/>
                        <a:t>.</a:t>
                      </a:r>
                    </a:p>
                  </a:txBody>
                  <a:tcPr>
                    <a:solidFill>
                      <a:schemeClr val="accent1">
                        <a:lumMod val="20000"/>
                        <a:lumOff val="80000"/>
                      </a:schemeClr>
                    </a:solidFill>
                  </a:tcPr>
                </a:tc>
                <a:tc hMerge="1">
                  <a:txBody>
                    <a:bodyPr/>
                    <a:lstStyle/>
                    <a:p>
                      <a:endParaRPr lang="tr-TR"/>
                    </a:p>
                  </a:txBody>
                  <a:tcPr/>
                </a:tc>
                <a:tc>
                  <a:txBody>
                    <a:bodyPr/>
                    <a:lstStyle/>
                    <a:p>
                      <a:pPr>
                        <a:buFont typeface="Arial" pitchFamily="34" charset="0"/>
                        <a:buChar char="•"/>
                      </a:pPr>
                      <a:r>
                        <a:rPr lang="tr-TR" sz="1000" b="1" dirty="0"/>
                        <a:t>9 RAKAMI</a:t>
                      </a:r>
                    </a:p>
                    <a:p>
                      <a:pPr>
                        <a:buFont typeface="Arial" pitchFamily="34" charset="0"/>
                        <a:buChar char="•"/>
                      </a:pPr>
                      <a:r>
                        <a:rPr lang="tr-TR" sz="1000" b="1" dirty="0"/>
                        <a:t>ELİPS</a:t>
                      </a:r>
                    </a:p>
                    <a:p>
                      <a:pPr>
                        <a:buFont typeface="Arial" pitchFamily="34" charset="0"/>
                        <a:buChar char="•"/>
                      </a:pPr>
                      <a:r>
                        <a:rPr lang="tr-TR" sz="1000" b="1" baseline="0" dirty="0"/>
                        <a:t> </a:t>
                      </a:r>
                      <a:r>
                        <a:rPr lang="tr-TR" sz="1000" b="1" dirty="0"/>
                        <a:t>SİYAH</a:t>
                      </a:r>
                      <a:r>
                        <a:rPr lang="tr-TR" sz="1000" b="1" baseline="0" dirty="0"/>
                        <a:t> RENK</a:t>
                      </a:r>
                    </a:p>
                    <a:p>
                      <a:pPr>
                        <a:buFont typeface="Arial" pitchFamily="34" charset="0"/>
                        <a:buChar char="•"/>
                      </a:pPr>
                      <a:r>
                        <a:rPr lang="tr-TR" sz="1000" b="1" baseline="0" dirty="0"/>
                        <a:t>BEYAZ RENK</a:t>
                      </a:r>
                    </a:p>
                    <a:p>
                      <a:pPr>
                        <a:buFont typeface="Arial" pitchFamily="34" charset="0"/>
                        <a:buChar char="•"/>
                      </a:pPr>
                      <a:r>
                        <a:rPr lang="tr-TR" sz="1000" b="1" baseline="0" dirty="0"/>
                        <a:t>0 RAKAMI</a:t>
                      </a:r>
                    </a:p>
                    <a:p>
                      <a:pPr>
                        <a:buFont typeface="Arial" pitchFamily="34" charset="0"/>
                        <a:buChar char="•"/>
                      </a:pPr>
                      <a:r>
                        <a:rPr lang="tr-TR" sz="1000" b="1" baseline="0" dirty="0"/>
                        <a:t>GRİ RENK</a:t>
                      </a:r>
                    </a:p>
                  </a:txBody>
                  <a:tcPr>
                    <a:solidFill>
                      <a:schemeClr val="accent1">
                        <a:lumMod val="20000"/>
                        <a:lumOff val="80000"/>
                      </a:schemeClr>
                    </a:solidFill>
                  </a:tcPr>
                </a:tc>
                <a:tc>
                  <a:txBody>
                    <a:bodyPr/>
                    <a:lstStyle/>
                    <a:p>
                      <a:r>
                        <a:rPr lang="tr-TR" sz="1000" b="1" dirty="0"/>
                        <a:t>.İLKBAHAR</a:t>
                      </a:r>
                    </a:p>
                    <a:p>
                      <a:r>
                        <a:rPr lang="tr-TR" sz="1000" b="1" dirty="0"/>
                        <a:t>.HAFTANIN GÜNLERİ</a:t>
                      </a:r>
                    </a:p>
                    <a:p>
                      <a:r>
                        <a:rPr lang="tr-TR" sz="1000" b="1" dirty="0"/>
                        <a:t>.SAAT</a:t>
                      </a:r>
                    </a:p>
                    <a:p>
                      <a:endParaRPr lang="tr-TR" sz="1000" b="1" dirty="0"/>
                    </a:p>
                  </a:txBody>
                  <a:tcPr>
                    <a:solidFill>
                      <a:schemeClr val="accent1">
                        <a:lumMod val="20000"/>
                        <a:lumOff val="80000"/>
                      </a:schemeClr>
                    </a:solidFill>
                  </a:tcPr>
                </a:tc>
                <a:extLst>
                  <a:ext uri="{0D108BD9-81ED-4DB2-BD59-A6C34878D82A}">
                    <a16:rowId xmlns:a16="http://schemas.microsoft.com/office/drawing/2014/main" val="10001"/>
                  </a:ext>
                </a:extLst>
              </a:tr>
              <a:tr h="50837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b="1" i="0" dirty="0">
                          <a:solidFill>
                            <a:srgbClr val="660033"/>
                          </a:solidFill>
                        </a:rPr>
                        <a:t>GEZİLER OKUL İÇİ ETKİNLİKLERİ</a:t>
                      </a:r>
                      <a:endParaRPr lang="tr-TR" sz="1600" b="1" dirty="0">
                        <a:solidFill>
                          <a:srgbClr val="660033"/>
                        </a:solidFill>
                      </a:endParaRPr>
                    </a:p>
                    <a:p>
                      <a:pPr algn="ctr"/>
                      <a:endParaRPr lang="tr-TR" sz="1600" b="1" i="0" dirty="0">
                        <a:solidFill>
                          <a:srgbClr val="660033"/>
                        </a:solidFill>
                      </a:endParaRPr>
                    </a:p>
                  </a:txBody>
                  <a:tcPr>
                    <a:solidFill>
                      <a:schemeClr val="accent2">
                        <a:lumMod val="20000"/>
                        <a:lumOff val="80000"/>
                      </a:schemeClr>
                    </a:solidFill>
                  </a:tcPr>
                </a:tc>
                <a:tc hMerge="1">
                  <a:txBody>
                    <a:bodyPr/>
                    <a:lstStyle/>
                    <a:p>
                      <a:endParaRPr lang="tr-T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1" dirty="0">
                          <a:solidFill>
                            <a:srgbClr val="660033"/>
                          </a:solidFill>
                        </a:rPr>
                        <a:t>ÖĞRENDİĞİMİZ DEĞERLER</a:t>
                      </a:r>
                    </a:p>
                    <a:p>
                      <a:endParaRPr lang="tr-TR" sz="1600" b="1" dirty="0">
                        <a:solidFill>
                          <a:srgbClr val="660033"/>
                        </a:solidFill>
                      </a:endParaRPr>
                    </a:p>
                  </a:txBody>
                  <a:tcPr>
                    <a:solidFill>
                      <a:schemeClr val="accent2">
                        <a:lumMod val="20000"/>
                        <a:lumOff val="80000"/>
                      </a:schemeClr>
                    </a:solidFill>
                  </a:tcPr>
                </a:tc>
                <a:tc>
                  <a:txBody>
                    <a:bodyPr/>
                    <a:lstStyle/>
                    <a:p>
                      <a:r>
                        <a:rPr lang="tr-TR" sz="1600" b="1" dirty="0">
                          <a:solidFill>
                            <a:srgbClr val="660033"/>
                          </a:solidFill>
                        </a:rPr>
                        <a:t>KURALLI</a:t>
                      </a:r>
                      <a:r>
                        <a:rPr lang="tr-TR" sz="1600" b="1" baseline="0" dirty="0">
                          <a:solidFill>
                            <a:srgbClr val="660033"/>
                          </a:solidFill>
                        </a:rPr>
                        <a:t> OYUNLAR</a:t>
                      </a:r>
                      <a:endParaRPr lang="tr-TR" sz="1600" b="1" dirty="0">
                        <a:solidFill>
                          <a:srgbClr val="660033"/>
                        </a:solidFill>
                      </a:endParaRPr>
                    </a:p>
                  </a:txBody>
                  <a:tcPr>
                    <a:solidFill>
                      <a:schemeClr val="accent2">
                        <a:lumMod val="20000"/>
                        <a:lumOff val="80000"/>
                      </a:schemeClr>
                    </a:solidFill>
                  </a:tcPr>
                </a:tc>
                <a:extLst>
                  <a:ext uri="{0D108BD9-81ED-4DB2-BD59-A6C34878D82A}">
                    <a16:rowId xmlns:a16="http://schemas.microsoft.com/office/drawing/2014/main" val="10002"/>
                  </a:ext>
                </a:extLst>
              </a:tr>
              <a:tr h="1483925">
                <a:tc>
                  <a:txBody>
                    <a:bodyPr/>
                    <a:lstStyle/>
                    <a:p>
                      <a:pPr>
                        <a:buFont typeface="Arial" pitchFamily="34" charset="0"/>
                        <a:buNone/>
                      </a:pPr>
                      <a:r>
                        <a:rPr lang="tr-TR" sz="800" b="1" dirty="0"/>
                        <a:t>.ÇILGIN ÇORAP PARTİSİ</a:t>
                      </a:r>
                    </a:p>
                    <a:p>
                      <a:pPr>
                        <a:buFont typeface="Arial" pitchFamily="34" charset="0"/>
                        <a:buNone/>
                      </a:pPr>
                      <a:r>
                        <a:rPr lang="tr-TR" sz="800" b="1" dirty="0"/>
                        <a:t>.TİYATRO GÜNÜ</a:t>
                      </a:r>
                    </a:p>
                    <a:p>
                      <a:pPr>
                        <a:buFont typeface="Arial" pitchFamily="34" charset="0"/>
                        <a:buNone/>
                      </a:pPr>
                      <a:r>
                        <a:rPr lang="tr-TR" sz="800" b="1" dirty="0"/>
                        <a:t>.KÜTÜPHANE GEZİSİ</a:t>
                      </a:r>
                    </a:p>
                    <a:p>
                      <a:pPr>
                        <a:buFont typeface="Arial" pitchFamily="34" charset="0"/>
                        <a:buNone/>
                      </a:pPr>
                      <a:endParaRPr lang="tr-TR" sz="800" b="1" dirty="0"/>
                    </a:p>
                  </a:txBody>
                  <a:tcPr>
                    <a:solidFill>
                      <a:schemeClr val="accent1">
                        <a:lumMod val="20000"/>
                        <a:lumOff val="80000"/>
                      </a:schemeClr>
                    </a:solidFill>
                  </a:tcPr>
                </a:tc>
                <a:tc>
                  <a:txBody>
                    <a:bodyPr/>
                    <a:lstStyle/>
                    <a:p>
                      <a:pPr>
                        <a:buFont typeface="Arial" pitchFamily="34" charset="0"/>
                        <a:buChar char="•"/>
                      </a:pPr>
                      <a:endParaRPr lang="tr-TR" sz="800" b="1" dirty="0"/>
                    </a:p>
                  </a:txBody>
                  <a:tcPr>
                    <a:solidFill>
                      <a:schemeClr val="accent1">
                        <a:lumMod val="20000"/>
                        <a:lumOff val="80000"/>
                      </a:schemeClr>
                    </a:solidFill>
                  </a:tcPr>
                </a:tc>
                <a:tc>
                  <a:txBody>
                    <a:bodyPr/>
                    <a:lstStyle/>
                    <a:p>
                      <a:pPr>
                        <a:buFont typeface="Arial" pitchFamily="34" charset="0"/>
                        <a:buChar char="•"/>
                      </a:pPr>
                      <a:r>
                        <a:rPr lang="tr-TR" sz="1000" b="1" baseline="0" dirty="0"/>
                        <a:t>BÜYÜKLERE SAYGI</a:t>
                      </a:r>
                    </a:p>
                    <a:p>
                      <a:pPr>
                        <a:buFont typeface="Arial" pitchFamily="34" charset="0"/>
                        <a:buChar char="•"/>
                      </a:pPr>
                      <a:r>
                        <a:rPr lang="tr-TR" sz="1000" b="1" baseline="0" dirty="0"/>
                        <a:t>SABIR</a:t>
                      </a:r>
                    </a:p>
                    <a:p>
                      <a:pPr>
                        <a:buFont typeface="Arial" pitchFamily="34" charset="0"/>
                        <a:buChar char="•"/>
                      </a:pPr>
                      <a:r>
                        <a:rPr lang="tr-TR" sz="1000" b="1" baseline="0" dirty="0"/>
                        <a:t>İYİLİK</a:t>
                      </a:r>
                    </a:p>
                    <a:p>
                      <a:pPr>
                        <a:buFont typeface="Arial" pitchFamily="34" charset="0"/>
                        <a:buChar char="•"/>
                      </a:pPr>
                      <a:endParaRPr lang="tr-TR" sz="1000" b="1" baseline="0" dirty="0"/>
                    </a:p>
                    <a:p>
                      <a:endParaRPr lang="tr-TR" sz="1000" b="1" dirty="0"/>
                    </a:p>
                  </a:txBody>
                  <a:tcPr>
                    <a:solidFill>
                      <a:schemeClr val="accent1">
                        <a:lumMod val="20000"/>
                        <a:lumOff val="80000"/>
                      </a:schemeClr>
                    </a:solidFill>
                  </a:tcPr>
                </a:tc>
                <a:tc>
                  <a:txBody>
                    <a:bodyPr/>
                    <a:lstStyle/>
                    <a:p>
                      <a:pPr>
                        <a:buFont typeface="Arial" pitchFamily="34" charset="0"/>
                        <a:buChar char="•"/>
                      </a:pPr>
                      <a:r>
                        <a:rPr lang="tr-TR" sz="1000" b="1" baseline="0" dirty="0"/>
                        <a:t>.BARDAK PARAMK(sayı) EŞLEŞTİRME</a:t>
                      </a:r>
                    </a:p>
                    <a:p>
                      <a:pPr>
                        <a:buFont typeface="Arial" pitchFamily="34" charset="0"/>
                        <a:buChar char="•"/>
                      </a:pPr>
                      <a:r>
                        <a:rPr lang="tr-TR" sz="1000" b="1" baseline="0" dirty="0"/>
                        <a:t>HEDEF VUR OYUNU</a:t>
                      </a:r>
                    </a:p>
                    <a:p>
                      <a:pPr>
                        <a:buFont typeface="Arial" pitchFamily="34" charset="0"/>
                        <a:buChar char="•"/>
                      </a:pPr>
                      <a:r>
                        <a:rPr lang="tr-TR" sz="1000" b="1" baseline="0" dirty="0"/>
                        <a:t>TOP ULAŞTIR OYUNU</a:t>
                      </a:r>
                    </a:p>
                    <a:p>
                      <a:pPr>
                        <a:buFont typeface="Arial" pitchFamily="34" charset="0"/>
                        <a:buChar char="•"/>
                      </a:pPr>
                      <a:r>
                        <a:rPr lang="tr-TR" sz="1000" b="1" baseline="0"/>
                        <a:t>.YÜRÜYEN KAĞIT</a:t>
                      </a:r>
                    </a:p>
                  </a:txBody>
                  <a:tcP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4" name="Tablo 11"/>
          <p:cNvGraphicFramePr>
            <a:graphicFrameLocks noGrp="1"/>
          </p:cNvGraphicFramePr>
          <p:nvPr>
            <p:extLst>
              <p:ext uri="{D42A27DB-BD31-4B8C-83A1-F6EECF244321}">
                <p14:modId xmlns:p14="http://schemas.microsoft.com/office/powerpoint/2010/main" val="250291656"/>
              </p:ext>
            </p:extLst>
          </p:nvPr>
        </p:nvGraphicFramePr>
        <p:xfrm>
          <a:off x="19491" y="5364088"/>
          <a:ext cx="6866542" cy="4379060"/>
        </p:xfrm>
        <a:graphic>
          <a:graphicData uri="http://schemas.openxmlformats.org/drawingml/2006/table">
            <a:tbl>
              <a:tblPr firstRow="1" bandRow="1">
                <a:tableStyleId>{5C22544A-7EE6-4342-B048-85BDC9FD1C3A}</a:tableStyleId>
              </a:tblPr>
              <a:tblGrid>
                <a:gridCol w="2500306">
                  <a:extLst>
                    <a:ext uri="{9D8B030D-6E8A-4147-A177-3AD203B41FA5}">
                      <a16:colId xmlns:a16="http://schemas.microsoft.com/office/drawing/2014/main" val="20000"/>
                    </a:ext>
                  </a:extLst>
                </a:gridCol>
                <a:gridCol w="2190039">
                  <a:extLst>
                    <a:ext uri="{9D8B030D-6E8A-4147-A177-3AD203B41FA5}">
                      <a16:colId xmlns:a16="http://schemas.microsoft.com/office/drawing/2014/main" val="20001"/>
                    </a:ext>
                  </a:extLst>
                </a:gridCol>
                <a:gridCol w="2176197">
                  <a:extLst>
                    <a:ext uri="{9D8B030D-6E8A-4147-A177-3AD203B41FA5}">
                      <a16:colId xmlns:a16="http://schemas.microsoft.com/office/drawing/2014/main" val="20002"/>
                    </a:ext>
                  </a:extLst>
                </a:gridCol>
              </a:tblGrid>
              <a:tr h="4286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b="1" dirty="0">
                          <a:solidFill>
                            <a:srgbClr val="660033"/>
                          </a:solidFill>
                        </a:rPr>
                        <a:t>GURME</a:t>
                      </a:r>
                      <a:r>
                        <a:rPr lang="tr-TR" sz="1600" b="1" baseline="0" dirty="0">
                          <a:solidFill>
                            <a:srgbClr val="660033"/>
                          </a:solidFill>
                        </a:rPr>
                        <a:t> ETKİNLİĞİ</a:t>
                      </a:r>
                      <a:endParaRPr lang="tr-TR" sz="1600" b="1" dirty="0">
                        <a:solidFill>
                          <a:srgbClr val="660033"/>
                        </a:solidFill>
                      </a:endParaRPr>
                    </a:p>
                    <a:p>
                      <a:pPr algn="ctr"/>
                      <a:endParaRPr lang="tr-TR" sz="1600" dirty="0">
                        <a:solidFill>
                          <a:srgbClr val="660033"/>
                        </a:solidFill>
                      </a:endParaRPr>
                    </a:p>
                  </a:txBody>
                  <a:tcPr>
                    <a:solidFill>
                      <a:schemeClr val="accent2">
                        <a:lumMod val="20000"/>
                        <a:lumOff val="80000"/>
                      </a:schemeClr>
                    </a:solidFill>
                  </a:tcPr>
                </a:tc>
                <a:tc>
                  <a:txBody>
                    <a:bodyPr/>
                    <a:lstStyle/>
                    <a:p>
                      <a:r>
                        <a:rPr lang="tr-TR" sz="1600" dirty="0">
                          <a:solidFill>
                            <a:srgbClr val="660033"/>
                          </a:solidFill>
                        </a:rPr>
                        <a:t>AYIN SEBZESİ</a:t>
                      </a:r>
                    </a:p>
                  </a:txBody>
                  <a:tcPr>
                    <a:solidFill>
                      <a:schemeClr val="accent2">
                        <a:lumMod val="20000"/>
                        <a:lumOff val="80000"/>
                      </a:schemeClr>
                    </a:solidFill>
                  </a:tcPr>
                </a:tc>
                <a:tc>
                  <a:txBody>
                    <a:bodyPr/>
                    <a:lstStyle/>
                    <a:p>
                      <a:pPr algn="ctr"/>
                      <a:r>
                        <a:rPr lang="tr-TR" sz="1600" dirty="0">
                          <a:solidFill>
                            <a:srgbClr val="660033"/>
                          </a:solidFill>
                        </a:rPr>
                        <a:t>AYIN SANATÇISI</a:t>
                      </a:r>
                    </a:p>
                  </a:txBody>
                  <a:tcPr>
                    <a:solidFill>
                      <a:schemeClr val="accent2">
                        <a:lumMod val="20000"/>
                        <a:lumOff val="80000"/>
                      </a:schemeClr>
                    </a:solidFill>
                  </a:tcPr>
                </a:tc>
                <a:extLst>
                  <a:ext uri="{0D108BD9-81ED-4DB2-BD59-A6C34878D82A}">
                    <a16:rowId xmlns:a16="http://schemas.microsoft.com/office/drawing/2014/main" val="10000"/>
                  </a:ext>
                </a:extLst>
              </a:tr>
              <a:tr h="778202">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tr-TR" sz="1000" b="1"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tr-TR" sz="1000" b="1" dirty="0"/>
                    </a:p>
                    <a:p>
                      <a:r>
                        <a:rPr lang="tr-TR" sz="1000" b="1" dirty="0"/>
                        <a:t>SUFLE</a:t>
                      </a:r>
                    </a:p>
                    <a:p>
                      <a:r>
                        <a:rPr lang="tr-TR" sz="1000" b="1" dirty="0"/>
                        <a:t>.ÇİÇEK KURABİYE</a:t>
                      </a:r>
                    </a:p>
                    <a:p>
                      <a:r>
                        <a:rPr lang="tr-TR" sz="1000" b="1" dirty="0"/>
                        <a:t>.ÇİKOLATALI MİLFÖY BÖREK</a:t>
                      </a:r>
                    </a:p>
                    <a:p>
                      <a:r>
                        <a:rPr lang="tr-TR" sz="1000" b="1"/>
                        <a:t>.MUZDAN PENGUEN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tr-TR" sz="1000" b="1" dirty="0"/>
                    </a:p>
                  </a:txBody>
                  <a:tcPr>
                    <a:solidFill>
                      <a:schemeClr val="accent1">
                        <a:lumMod val="20000"/>
                        <a:lumOff val="80000"/>
                      </a:schemeClr>
                    </a:solidFill>
                  </a:tcPr>
                </a:tc>
                <a:tc>
                  <a:txBody>
                    <a:bodyPr/>
                    <a:lstStyle/>
                    <a:p>
                      <a:pPr>
                        <a:buFont typeface="Arial" pitchFamily="34" charset="0"/>
                        <a:buChar char="•"/>
                      </a:pPr>
                      <a:r>
                        <a:rPr lang="tr-TR" sz="1000" b="1" dirty="0"/>
                        <a:t>TURP</a:t>
                      </a:r>
                    </a:p>
                    <a:p>
                      <a:pPr>
                        <a:buFont typeface="Arial" pitchFamily="34" charset="0"/>
                        <a:buChar char="•"/>
                      </a:pPr>
                      <a:r>
                        <a:rPr lang="tr-TR" sz="1000" b="1" dirty="0"/>
                        <a:t>PANCAR</a:t>
                      </a:r>
                    </a:p>
                  </a:txBody>
                  <a:tcPr>
                    <a:solidFill>
                      <a:schemeClr val="accent1">
                        <a:lumMod val="20000"/>
                        <a:lumOff val="80000"/>
                      </a:schemeClr>
                    </a:solidFill>
                  </a:tcPr>
                </a:tc>
                <a:tc>
                  <a:txBody>
                    <a:bodyPr/>
                    <a:lstStyle/>
                    <a:p>
                      <a:pPr>
                        <a:buFont typeface="Arial" pitchFamily="34" charset="0"/>
                        <a:buChar char="•"/>
                      </a:pPr>
                      <a:r>
                        <a:rPr lang="tr-TR" sz="1000" b="1" baseline="0" dirty="0"/>
                        <a:t>MEHMET AKİF ERSOY</a:t>
                      </a:r>
                    </a:p>
                    <a:p>
                      <a:pPr>
                        <a:buFont typeface="Arial" pitchFamily="34" charset="0"/>
                        <a:buChar char="•"/>
                      </a:pPr>
                      <a:r>
                        <a:rPr lang="tr-TR" sz="1000" b="1" baseline="0" dirty="0"/>
                        <a:t>DAVID GERSTEIN</a:t>
                      </a:r>
                    </a:p>
                    <a:p>
                      <a:pPr>
                        <a:buFont typeface="Arial" pitchFamily="34" charset="0"/>
                        <a:buChar char="•"/>
                      </a:pPr>
                      <a:r>
                        <a:rPr lang="tr-TR" sz="1000" b="1" baseline="0" dirty="0"/>
                        <a:t>VİNCENT VAN GONG</a:t>
                      </a:r>
                    </a:p>
                  </a:txBody>
                  <a:tcPr>
                    <a:solidFill>
                      <a:schemeClr val="accent1">
                        <a:lumMod val="20000"/>
                        <a:lumOff val="80000"/>
                      </a:schemeClr>
                    </a:solidFill>
                  </a:tcPr>
                </a:tc>
                <a:extLst>
                  <a:ext uri="{0D108BD9-81ED-4DB2-BD59-A6C34878D82A}">
                    <a16:rowId xmlns:a16="http://schemas.microsoft.com/office/drawing/2014/main" val="10001"/>
                  </a:ext>
                </a:extLst>
              </a:tr>
              <a:tr h="599540">
                <a:tc gridSpan="3">
                  <a:txBody>
                    <a:bodyPr/>
                    <a:lstStyle/>
                    <a:p>
                      <a:r>
                        <a:rPr lang="tr-TR" sz="1600" b="1" dirty="0">
                          <a:solidFill>
                            <a:srgbClr val="660033"/>
                          </a:solidFill>
                        </a:rPr>
                        <a:t>             SIKÇA</a:t>
                      </a:r>
                      <a:r>
                        <a:rPr lang="tr-TR" sz="1600" b="1" baseline="0" dirty="0">
                          <a:solidFill>
                            <a:srgbClr val="660033"/>
                          </a:solidFill>
                        </a:rPr>
                        <a:t> OKUYACAĞIMIZ ÖYKÜLER</a:t>
                      </a:r>
                      <a:endParaRPr lang="tr-TR" sz="1600" b="1" dirty="0">
                        <a:solidFill>
                          <a:srgbClr val="660033"/>
                        </a:solidFill>
                      </a:endParaRPr>
                    </a:p>
                  </a:txBody>
                  <a:tcPr>
                    <a:solidFill>
                      <a:schemeClr val="accent2">
                        <a:lumMod val="20000"/>
                        <a:lumOff val="80000"/>
                      </a:schemeClr>
                    </a:solidFill>
                  </a:tcPr>
                </a:tc>
                <a:tc hMerge="1">
                  <a:txBody>
                    <a:bodyPr/>
                    <a:lstStyle/>
                    <a:p>
                      <a:r>
                        <a:rPr lang="tr-TR" sz="1600" b="1" dirty="0">
                          <a:solidFill>
                            <a:srgbClr val="660033"/>
                          </a:solidFill>
                        </a:rPr>
                        <a:t>             SIKÇA</a:t>
                      </a:r>
                      <a:r>
                        <a:rPr lang="tr-TR" sz="1600" b="1" baseline="0" dirty="0">
                          <a:solidFill>
                            <a:srgbClr val="660033"/>
                          </a:solidFill>
                        </a:rPr>
                        <a:t> OKUYACAĞIMIZ ÖYKÜLER</a:t>
                      </a:r>
                      <a:endParaRPr lang="tr-TR" sz="1600" b="1" dirty="0">
                        <a:solidFill>
                          <a:srgbClr val="660033"/>
                        </a:solidFill>
                      </a:endParaRPr>
                    </a:p>
                  </a:txBody>
                  <a:tcPr>
                    <a:solidFill>
                      <a:schemeClr val="accent2">
                        <a:lumMod val="20000"/>
                        <a:lumOff val="80000"/>
                      </a:schemeClr>
                    </a:solidFill>
                  </a:tcPr>
                </a:tc>
                <a:tc hMerge="1">
                  <a:txBody>
                    <a:bodyPr/>
                    <a:lstStyle/>
                    <a:p>
                      <a:endParaRPr lang="tr-TR"/>
                    </a:p>
                  </a:txBody>
                  <a:tcPr/>
                </a:tc>
                <a:extLst>
                  <a:ext uri="{0D108BD9-81ED-4DB2-BD59-A6C34878D82A}">
                    <a16:rowId xmlns:a16="http://schemas.microsoft.com/office/drawing/2014/main" val="10002"/>
                  </a:ext>
                </a:extLst>
              </a:tr>
              <a:tr h="1927470">
                <a:tc gridSpan="2">
                  <a:txBody>
                    <a:bodyPr/>
                    <a:lstStyle/>
                    <a:p>
                      <a:pPr marL="0" indent="0">
                        <a:buFont typeface="Arial" pitchFamily="34" charset="0"/>
                        <a:buNone/>
                      </a:pPr>
                      <a:r>
                        <a:rPr lang="tr-TR" sz="800" b="1" baseline="0"/>
                        <a:t>.</a:t>
                      </a:r>
                      <a:r>
                        <a:rPr lang="tr-TR" sz="800" b="1" baseline="0" dirty="0"/>
                        <a:t>İYİLİKLERİ UNUTMUYORUM</a:t>
                      </a:r>
                    </a:p>
                    <a:p>
                      <a:pPr marL="0" indent="0">
                        <a:buFont typeface="Arial" pitchFamily="34" charset="0"/>
                        <a:buNone/>
                      </a:pPr>
                      <a:r>
                        <a:rPr lang="tr-TR" sz="800" b="1" baseline="0" dirty="0"/>
                        <a:t>.BU BAHÇE</a:t>
                      </a:r>
                    </a:p>
                    <a:p>
                      <a:pPr marL="0" indent="0">
                        <a:buFont typeface="Arial" pitchFamily="34" charset="0"/>
                        <a:buNone/>
                      </a:pPr>
                      <a:r>
                        <a:rPr lang="tr-TR" sz="800" b="1" baseline="0" dirty="0"/>
                        <a:t>.SU</a:t>
                      </a:r>
                    </a:p>
                    <a:p>
                      <a:pPr marL="0" indent="0">
                        <a:buFont typeface="Arial" pitchFamily="34" charset="0"/>
                        <a:buNone/>
                      </a:pPr>
                      <a:r>
                        <a:rPr lang="tr-TR" sz="800" b="1" baseline="0" dirty="0"/>
                        <a:t>.NE YAPSAKTA TOPRAĞIN VERİMSİZLEŞMESİNİ DURDURSAK</a:t>
                      </a:r>
                    </a:p>
                    <a:p>
                      <a:pPr marL="0" indent="0">
                        <a:buFont typeface="Arial" pitchFamily="34" charset="0"/>
                        <a:buNone/>
                      </a:pPr>
                      <a:r>
                        <a:rPr lang="tr-TR" sz="800" b="1" baseline="0" dirty="0"/>
                        <a:t>.SABRETMEY</a:t>
                      </a:r>
                    </a:p>
                    <a:p>
                      <a:pPr marL="0" indent="0">
                        <a:buFont typeface="Arial" pitchFamily="34" charset="0"/>
                        <a:buNone/>
                      </a:pPr>
                      <a:r>
                        <a:rPr lang="tr-TR" sz="800" b="1" baseline="0" dirty="0"/>
                        <a:t>.DEĞİŞEN HAVA DEĞİŞEN MEVSİMLER</a:t>
                      </a:r>
                    </a:p>
                    <a:p>
                      <a:pPr marL="0" indent="0">
                        <a:buFont typeface="Arial" pitchFamily="34" charset="0"/>
                        <a:buNone/>
                      </a:pPr>
                      <a:r>
                        <a:rPr lang="tr-TR" sz="800" b="1" baseline="0" dirty="0"/>
                        <a:t>.MASAL VEREN AĞAÇ</a:t>
                      </a:r>
                    </a:p>
                    <a:p>
                      <a:pPr marL="0" indent="0">
                        <a:buFont typeface="Arial" pitchFamily="34" charset="0"/>
                        <a:buNone/>
                      </a:pPr>
                      <a:r>
                        <a:rPr lang="tr-TR" sz="800" b="1" baseline="0" dirty="0"/>
                        <a:t>.İKİ KOCAMAN GÜNEŞ</a:t>
                      </a:r>
                    </a:p>
                    <a:p>
                      <a:pPr marL="0" indent="0">
                        <a:buFont typeface="Arial" pitchFamily="34" charset="0"/>
                        <a:buNone/>
                      </a:pPr>
                      <a:r>
                        <a:rPr lang="tr-TR" sz="800" b="1" baseline="0" dirty="0"/>
                        <a:t>.OYUNCAK EV</a:t>
                      </a:r>
                    </a:p>
                    <a:p>
                      <a:pPr marL="0" indent="0">
                        <a:buFont typeface="Arial" pitchFamily="34" charset="0"/>
                        <a:buNone/>
                      </a:pPr>
                      <a:r>
                        <a:rPr lang="tr-TR" sz="800" b="1" baseline="0" dirty="0"/>
                        <a:t>.TAŞINIYORUZ</a:t>
                      </a:r>
                    </a:p>
                    <a:p>
                      <a:pPr marL="0" indent="0">
                        <a:buFont typeface="Arial" pitchFamily="34" charset="0"/>
                        <a:buNone/>
                      </a:pPr>
                      <a:r>
                        <a:rPr lang="tr-TR" sz="800" b="1" baseline="0" dirty="0"/>
                        <a:t>.MİNİK AYI DENİZE GİDİYOR</a:t>
                      </a:r>
                    </a:p>
                    <a:p>
                      <a:pPr marL="0" indent="0">
                        <a:buFont typeface="Arial" pitchFamily="34" charset="0"/>
                        <a:buNone/>
                      </a:pPr>
                      <a:r>
                        <a:rPr lang="tr-TR" sz="800" b="1" baseline="0" dirty="0"/>
                        <a:t>.BAL AYISI MOMO</a:t>
                      </a:r>
                    </a:p>
                    <a:p>
                      <a:pPr marL="0" indent="0">
                        <a:buFont typeface="Arial" pitchFamily="34" charset="0"/>
                        <a:buNone/>
                      </a:pPr>
                      <a:r>
                        <a:rPr lang="tr-TR" sz="800" b="1" baseline="0" dirty="0"/>
                        <a:t>.DENİZ VE ORMAN</a:t>
                      </a:r>
                    </a:p>
                    <a:p>
                      <a:pPr marL="0" indent="0">
                        <a:buFont typeface="Arial" pitchFamily="34" charset="0"/>
                        <a:buNone/>
                      </a:pPr>
                      <a:r>
                        <a:rPr lang="tr-TR" sz="800" b="1" baseline="0" dirty="0"/>
                        <a:t>.GÜNEŞLİ BİR GÜN</a:t>
                      </a:r>
                    </a:p>
                    <a:p>
                      <a:pPr marL="0" indent="0">
                        <a:buFont typeface="Arial" pitchFamily="34" charset="0"/>
                        <a:buNone/>
                      </a:pPr>
                      <a:r>
                        <a:rPr lang="tr-TR" sz="800" b="1" baseline="0" dirty="0"/>
                        <a:t>.MİNİK TAVŞAN PİKNİĞE GİDİYOR</a:t>
                      </a:r>
                    </a:p>
                    <a:p>
                      <a:pPr marL="0" indent="0">
                        <a:buFont typeface="Arial" pitchFamily="34" charset="0"/>
                        <a:buNone/>
                      </a:pPr>
                      <a:endParaRPr lang="tr-TR" sz="800" b="1" baseline="0" dirty="0"/>
                    </a:p>
                  </a:txBody>
                  <a:tcPr>
                    <a:solidFill>
                      <a:schemeClr val="accent1">
                        <a:lumMod val="20000"/>
                        <a:lumOff val="80000"/>
                      </a:schemeClr>
                    </a:solidFill>
                  </a:tcPr>
                </a:tc>
                <a:tc hMerge="1">
                  <a:txBody>
                    <a:bodyPr/>
                    <a:lstStyle/>
                    <a:p>
                      <a:pPr marL="0" indent="0">
                        <a:buFont typeface="Arial" pitchFamily="34" charset="0"/>
                        <a:buNone/>
                      </a:pPr>
                      <a:r>
                        <a:rPr lang="tr-TR" sz="800" b="1" baseline="0" dirty="0"/>
                        <a:t>.İYİLİKLERİ UNUTMUYORUM</a:t>
                      </a:r>
                    </a:p>
                    <a:p>
                      <a:pPr marL="0" indent="0">
                        <a:buFont typeface="Arial" pitchFamily="34" charset="0"/>
                        <a:buNone/>
                      </a:pPr>
                      <a:r>
                        <a:rPr lang="tr-TR" sz="800" b="1" baseline="0" dirty="0"/>
                        <a:t>.BU BAHÇE</a:t>
                      </a:r>
                    </a:p>
                    <a:p>
                      <a:pPr marL="0" indent="0">
                        <a:buFont typeface="Arial" pitchFamily="34" charset="0"/>
                        <a:buNone/>
                      </a:pPr>
                      <a:r>
                        <a:rPr lang="tr-TR" sz="800" b="1" baseline="0" dirty="0"/>
                        <a:t>.SU</a:t>
                      </a:r>
                    </a:p>
                    <a:p>
                      <a:pPr marL="0" indent="0">
                        <a:buFont typeface="Arial" pitchFamily="34" charset="0"/>
                        <a:buNone/>
                      </a:pPr>
                      <a:r>
                        <a:rPr lang="tr-TR" sz="800" b="1" baseline="0" dirty="0"/>
                        <a:t>.NE YAPSAKTA TOPRAĞIN VERİMSİZLEŞMESİNİ DURDURSAK</a:t>
                      </a:r>
                    </a:p>
                    <a:p>
                      <a:pPr marL="0" indent="0">
                        <a:buFont typeface="Arial" pitchFamily="34" charset="0"/>
                        <a:buNone/>
                      </a:pPr>
                      <a:r>
                        <a:rPr lang="tr-TR" sz="800" b="1" baseline="0" dirty="0"/>
                        <a:t>.SABRETMEY</a:t>
                      </a:r>
                    </a:p>
                    <a:p>
                      <a:pPr marL="0" indent="0">
                        <a:buFont typeface="Arial" pitchFamily="34" charset="0"/>
                        <a:buNone/>
                      </a:pPr>
                      <a:r>
                        <a:rPr lang="tr-TR" sz="800" b="1" baseline="0" dirty="0"/>
                        <a:t>.DEĞİŞEN HAVA DEĞİŞEN MEVSİMLER</a:t>
                      </a:r>
                    </a:p>
                    <a:p>
                      <a:pPr marL="0" indent="0">
                        <a:buFont typeface="Arial" pitchFamily="34" charset="0"/>
                        <a:buNone/>
                      </a:pPr>
                      <a:r>
                        <a:rPr lang="tr-TR" sz="800" b="1" baseline="0" dirty="0"/>
                        <a:t>.MASAL VEREN AĞAÇ</a:t>
                      </a:r>
                    </a:p>
                    <a:p>
                      <a:pPr marL="0" indent="0">
                        <a:buFont typeface="Arial" pitchFamily="34" charset="0"/>
                        <a:buNone/>
                      </a:pPr>
                      <a:r>
                        <a:rPr lang="tr-TR" sz="800" b="1" baseline="0" dirty="0"/>
                        <a:t>.İKİ KOCAMAN GÜNEŞ</a:t>
                      </a:r>
                    </a:p>
                    <a:p>
                      <a:pPr marL="0" indent="0">
                        <a:buFont typeface="Arial" pitchFamily="34" charset="0"/>
                        <a:buNone/>
                      </a:pPr>
                      <a:r>
                        <a:rPr lang="tr-TR" sz="800" b="1" baseline="0" dirty="0"/>
                        <a:t>.OYUNCAK EV</a:t>
                      </a:r>
                    </a:p>
                    <a:p>
                      <a:pPr marL="0" indent="0">
                        <a:buFont typeface="Arial" pitchFamily="34" charset="0"/>
                        <a:buNone/>
                      </a:pPr>
                      <a:r>
                        <a:rPr lang="tr-TR" sz="800" b="1" baseline="0" dirty="0"/>
                        <a:t>.TAŞINIYORUZ</a:t>
                      </a:r>
                    </a:p>
                    <a:p>
                      <a:pPr marL="0" indent="0">
                        <a:buFont typeface="Arial" pitchFamily="34" charset="0"/>
                        <a:buNone/>
                      </a:pPr>
                      <a:r>
                        <a:rPr lang="tr-TR" sz="800" b="1" baseline="0" dirty="0"/>
                        <a:t>.MİNİK AYI DENİZE GİDİYOR</a:t>
                      </a:r>
                    </a:p>
                    <a:p>
                      <a:pPr marL="0" indent="0">
                        <a:buFont typeface="Arial" pitchFamily="34" charset="0"/>
                        <a:buNone/>
                      </a:pPr>
                      <a:r>
                        <a:rPr lang="tr-TR" sz="800" b="1" baseline="0" dirty="0"/>
                        <a:t>.BAL AYISI MOMO</a:t>
                      </a:r>
                    </a:p>
                    <a:p>
                      <a:pPr marL="0" indent="0">
                        <a:buFont typeface="Arial" pitchFamily="34" charset="0"/>
                        <a:buNone/>
                      </a:pPr>
                      <a:r>
                        <a:rPr lang="tr-TR" sz="800" b="1" baseline="0" dirty="0"/>
                        <a:t>.DENİZ VE ORMAN</a:t>
                      </a:r>
                    </a:p>
                    <a:p>
                      <a:pPr marL="0" indent="0">
                        <a:buFont typeface="Arial" pitchFamily="34" charset="0"/>
                        <a:buNone/>
                      </a:pPr>
                      <a:r>
                        <a:rPr lang="tr-TR" sz="800" b="1" baseline="0" dirty="0"/>
                        <a:t>.GÜNEŞLİ BİR GÜN</a:t>
                      </a:r>
                    </a:p>
                    <a:p>
                      <a:pPr marL="0" indent="0">
                        <a:buFont typeface="Arial" pitchFamily="34" charset="0"/>
                        <a:buNone/>
                      </a:pPr>
                      <a:r>
                        <a:rPr lang="tr-TR" sz="800" b="1" baseline="0" dirty="0"/>
                        <a:t>.MİNİK TAVŞAN PİKNİĞE GİDİYOR</a:t>
                      </a:r>
                    </a:p>
                    <a:p>
                      <a:pPr marL="0" indent="0">
                        <a:buFont typeface="Arial" pitchFamily="34" charset="0"/>
                        <a:buNone/>
                      </a:pPr>
                      <a:endParaRPr lang="tr-TR" sz="800" b="1" baseline="0" dirty="0"/>
                    </a:p>
                  </a:txBody>
                  <a:tcPr>
                    <a:solidFill>
                      <a:schemeClr val="accent1">
                        <a:lumMod val="20000"/>
                        <a:lumOff val="80000"/>
                      </a:schemeClr>
                    </a:solidFill>
                  </a:tcPr>
                </a:tc>
                <a:tc>
                  <a:txBody>
                    <a:bodyPr/>
                    <a:lstStyle/>
                    <a:p>
                      <a:pPr>
                        <a:buFont typeface="Arial" pitchFamily="34" charset="0"/>
                        <a:buNone/>
                      </a:pPr>
                      <a:r>
                        <a:rPr lang="tr-TR" sz="800" b="1" baseline="0" dirty="0"/>
                        <a:t>.KELEBEK</a:t>
                      </a:r>
                    </a:p>
                    <a:p>
                      <a:pPr>
                        <a:buFont typeface="Arial" pitchFamily="34" charset="0"/>
                        <a:buNone/>
                      </a:pPr>
                      <a:r>
                        <a:rPr lang="tr-TR" sz="800" b="1" baseline="0" dirty="0"/>
                        <a:t>.YUVADA</a:t>
                      </a:r>
                    </a:p>
                    <a:p>
                      <a:pPr>
                        <a:buFont typeface="Arial" pitchFamily="34" charset="0"/>
                        <a:buNone/>
                      </a:pPr>
                      <a:r>
                        <a:rPr lang="tr-TR" sz="800" b="1" baseline="0" dirty="0"/>
                        <a:t>.DEFİNE BAHÇESİ</a:t>
                      </a:r>
                    </a:p>
                    <a:p>
                      <a:pPr>
                        <a:buFont typeface="Arial" pitchFamily="34" charset="0"/>
                        <a:buNone/>
                      </a:pPr>
                      <a:r>
                        <a:rPr lang="tr-TR" sz="800" b="1" baseline="0" dirty="0"/>
                        <a:t>.ARKADAŞIM ARICI</a:t>
                      </a:r>
                    </a:p>
                    <a:p>
                      <a:pPr>
                        <a:buFont typeface="Arial" pitchFamily="34" charset="0"/>
                        <a:buNone/>
                      </a:pPr>
                      <a:r>
                        <a:rPr lang="tr-TR" sz="800" b="1" baseline="0" dirty="0"/>
                        <a:t>.KÜÇÜK YAĞMUR DAMLASI</a:t>
                      </a:r>
                    </a:p>
                    <a:p>
                      <a:pPr>
                        <a:buFont typeface="Arial" pitchFamily="34" charset="0"/>
                        <a:buNone/>
                      </a:pPr>
                      <a:r>
                        <a:rPr lang="tr-TR" sz="800" b="1" baseline="0" dirty="0"/>
                        <a:t>.MİNİK TİLKİNİN SIRRI</a:t>
                      </a:r>
                    </a:p>
                    <a:p>
                      <a:pPr>
                        <a:buFont typeface="Arial" pitchFamily="34" charset="0"/>
                        <a:buNone/>
                      </a:pPr>
                      <a:r>
                        <a:rPr lang="tr-TR" sz="800" b="1" baseline="0" dirty="0"/>
                        <a:t>.AĞAÇLAR</a:t>
                      </a:r>
                    </a:p>
                    <a:p>
                      <a:pPr>
                        <a:buFont typeface="Arial" pitchFamily="34" charset="0"/>
                        <a:buNone/>
                      </a:pPr>
                      <a:r>
                        <a:rPr lang="tr-TR" sz="800" b="1" baseline="0" dirty="0"/>
                        <a:t>.SABRETMEYE DEĞER</a:t>
                      </a:r>
                    </a:p>
                    <a:p>
                      <a:pPr>
                        <a:buFont typeface="Arial" pitchFamily="34" charset="0"/>
                        <a:buNone/>
                      </a:pPr>
                      <a:r>
                        <a:rPr lang="tr-TR" sz="800" b="1" baseline="0" dirty="0"/>
                        <a:t>.KEMAN ÇALAN ÇİÇEK</a:t>
                      </a:r>
                    </a:p>
                    <a:p>
                      <a:pPr>
                        <a:buFont typeface="Arial" pitchFamily="34" charset="0"/>
                        <a:buNone/>
                      </a:pPr>
                      <a:r>
                        <a:rPr lang="tr-TR" sz="800" b="1" baseline="0" dirty="0"/>
                        <a:t>.MİNİK TAVŞAN VE ZAMAN</a:t>
                      </a:r>
                    </a:p>
                    <a:p>
                      <a:pPr>
                        <a:buFont typeface="Arial" pitchFamily="34" charset="0"/>
                        <a:buNone/>
                      </a:pPr>
                      <a:r>
                        <a:rPr lang="tr-TR" sz="800" b="1" baseline="0" dirty="0"/>
                        <a:t>.YAVRU SERÇE</a:t>
                      </a:r>
                    </a:p>
                    <a:p>
                      <a:pPr>
                        <a:buFont typeface="Arial" pitchFamily="34" charset="0"/>
                        <a:buNone/>
                      </a:pPr>
                      <a:r>
                        <a:rPr lang="tr-TR" sz="800" b="1" baseline="0" dirty="0"/>
                        <a:t>.YAVRU KÖPEK</a:t>
                      </a:r>
                    </a:p>
                    <a:p>
                      <a:pPr>
                        <a:buFont typeface="Arial" pitchFamily="34" charset="0"/>
                        <a:buNone/>
                      </a:pPr>
                      <a:r>
                        <a:rPr lang="tr-TR" sz="800" b="1" baseline="0" dirty="0"/>
                        <a:t>.MİNİK BALİNA PEPE İLE DEV BALİNA ZEZE</a:t>
                      </a:r>
                    </a:p>
                    <a:p>
                      <a:pPr>
                        <a:buFont typeface="Arial" pitchFamily="34" charset="0"/>
                        <a:buNone/>
                      </a:pPr>
                      <a:r>
                        <a:rPr lang="tr-TR" sz="800" b="1" baseline="0" dirty="0"/>
                        <a:t>.SEN DE HAYAL EDEBİLİRSİN</a:t>
                      </a:r>
                    </a:p>
                    <a:p>
                      <a:pPr>
                        <a:buFont typeface="Arial" pitchFamily="34" charset="0"/>
                        <a:buNone/>
                      </a:pPr>
                      <a:r>
                        <a:rPr lang="tr-TR" sz="800" b="1" baseline="0" dirty="0"/>
                        <a:t>.BARAJLARI KİM YAPIYOR</a:t>
                      </a:r>
                    </a:p>
                  </a:txBody>
                  <a:tcP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34635" cy="86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o 8"/>
          <p:cNvGraphicFramePr>
            <a:graphicFrameLocks noGrp="1"/>
          </p:cNvGraphicFramePr>
          <p:nvPr>
            <p:extLst>
              <p:ext uri="{D42A27DB-BD31-4B8C-83A1-F6EECF244321}">
                <p14:modId xmlns:p14="http://schemas.microsoft.com/office/powerpoint/2010/main" val="414445828"/>
              </p:ext>
            </p:extLst>
          </p:nvPr>
        </p:nvGraphicFramePr>
        <p:xfrm>
          <a:off x="714356" y="0"/>
          <a:ext cx="6143644" cy="670560"/>
        </p:xfrm>
        <a:graphic>
          <a:graphicData uri="http://schemas.openxmlformats.org/drawingml/2006/table">
            <a:tbl>
              <a:tblPr firstRow="1" bandRow="1">
                <a:tableStyleId>{5C22544A-7EE6-4342-B048-85BDC9FD1C3A}</a:tableStyleId>
              </a:tblPr>
              <a:tblGrid>
                <a:gridCol w="3071822">
                  <a:extLst>
                    <a:ext uri="{9D8B030D-6E8A-4147-A177-3AD203B41FA5}">
                      <a16:colId xmlns:a16="http://schemas.microsoft.com/office/drawing/2014/main" val="20000"/>
                    </a:ext>
                  </a:extLst>
                </a:gridCol>
                <a:gridCol w="3071822">
                  <a:extLst>
                    <a:ext uri="{9D8B030D-6E8A-4147-A177-3AD203B41FA5}">
                      <a16:colId xmlns:a16="http://schemas.microsoft.com/office/drawing/2014/main" val="20001"/>
                    </a:ext>
                  </a:extLst>
                </a:gridCol>
              </a:tblGrid>
              <a:tr h="298832">
                <a:tc>
                  <a:txBody>
                    <a:bodyPr/>
                    <a:lstStyle/>
                    <a:p>
                      <a:pPr algn="r"/>
                      <a:r>
                        <a:rPr lang="tr-TR" sz="1400" dirty="0">
                          <a:solidFill>
                            <a:schemeClr val="tx1">
                              <a:lumMod val="95000"/>
                              <a:lumOff val="5000"/>
                            </a:schemeClr>
                          </a:solidFill>
                        </a:rPr>
                        <a:t>ÖZEL</a:t>
                      </a:r>
                      <a:r>
                        <a:rPr lang="tr-TR" dirty="0">
                          <a:solidFill>
                            <a:schemeClr val="tx1">
                              <a:lumMod val="95000"/>
                              <a:lumOff val="5000"/>
                            </a:schemeClr>
                          </a:solidFill>
                        </a:rPr>
                        <a:t> </a:t>
                      </a:r>
                      <a:r>
                        <a:rPr lang="tr-TR" sz="1600" dirty="0">
                          <a:solidFill>
                            <a:schemeClr val="tx1">
                              <a:lumMod val="95000"/>
                              <a:lumOff val="5000"/>
                            </a:schemeClr>
                          </a:solidFill>
                        </a:rPr>
                        <a:t>YENİ UFUKLAR ANAOKULU</a:t>
                      </a:r>
                    </a:p>
                  </a:txBody>
                  <a:tcPr>
                    <a:solidFill>
                      <a:schemeClr val="tx2">
                        <a:lumMod val="20000"/>
                        <a:lumOff val="80000"/>
                      </a:schemeClr>
                    </a:solidFill>
                  </a:tcPr>
                </a:tc>
                <a:tc>
                  <a:txBody>
                    <a:bodyPr/>
                    <a:lstStyle/>
                    <a:p>
                      <a:pPr algn="ctr"/>
                      <a:r>
                        <a:rPr lang="tr-TR" sz="1800" dirty="0">
                          <a:solidFill>
                            <a:schemeClr val="tx1">
                              <a:lumMod val="95000"/>
                              <a:lumOff val="5000"/>
                            </a:schemeClr>
                          </a:solidFill>
                        </a:rPr>
                        <a:t>MART AYI RAPORU</a:t>
                      </a:r>
                    </a:p>
                  </a:txBody>
                  <a:tcPr>
                    <a:solidFill>
                      <a:schemeClr val="accent6">
                        <a:lumMod val="40000"/>
                        <a:lumOff val="60000"/>
                      </a:schemeClr>
                    </a:solidFill>
                  </a:tcPr>
                </a:tc>
                <a:extLst>
                  <a:ext uri="{0D108BD9-81ED-4DB2-BD59-A6C34878D82A}">
                    <a16:rowId xmlns:a16="http://schemas.microsoft.com/office/drawing/2014/main" val="10000"/>
                  </a:ext>
                </a:extLst>
              </a:tr>
              <a:tr h="298832">
                <a:tc gridSpan="2">
                  <a:txBody>
                    <a:bodyPr/>
                    <a:lstStyle/>
                    <a:p>
                      <a:pPr algn="ctr"/>
                      <a:r>
                        <a:rPr lang="tr-TR" sz="1400" b="1" dirty="0">
                          <a:solidFill>
                            <a:schemeClr val="tx1">
                              <a:lumMod val="95000"/>
                              <a:lumOff val="5000"/>
                            </a:schemeClr>
                          </a:solidFill>
                          <a:latin typeface="Arial Black" pitchFamily="34" charset="0"/>
                        </a:rPr>
                        <a:t>6</a:t>
                      </a:r>
                      <a:r>
                        <a:rPr lang="tr-TR" sz="1400" b="1" baseline="0" dirty="0">
                          <a:solidFill>
                            <a:schemeClr val="tx1">
                              <a:lumMod val="95000"/>
                              <a:lumOff val="5000"/>
                            </a:schemeClr>
                          </a:solidFill>
                          <a:latin typeface="Arial Black" pitchFamily="34" charset="0"/>
                        </a:rPr>
                        <a:t>   </a:t>
                      </a:r>
                      <a:r>
                        <a:rPr lang="tr-TR" sz="1400" b="1" dirty="0">
                          <a:solidFill>
                            <a:schemeClr val="tx1">
                              <a:lumMod val="95000"/>
                              <a:lumOff val="5000"/>
                            </a:schemeClr>
                          </a:solidFill>
                          <a:latin typeface="Arial Black" pitchFamily="34" charset="0"/>
                        </a:rPr>
                        <a:t>YAŞ ÖĞRENCİLERİ </a:t>
                      </a:r>
                      <a:r>
                        <a:rPr lang="tr-TR" sz="1400" b="1" baseline="0" dirty="0">
                          <a:solidFill>
                            <a:schemeClr val="tx1">
                              <a:lumMod val="95000"/>
                              <a:lumOff val="5000"/>
                            </a:schemeClr>
                          </a:solidFill>
                          <a:latin typeface="Arial Black" pitchFamily="34" charset="0"/>
                        </a:rPr>
                        <a:t>   </a:t>
                      </a:r>
                      <a:endParaRPr lang="tr-TR" sz="1400" b="1" dirty="0">
                        <a:solidFill>
                          <a:schemeClr val="tx1">
                            <a:lumMod val="95000"/>
                            <a:lumOff val="5000"/>
                          </a:schemeClr>
                        </a:solidFill>
                        <a:latin typeface="Arial Black" pitchFamily="34" charset="0"/>
                      </a:endParaRPr>
                    </a:p>
                  </a:txBody>
                  <a:tcPr>
                    <a:solidFill>
                      <a:schemeClr val="tx2">
                        <a:lumMod val="20000"/>
                        <a:lumOff val="80000"/>
                      </a:schemeClr>
                    </a:solidFill>
                  </a:tcPr>
                </a:tc>
                <a:tc hMerge="1">
                  <a:txBody>
                    <a:bodyPr/>
                    <a:lstStyle/>
                    <a:p>
                      <a:pPr algn="ctr"/>
                      <a:endParaRPr lang="tr-TR" sz="1800" dirty="0">
                        <a:solidFill>
                          <a:schemeClr val="tx1">
                            <a:lumMod val="95000"/>
                            <a:lumOff val="5000"/>
                          </a:schemeClr>
                        </a:solidFill>
                      </a:endParaRPr>
                    </a:p>
                  </a:txBody>
                  <a:tcP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imag..).jpg"/>
          <p:cNvPicPr>
            <a:picLocks noChangeAspect="1"/>
          </p:cNvPicPr>
          <p:nvPr/>
        </p:nvPicPr>
        <p:blipFill>
          <a:blip r:embed="rId2"/>
          <a:stretch>
            <a:fillRect/>
          </a:stretch>
        </p:blipFill>
        <p:spPr>
          <a:xfrm>
            <a:off x="0" y="-1"/>
            <a:ext cx="6858000" cy="9124899"/>
          </a:xfrm>
          <a:prstGeom prst="rect">
            <a:avLst/>
          </a:prstGeom>
        </p:spPr>
      </p:pic>
      <p:sp>
        <p:nvSpPr>
          <p:cNvPr id="5" name="4 Metin kutusu"/>
          <p:cNvSpPr txBox="1"/>
          <p:nvPr/>
        </p:nvSpPr>
        <p:spPr>
          <a:xfrm>
            <a:off x="1643050" y="785786"/>
            <a:ext cx="3786214" cy="461665"/>
          </a:xfrm>
          <a:prstGeom prst="rect">
            <a:avLst/>
          </a:prstGeom>
          <a:noFill/>
        </p:spPr>
        <p:txBody>
          <a:bodyPr wrap="square" rtlCol="0">
            <a:spAutoFit/>
          </a:bodyPr>
          <a:lstStyle/>
          <a:p>
            <a:r>
              <a:rPr lang="tr-TR" sz="2400" dirty="0">
                <a:solidFill>
                  <a:srgbClr val="FF0000"/>
                </a:solidFill>
              </a:rPr>
              <a:t>   </a:t>
            </a:r>
            <a:r>
              <a:rPr lang="tr-TR" sz="2400" b="1" dirty="0">
                <a:solidFill>
                  <a:srgbClr val="FF0000"/>
                </a:solidFill>
                <a:latin typeface="Arial Black" pitchFamily="34" charset="0"/>
              </a:rPr>
              <a:t>EĞİTİMDE DRAMA</a:t>
            </a:r>
          </a:p>
        </p:txBody>
      </p:sp>
      <p:sp>
        <p:nvSpPr>
          <p:cNvPr id="6" name="5 Metin kutusu"/>
          <p:cNvSpPr txBox="1"/>
          <p:nvPr/>
        </p:nvSpPr>
        <p:spPr>
          <a:xfrm>
            <a:off x="1000108" y="1214414"/>
            <a:ext cx="5214974" cy="276999"/>
          </a:xfrm>
          <a:prstGeom prst="rect">
            <a:avLst/>
          </a:prstGeom>
          <a:noFill/>
        </p:spPr>
        <p:txBody>
          <a:bodyPr wrap="square" rtlCol="0">
            <a:spAutoFit/>
          </a:bodyPr>
          <a:lstStyle/>
          <a:p>
            <a:pPr lvl="0"/>
            <a:endParaRPr lang="tr-TR" sz="1200" b="1" dirty="0"/>
          </a:p>
        </p:txBody>
      </p:sp>
      <p:sp>
        <p:nvSpPr>
          <p:cNvPr id="7" name="6 Metin kutusu"/>
          <p:cNvSpPr txBox="1"/>
          <p:nvPr/>
        </p:nvSpPr>
        <p:spPr>
          <a:xfrm>
            <a:off x="3714752" y="8501090"/>
            <a:ext cx="2714644" cy="276999"/>
          </a:xfrm>
          <a:prstGeom prst="rect">
            <a:avLst/>
          </a:prstGeom>
          <a:noFill/>
        </p:spPr>
        <p:txBody>
          <a:bodyPr wrap="square" rtlCol="0">
            <a:spAutoFit/>
          </a:bodyPr>
          <a:lstStyle/>
          <a:p>
            <a:r>
              <a:rPr lang="tr-TR" sz="1200" dirty="0"/>
              <a:t>DRAMA ÖĞRETMENİ ONUR GÖKDOĞAN </a:t>
            </a:r>
          </a:p>
        </p:txBody>
      </p:sp>
      <p:sp>
        <p:nvSpPr>
          <p:cNvPr id="11" name="10 Metin kutusu"/>
          <p:cNvSpPr txBox="1"/>
          <p:nvPr/>
        </p:nvSpPr>
        <p:spPr>
          <a:xfrm>
            <a:off x="928670" y="1214414"/>
            <a:ext cx="4857784" cy="1015663"/>
          </a:xfrm>
          <a:prstGeom prst="rect">
            <a:avLst/>
          </a:prstGeom>
          <a:noFill/>
        </p:spPr>
        <p:txBody>
          <a:bodyPr wrap="square" rtlCol="0">
            <a:spAutoFit/>
          </a:bodyPr>
          <a:lstStyle/>
          <a:p>
            <a:r>
              <a:rPr lang="tr-TR" sz="1000" dirty="0"/>
              <a:t>Şubat-Mart Drama Etkinlikleri</a:t>
            </a:r>
          </a:p>
          <a:p>
            <a:r>
              <a:rPr lang="tr-TR" sz="1000" dirty="0"/>
              <a:t>“Duygular ve Durumlar”</a:t>
            </a:r>
          </a:p>
          <a:p>
            <a:r>
              <a:rPr lang="tr-TR" sz="1000" dirty="0"/>
              <a:t>Şubat-Mart ayında farklı duyguları ve durumları fark etme, durumlardan hikâye oluşturma etkinlikleri gerçekleştirdik. Bir olay örgüsünün içerdiği duyguları ifade etme, dramatize ederek canlandırma çalışmaları çocuklarımızın kendi duygularını tanımaları için gerçekleştirilmiştir</a:t>
            </a:r>
            <a:endParaRPr lang="tr-TR" sz="1000" b="1" dirty="0">
              <a:latin typeface="Arial" pitchFamily="34" charset="0"/>
              <a:cs typeface="Arial" pitchFamily="34" charset="0"/>
            </a:endParaRPr>
          </a:p>
        </p:txBody>
      </p:sp>
      <p:sp>
        <p:nvSpPr>
          <p:cNvPr id="11266" name="Rectangle 2"/>
          <p:cNvSpPr>
            <a:spLocks noChangeArrowheads="1"/>
          </p:cNvSpPr>
          <p:nvPr/>
        </p:nvSpPr>
        <p:spPr bwMode="auto">
          <a:xfrm>
            <a:off x="0" y="0"/>
            <a:ext cx="639919"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0" name="9 Tablo"/>
          <p:cNvGraphicFramePr>
            <a:graphicFrameLocks noGrp="1"/>
          </p:cNvGraphicFramePr>
          <p:nvPr/>
        </p:nvGraphicFramePr>
        <p:xfrm>
          <a:off x="500042" y="2285985"/>
          <a:ext cx="5857915" cy="6072230"/>
        </p:xfrm>
        <a:graphic>
          <a:graphicData uri="http://schemas.openxmlformats.org/drawingml/2006/table">
            <a:tbl>
              <a:tblPr/>
              <a:tblGrid>
                <a:gridCol w="928694">
                  <a:extLst>
                    <a:ext uri="{9D8B030D-6E8A-4147-A177-3AD203B41FA5}">
                      <a16:colId xmlns:a16="http://schemas.microsoft.com/office/drawing/2014/main" val="20000"/>
                    </a:ext>
                  </a:extLst>
                </a:gridCol>
                <a:gridCol w="1571636">
                  <a:extLst>
                    <a:ext uri="{9D8B030D-6E8A-4147-A177-3AD203B41FA5}">
                      <a16:colId xmlns:a16="http://schemas.microsoft.com/office/drawing/2014/main" val="20001"/>
                    </a:ext>
                  </a:extLst>
                </a:gridCol>
                <a:gridCol w="3357585">
                  <a:extLst>
                    <a:ext uri="{9D8B030D-6E8A-4147-A177-3AD203B41FA5}">
                      <a16:colId xmlns:a16="http://schemas.microsoft.com/office/drawing/2014/main" val="20002"/>
                    </a:ext>
                  </a:extLst>
                </a:gridCol>
              </a:tblGrid>
              <a:tr h="506019">
                <a:tc>
                  <a:txBody>
                    <a:bodyPr/>
                    <a:lstStyle/>
                    <a:p>
                      <a:pPr indent="450215" algn="l">
                        <a:lnSpc>
                          <a:spcPct val="150000"/>
                        </a:lnSpc>
                        <a:spcAft>
                          <a:spcPts val="0"/>
                        </a:spcAft>
                      </a:pPr>
                      <a:r>
                        <a:rPr lang="tr-TR" sz="1000" dirty="0">
                          <a:latin typeface="Calibri"/>
                          <a:ea typeface="Calibri"/>
                          <a:cs typeface="Times New Roman"/>
                        </a:rPr>
                        <a:t>HAFTA</a:t>
                      </a: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50000"/>
                        </a:lnSpc>
                        <a:spcAft>
                          <a:spcPts val="0"/>
                        </a:spcAft>
                      </a:pPr>
                      <a:r>
                        <a:rPr lang="tr-TR" sz="1000" dirty="0">
                          <a:latin typeface="Tahoma"/>
                          <a:ea typeface="Calibri"/>
                          <a:cs typeface="Times New Roman"/>
                        </a:rPr>
                        <a:t>Konu, Kazanım</a:t>
                      </a:r>
                      <a:endParaRPr lang="tr-TR" sz="1000" dirty="0">
                        <a:latin typeface="Calibri"/>
                        <a:ea typeface="Calibri"/>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50000"/>
                        </a:lnSpc>
                        <a:spcAft>
                          <a:spcPts val="0"/>
                        </a:spcAft>
                      </a:pPr>
                      <a:r>
                        <a:rPr lang="tr-TR" sz="1000">
                          <a:latin typeface="Tahoma"/>
                          <a:ea typeface="Calibri"/>
                          <a:cs typeface="Times New Roman"/>
                        </a:rPr>
                        <a:t>İçerik</a:t>
                      </a:r>
                      <a:endParaRPr lang="tr-TR" sz="1000">
                        <a:latin typeface="Calibri"/>
                        <a:ea typeface="Calibri"/>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65048">
                <a:tc>
                  <a:txBody>
                    <a:bodyPr/>
                    <a:lstStyle/>
                    <a:p>
                      <a:pPr indent="450215" algn="ctr">
                        <a:lnSpc>
                          <a:spcPct val="150000"/>
                        </a:lnSpc>
                        <a:spcBef>
                          <a:spcPts val="1200"/>
                        </a:spcBef>
                        <a:spcAft>
                          <a:spcPts val="1200"/>
                        </a:spcAft>
                      </a:pPr>
                      <a:r>
                        <a:rPr lang="tr-TR" sz="1000">
                          <a:latin typeface="Tahoma"/>
                          <a:ea typeface="Calibri"/>
                          <a:cs typeface="Times New Roman"/>
                        </a:rPr>
                        <a:t>1</a:t>
                      </a:r>
                      <a:endParaRPr lang="tr-TR" sz="1000">
                        <a:latin typeface="Calibri"/>
                        <a:ea typeface="Calibri"/>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50000"/>
                        </a:lnSpc>
                        <a:spcBef>
                          <a:spcPts val="1200"/>
                        </a:spcBef>
                        <a:spcAft>
                          <a:spcPts val="1200"/>
                        </a:spcAft>
                      </a:pPr>
                      <a:r>
                        <a:rPr lang="tr-TR" sz="1000" dirty="0">
                          <a:latin typeface="Tahoma"/>
                          <a:ea typeface="Calibri"/>
                          <a:cs typeface="Times New Roman"/>
                        </a:rPr>
                        <a:t>Resimlerin Öyküsü</a:t>
                      </a:r>
                      <a:endParaRPr lang="tr-TR" sz="1000" dirty="0">
                        <a:latin typeface="Calibri"/>
                        <a:ea typeface="Calibri"/>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50000"/>
                        </a:lnSpc>
                        <a:spcBef>
                          <a:spcPts val="1200"/>
                        </a:spcBef>
                        <a:spcAft>
                          <a:spcPts val="1200"/>
                        </a:spcAft>
                      </a:pPr>
                      <a:r>
                        <a:rPr lang="tr-TR" sz="1000" dirty="0">
                          <a:latin typeface="Tahoma"/>
                          <a:ea typeface="Calibri"/>
                          <a:cs typeface="Times New Roman"/>
                        </a:rPr>
                        <a:t>Her resmin bir hikayesi vardır, bazen veya her zaman biz algılarımız ile anlam katarız bu hikayelere. Bir resmin öncesinde neler olmuş olabilir, sonrasında karakterler nasıl resmin içerisinde hareket etmiş olabilir?</a:t>
                      </a:r>
                      <a:endParaRPr lang="tr-TR" sz="1000" dirty="0">
                        <a:latin typeface="Calibri"/>
                        <a:ea typeface="Calibri"/>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24076">
                <a:tc>
                  <a:txBody>
                    <a:bodyPr/>
                    <a:lstStyle/>
                    <a:p>
                      <a:pPr indent="450215" algn="ctr">
                        <a:lnSpc>
                          <a:spcPct val="150000"/>
                        </a:lnSpc>
                        <a:spcBef>
                          <a:spcPts val="1200"/>
                        </a:spcBef>
                        <a:spcAft>
                          <a:spcPts val="1200"/>
                        </a:spcAft>
                      </a:pPr>
                      <a:r>
                        <a:rPr lang="tr-TR" sz="1000">
                          <a:latin typeface="Tahoma"/>
                          <a:ea typeface="Calibri"/>
                          <a:cs typeface="Times New Roman"/>
                        </a:rPr>
                        <a:t>2</a:t>
                      </a:r>
                      <a:endParaRPr lang="tr-TR" sz="1000">
                        <a:latin typeface="Calibri"/>
                        <a:ea typeface="Calibri"/>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50000"/>
                        </a:lnSpc>
                        <a:spcBef>
                          <a:spcPts val="1200"/>
                        </a:spcBef>
                        <a:spcAft>
                          <a:spcPts val="1200"/>
                        </a:spcAft>
                      </a:pPr>
                      <a:r>
                        <a:rPr lang="tr-TR" sz="1000" dirty="0">
                          <a:latin typeface="Tahoma"/>
                          <a:ea typeface="Calibri"/>
                          <a:cs typeface="Times New Roman"/>
                        </a:rPr>
                        <a:t>Öykülerin Resimleri</a:t>
                      </a:r>
                      <a:endParaRPr lang="tr-TR" sz="1000" dirty="0">
                        <a:latin typeface="Calibri"/>
                        <a:ea typeface="Calibri"/>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50000"/>
                        </a:lnSpc>
                        <a:spcBef>
                          <a:spcPts val="1200"/>
                        </a:spcBef>
                        <a:spcAft>
                          <a:spcPts val="1200"/>
                        </a:spcAft>
                      </a:pPr>
                      <a:r>
                        <a:rPr lang="tr-TR" sz="1000" dirty="0">
                          <a:latin typeface="Tahoma"/>
                          <a:ea typeface="Calibri"/>
                          <a:cs typeface="Times New Roman"/>
                        </a:rPr>
                        <a:t>Her öykünün de başka bir resmi vardır. Yine algılarımız bakış açılarımız düşüncelerimize yön vererek kurarız beynimizin içinde, resim yapmak bazen bu düşüncelerimizi aktarmak için en kolay veya bazen de en zor araçtır. Çocuklarımızın kendi öykülerini oluşturmaları ve bunları dramatize etmesi hem düşünsel </a:t>
                      </a:r>
                      <a:r>
                        <a:rPr lang="tr-TR" sz="1000" dirty="0" err="1">
                          <a:latin typeface="Tahoma"/>
                          <a:ea typeface="Calibri"/>
                          <a:cs typeface="Times New Roman"/>
                        </a:rPr>
                        <a:t>hemde</a:t>
                      </a:r>
                      <a:r>
                        <a:rPr lang="tr-TR" sz="1000" dirty="0">
                          <a:latin typeface="Tahoma"/>
                          <a:ea typeface="Calibri"/>
                          <a:cs typeface="Times New Roman"/>
                        </a:rPr>
                        <a:t> gelişimsel açıdan önemlidir.</a:t>
                      </a:r>
                      <a:endParaRPr lang="tr-TR" sz="1000" dirty="0">
                        <a:latin typeface="Calibri"/>
                        <a:ea typeface="Calibri"/>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2039">
                <a:tc>
                  <a:txBody>
                    <a:bodyPr/>
                    <a:lstStyle/>
                    <a:p>
                      <a:pPr indent="450215" algn="ctr">
                        <a:lnSpc>
                          <a:spcPct val="150000"/>
                        </a:lnSpc>
                        <a:spcBef>
                          <a:spcPts val="1200"/>
                        </a:spcBef>
                        <a:spcAft>
                          <a:spcPts val="1200"/>
                        </a:spcAft>
                      </a:pPr>
                      <a:r>
                        <a:rPr lang="tr-TR" sz="1000">
                          <a:latin typeface="Tahoma"/>
                          <a:ea typeface="Calibri"/>
                          <a:cs typeface="Times New Roman"/>
                        </a:rPr>
                        <a:t>3</a:t>
                      </a:r>
                      <a:endParaRPr lang="tr-TR" sz="1000">
                        <a:latin typeface="Calibri"/>
                        <a:ea typeface="Calibri"/>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50000"/>
                        </a:lnSpc>
                        <a:spcBef>
                          <a:spcPts val="1200"/>
                        </a:spcBef>
                        <a:spcAft>
                          <a:spcPts val="1200"/>
                        </a:spcAft>
                      </a:pPr>
                      <a:r>
                        <a:rPr lang="tr-TR" sz="1000">
                          <a:latin typeface="Tahoma"/>
                          <a:ea typeface="Calibri"/>
                          <a:cs typeface="Times New Roman"/>
                        </a:rPr>
                        <a:t>Resimlerin Duyguları</a:t>
                      </a:r>
                      <a:endParaRPr lang="tr-TR" sz="1000">
                        <a:latin typeface="Calibri"/>
                        <a:ea typeface="Calibri"/>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50000"/>
                        </a:lnSpc>
                        <a:spcBef>
                          <a:spcPts val="1200"/>
                        </a:spcBef>
                        <a:spcAft>
                          <a:spcPts val="1200"/>
                        </a:spcAft>
                      </a:pPr>
                      <a:r>
                        <a:rPr lang="tr-TR" sz="1000" dirty="0">
                          <a:latin typeface="Tahoma"/>
                          <a:ea typeface="Calibri"/>
                          <a:cs typeface="Times New Roman"/>
                        </a:rPr>
                        <a:t>Resimlerde yer alan karakterlerin duyguları ne olabilir? neden oradaydılar? ne düşünüyorlardı? nasıl tepki verdiler? Resimleri bir de duyguları katarak canlandırdık.</a:t>
                      </a:r>
                      <a:endParaRPr lang="tr-TR" sz="1000" dirty="0">
                        <a:latin typeface="Calibri"/>
                        <a:ea typeface="Calibri"/>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65048">
                <a:tc>
                  <a:txBody>
                    <a:bodyPr/>
                    <a:lstStyle/>
                    <a:p>
                      <a:pPr indent="450215" algn="ctr">
                        <a:lnSpc>
                          <a:spcPct val="150000"/>
                        </a:lnSpc>
                        <a:spcBef>
                          <a:spcPts val="1200"/>
                        </a:spcBef>
                        <a:spcAft>
                          <a:spcPts val="1200"/>
                        </a:spcAft>
                      </a:pPr>
                      <a:r>
                        <a:rPr lang="tr-TR" sz="1000">
                          <a:latin typeface="Tahoma"/>
                          <a:ea typeface="Calibri"/>
                          <a:cs typeface="Times New Roman"/>
                        </a:rPr>
                        <a:t>4</a:t>
                      </a:r>
                      <a:endParaRPr lang="tr-TR" sz="1000">
                        <a:latin typeface="Calibri"/>
                        <a:ea typeface="Calibri"/>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50000"/>
                        </a:lnSpc>
                        <a:spcBef>
                          <a:spcPts val="1200"/>
                        </a:spcBef>
                        <a:spcAft>
                          <a:spcPts val="1200"/>
                        </a:spcAft>
                      </a:pPr>
                      <a:r>
                        <a:rPr lang="tr-TR" sz="1000">
                          <a:latin typeface="Tahoma"/>
                          <a:ea typeface="Calibri"/>
                          <a:cs typeface="Times New Roman"/>
                        </a:rPr>
                        <a:t>Öykülerin Duyguları</a:t>
                      </a:r>
                      <a:endParaRPr lang="tr-TR" sz="1000">
                        <a:latin typeface="Calibri"/>
                        <a:ea typeface="Calibri"/>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50000"/>
                        </a:lnSpc>
                        <a:spcBef>
                          <a:spcPts val="1200"/>
                        </a:spcBef>
                        <a:spcAft>
                          <a:spcPts val="1200"/>
                        </a:spcAft>
                      </a:pPr>
                      <a:r>
                        <a:rPr lang="tr-TR" sz="1000" dirty="0">
                          <a:latin typeface="Tahoma"/>
                          <a:ea typeface="Calibri"/>
                          <a:cs typeface="Times New Roman"/>
                        </a:rPr>
                        <a:t>Öyküler bazen bize anlatıldığı gibi olmayabilir, aynı hikâye bazen neşeli, bazen sinirli, bazen hüzünlü ve hatta mutlu anlatılabilir. Aynı öyküyü farklı duygular kullanarak canlandırdık.</a:t>
                      </a:r>
                      <a:endParaRPr lang="tr-TR" sz="1000" dirty="0">
                        <a:latin typeface="Calibri"/>
                        <a:ea typeface="Calibri"/>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imag..).jpg"/>
          <p:cNvPicPr>
            <a:picLocks noChangeAspect="1"/>
          </p:cNvPicPr>
          <p:nvPr/>
        </p:nvPicPr>
        <p:blipFill>
          <a:blip r:embed="rId2"/>
          <a:stretch>
            <a:fillRect/>
          </a:stretch>
        </p:blipFill>
        <p:spPr>
          <a:xfrm>
            <a:off x="0" y="19101"/>
            <a:ext cx="6858000" cy="9124899"/>
          </a:xfrm>
          <a:prstGeom prst="rect">
            <a:avLst/>
          </a:prstGeom>
        </p:spPr>
      </p:pic>
      <p:pic>
        <p:nvPicPr>
          <p:cNvPr id="7" name="6 Resim" descr="6840e4b5-2c98-4ad4-b386-a4930b075335.jpg"/>
          <p:cNvPicPr>
            <a:picLocks noChangeAspect="1"/>
          </p:cNvPicPr>
          <p:nvPr/>
        </p:nvPicPr>
        <p:blipFill>
          <a:blip r:embed="rId3"/>
          <a:stretch>
            <a:fillRect/>
          </a:stretch>
        </p:blipFill>
        <p:spPr>
          <a:xfrm>
            <a:off x="1389727" y="875188"/>
            <a:ext cx="4468165" cy="7250748"/>
          </a:xfrm>
          <a:prstGeom prst="rect">
            <a:avLst/>
          </a:prstGeom>
        </p:spPr>
      </p:pic>
      <p:sp>
        <p:nvSpPr>
          <p:cNvPr id="5" name="4 Metin kutusu"/>
          <p:cNvSpPr txBox="1"/>
          <p:nvPr/>
        </p:nvSpPr>
        <p:spPr>
          <a:xfrm>
            <a:off x="2428868" y="7715272"/>
            <a:ext cx="3357586" cy="276999"/>
          </a:xfrm>
          <a:prstGeom prst="rect">
            <a:avLst/>
          </a:prstGeom>
          <a:noFill/>
        </p:spPr>
        <p:txBody>
          <a:bodyPr wrap="square" rtlCol="0">
            <a:spAutoFit/>
          </a:bodyPr>
          <a:lstStyle/>
          <a:p>
            <a:r>
              <a:rPr lang="tr-TR" sz="1200" b="1" dirty="0"/>
              <a:t>MENTAL ARİTMETİK ÖĞRETMENİ ZEHRA KÜÇÜK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imag..).jpg"/>
          <p:cNvPicPr>
            <a:picLocks noChangeAspect="1"/>
          </p:cNvPicPr>
          <p:nvPr/>
        </p:nvPicPr>
        <p:blipFill>
          <a:blip r:embed="rId2"/>
          <a:stretch>
            <a:fillRect/>
          </a:stretch>
        </p:blipFill>
        <p:spPr>
          <a:xfrm>
            <a:off x="0" y="-1"/>
            <a:ext cx="6858000" cy="9124899"/>
          </a:xfrm>
          <a:prstGeom prst="rect">
            <a:avLst/>
          </a:prstGeom>
        </p:spPr>
      </p:pic>
      <p:pic>
        <p:nvPicPr>
          <p:cNvPr id="5" name="4 Resim" descr="8712ad51-6220-44c1-afef-9ea533291891.jpg"/>
          <p:cNvPicPr>
            <a:picLocks noChangeAspect="1"/>
          </p:cNvPicPr>
          <p:nvPr/>
        </p:nvPicPr>
        <p:blipFill>
          <a:blip r:embed="rId3"/>
          <a:stretch>
            <a:fillRect/>
          </a:stretch>
        </p:blipFill>
        <p:spPr>
          <a:xfrm>
            <a:off x="1218869" y="571472"/>
            <a:ext cx="4420226" cy="7858179"/>
          </a:xfrm>
          <a:prstGeom prst="rect">
            <a:avLst/>
          </a:prstGeom>
        </p:spPr>
      </p:pic>
      <p:sp>
        <p:nvSpPr>
          <p:cNvPr id="6" name="5 Metin kutusu"/>
          <p:cNvSpPr txBox="1"/>
          <p:nvPr/>
        </p:nvSpPr>
        <p:spPr>
          <a:xfrm>
            <a:off x="2857496" y="7858148"/>
            <a:ext cx="2286016" cy="276999"/>
          </a:xfrm>
          <a:prstGeom prst="rect">
            <a:avLst/>
          </a:prstGeom>
          <a:noFill/>
        </p:spPr>
        <p:txBody>
          <a:bodyPr wrap="square" rtlCol="0">
            <a:spAutoFit/>
          </a:bodyPr>
          <a:lstStyle/>
          <a:p>
            <a:r>
              <a:rPr lang="tr-TR" sz="1200" b="1" dirty="0"/>
              <a:t>P4C ÖĞRETMENİ ZEHRA KÜÇÜK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9" name="Picture 19" descr="C:\Users\User\Downloads\indir (18).jpg"/>
          <p:cNvPicPr>
            <a:picLocks noChangeAspect="1" noChangeArrowheads="1"/>
          </p:cNvPicPr>
          <p:nvPr/>
        </p:nvPicPr>
        <p:blipFill>
          <a:blip r:embed="rId2" cstate="print"/>
          <a:srcRect l="35812" t="39604" r="35134" b="44764"/>
          <a:stretch>
            <a:fillRect/>
          </a:stretch>
        </p:blipFill>
        <p:spPr bwMode="auto">
          <a:xfrm>
            <a:off x="332656" y="2987824"/>
            <a:ext cx="677529" cy="648072"/>
          </a:xfrm>
          <a:prstGeom prst="rect">
            <a:avLst/>
          </a:prstGeom>
          <a:noFill/>
        </p:spPr>
      </p:pic>
      <p:pic>
        <p:nvPicPr>
          <p:cNvPr id="20497" name="Picture 17" descr="C:\Users\User\Downloads\Freepik _ Graphic Resources for everyone.jpg"/>
          <p:cNvPicPr>
            <a:picLocks noChangeAspect="1" noChangeArrowheads="1"/>
          </p:cNvPicPr>
          <p:nvPr/>
        </p:nvPicPr>
        <p:blipFill>
          <a:blip r:embed="rId3" cstate="print"/>
          <a:srcRect l="7215" t="3410" r="9457" b="3601"/>
          <a:stretch>
            <a:fillRect/>
          </a:stretch>
        </p:blipFill>
        <p:spPr bwMode="auto">
          <a:xfrm>
            <a:off x="0" y="6474188"/>
            <a:ext cx="2664296" cy="2669812"/>
          </a:xfrm>
          <a:prstGeom prst="rect">
            <a:avLst/>
          </a:prstGeom>
          <a:noFill/>
        </p:spPr>
      </p:pic>
      <p:pic>
        <p:nvPicPr>
          <p:cNvPr id="20496" name="Picture 16" descr="C:\Users\User\Downloads\Premium Vector _ Redhead boy saying ok with thumb.jpg"/>
          <p:cNvPicPr>
            <a:picLocks noChangeAspect="1" noChangeArrowheads="1"/>
          </p:cNvPicPr>
          <p:nvPr/>
        </p:nvPicPr>
        <p:blipFill>
          <a:blip r:embed="rId4" cstate="print"/>
          <a:srcRect l="15097" t="5032" r="14448" b="6060"/>
          <a:stretch>
            <a:fillRect/>
          </a:stretch>
        </p:blipFill>
        <p:spPr bwMode="auto">
          <a:xfrm>
            <a:off x="2276872" y="1835696"/>
            <a:ext cx="1854142" cy="2339751"/>
          </a:xfrm>
          <a:prstGeom prst="rect">
            <a:avLst/>
          </a:prstGeom>
          <a:noFill/>
        </p:spPr>
      </p:pic>
      <p:pic>
        <p:nvPicPr>
          <p:cNvPr id="20493" name="Picture 13" descr="C:\Users\User\Downloads\Premium Vector _ Little girl jumping with joy very excited.jpg"/>
          <p:cNvPicPr>
            <a:picLocks noChangeAspect="1" noChangeArrowheads="1"/>
          </p:cNvPicPr>
          <p:nvPr/>
        </p:nvPicPr>
        <p:blipFill>
          <a:blip r:embed="rId5" cstate="print"/>
          <a:srcRect l="13420" r="17803" b="16473"/>
          <a:stretch>
            <a:fillRect/>
          </a:stretch>
        </p:blipFill>
        <p:spPr bwMode="auto">
          <a:xfrm rot="10800000">
            <a:off x="4293096" y="0"/>
            <a:ext cx="1944216" cy="2361161"/>
          </a:xfrm>
          <a:prstGeom prst="rect">
            <a:avLst/>
          </a:prstGeom>
          <a:noFill/>
        </p:spPr>
      </p:pic>
      <p:pic>
        <p:nvPicPr>
          <p:cNvPr id="20492" name="Picture 12" descr="C:\Users\User\Downloads\Premium Vector _ Little girl with a puzzle piece with the problem request.jpg"/>
          <p:cNvPicPr>
            <a:picLocks noChangeAspect="1" noChangeArrowheads="1"/>
          </p:cNvPicPr>
          <p:nvPr/>
        </p:nvPicPr>
        <p:blipFill>
          <a:blip r:embed="rId6" cstate="print"/>
          <a:srcRect l="16353" t="7" r="22239"/>
          <a:stretch>
            <a:fillRect/>
          </a:stretch>
        </p:blipFill>
        <p:spPr bwMode="auto">
          <a:xfrm>
            <a:off x="4422799" y="5111552"/>
            <a:ext cx="2435201" cy="4032448"/>
          </a:xfrm>
          <a:prstGeom prst="rect">
            <a:avLst/>
          </a:prstGeom>
          <a:noFill/>
        </p:spPr>
      </p:pic>
      <p:pic>
        <p:nvPicPr>
          <p:cNvPr id="11" name="Picture 8" descr="C:\Users\User\Downloads\Download half pink butterfly vector design for free.jpg"/>
          <p:cNvPicPr>
            <a:picLocks noChangeAspect="1" noChangeArrowheads="1"/>
          </p:cNvPicPr>
          <p:nvPr/>
        </p:nvPicPr>
        <p:blipFill>
          <a:blip r:embed="rId7" cstate="print"/>
          <a:srcRect/>
          <a:stretch>
            <a:fillRect/>
          </a:stretch>
        </p:blipFill>
        <p:spPr bwMode="auto">
          <a:xfrm rot="20365126" flipH="1">
            <a:off x="5030202" y="2957461"/>
            <a:ext cx="1341239" cy="1569417"/>
          </a:xfrm>
          <a:prstGeom prst="rect">
            <a:avLst/>
          </a:prstGeom>
          <a:noFill/>
        </p:spPr>
      </p:pic>
      <p:pic>
        <p:nvPicPr>
          <p:cNvPr id="20488" name="Picture 8" descr="C:\Users\User\Downloads\Download half pink butterfly vector design for free.jpg"/>
          <p:cNvPicPr>
            <a:picLocks noChangeAspect="1" noChangeArrowheads="1"/>
          </p:cNvPicPr>
          <p:nvPr/>
        </p:nvPicPr>
        <p:blipFill>
          <a:blip r:embed="rId7" cstate="print"/>
          <a:srcRect/>
          <a:stretch>
            <a:fillRect/>
          </a:stretch>
        </p:blipFill>
        <p:spPr bwMode="auto">
          <a:xfrm rot="20628575">
            <a:off x="452852" y="3935780"/>
            <a:ext cx="1341239" cy="1569417"/>
          </a:xfrm>
          <a:prstGeom prst="rect">
            <a:avLst/>
          </a:prstGeom>
          <a:noFill/>
        </p:spPr>
      </p:pic>
      <p:sp>
        <p:nvSpPr>
          <p:cNvPr id="8" name="7 Dikdörtgen"/>
          <p:cNvSpPr/>
          <p:nvPr/>
        </p:nvSpPr>
        <p:spPr>
          <a:xfrm>
            <a:off x="-200356" y="3419872"/>
            <a:ext cx="7058356" cy="3416320"/>
          </a:xfrm>
          <a:prstGeom prst="rect">
            <a:avLst/>
          </a:prstGeom>
          <a:noFill/>
        </p:spPr>
        <p:txBody>
          <a:bodyPr wrap="square" lIns="91440" tIns="45720" rIns="91440" bIns="45720">
            <a:spAutoFit/>
          </a:bodyPr>
          <a:lstStyle/>
          <a:p>
            <a:pPr algn="ctr"/>
            <a:r>
              <a:rPr lang="tr-TR"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DEĞERLER EĞİTİMİ</a:t>
            </a:r>
          </a:p>
          <a:p>
            <a:pPr algn="ctr"/>
            <a:r>
              <a:rPr lang="tr-TR" sz="5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MART</a:t>
            </a:r>
            <a:endParaRPr lang="tr-TR"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endParaRPr>
          </a:p>
          <a:p>
            <a:pPr algn="ctr"/>
            <a:r>
              <a:rPr lang="tr-TR"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AYI</a:t>
            </a:r>
          </a:p>
        </p:txBody>
      </p:sp>
      <p:pic>
        <p:nvPicPr>
          <p:cNvPr id="20494" name="Picture 14" descr="C:\Users\User\Downloads\Niño saltando de alegría con la mano levantada_ _ Vector Premium.jpg"/>
          <p:cNvPicPr>
            <a:picLocks noChangeAspect="1" noChangeArrowheads="1"/>
          </p:cNvPicPr>
          <p:nvPr/>
        </p:nvPicPr>
        <p:blipFill>
          <a:blip r:embed="rId8" cstate="print"/>
          <a:srcRect l="17718" t="1642" r="18537" b="14649"/>
          <a:stretch>
            <a:fillRect/>
          </a:stretch>
        </p:blipFill>
        <p:spPr bwMode="auto">
          <a:xfrm rot="10800000">
            <a:off x="260647" y="0"/>
            <a:ext cx="2001061" cy="2627784"/>
          </a:xfrm>
          <a:prstGeom prst="rect">
            <a:avLst/>
          </a:prstGeom>
          <a:noFill/>
        </p:spPr>
      </p:pic>
      <p:pic>
        <p:nvPicPr>
          <p:cNvPr id="22" name="Picture 19" descr="C:\Users\User\Downloads\indir (18).jpg"/>
          <p:cNvPicPr>
            <a:picLocks noChangeAspect="1" noChangeArrowheads="1"/>
          </p:cNvPicPr>
          <p:nvPr/>
        </p:nvPicPr>
        <p:blipFill>
          <a:blip r:embed="rId2" cstate="print"/>
          <a:srcRect l="35812" t="39604" r="35134" b="44764"/>
          <a:stretch>
            <a:fillRect/>
          </a:stretch>
        </p:blipFill>
        <p:spPr bwMode="auto">
          <a:xfrm>
            <a:off x="3212976" y="7236296"/>
            <a:ext cx="677529" cy="648072"/>
          </a:xfrm>
          <a:prstGeom prst="rect">
            <a:avLst/>
          </a:prstGeom>
          <a:noFill/>
        </p:spPr>
      </p:pic>
      <p:pic>
        <p:nvPicPr>
          <p:cNvPr id="24" name="Picture 19" descr="C:\Users\User\Downloads\indir (18).jpg"/>
          <p:cNvPicPr>
            <a:picLocks noChangeAspect="1" noChangeArrowheads="1"/>
          </p:cNvPicPr>
          <p:nvPr/>
        </p:nvPicPr>
        <p:blipFill>
          <a:blip r:embed="rId2" cstate="print"/>
          <a:srcRect l="35812" t="39604" r="35134" b="44764"/>
          <a:stretch>
            <a:fillRect/>
          </a:stretch>
        </p:blipFill>
        <p:spPr bwMode="auto">
          <a:xfrm>
            <a:off x="5877272" y="2267744"/>
            <a:ext cx="677529" cy="648072"/>
          </a:xfrm>
          <a:prstGeom prst="rect">
            <a:avLst/>
          </a:prstGeom>
          <a:noFill/>
        </p:spPr>
      </p:pic>
      <p:pic>
        <p:nvPicPr>
          <p:cNvPr id="25" name="Picture 19" descr="C:\Users\User\Downloads\indir (18).jpg"/>
          <p:cNvPicPr>
            <a:picLocks noChangeAspect="1" noChangeArrowheads="1"/>
          </p:cNvPicPr>
          <p:nvPr/>
        </p:nvPicPr>
        <p:blipFill>
          <a:blip r:embed="rId2" cstate="print"/>
          <a:srcRect l="35812" t="39604" r="35134" b="44764"/>
          <a:stretch>
            <a:fillRect/>
          </a:stretch>
        </p:blipFill>
        <p:spPr bwMode="auto">
          <a:xfrm>
            <a:off x="2708920" y="251520"/>
            <a:ext cx="677529" cy="648072"/>
          </a:xfrm>
          <a:prstGeom prst="rect">
            <a:avLst/>
          </a:prstGeom>
          <a:noFill/>
        </p:spPr>
      </p:pic>
      <p:pic>
        <p:nvPicPr>
          <p:cNvPr id="26" name="Picture 19" descr="C:\Users\User\Downloads\indir (18).jpg"/>
          <p:cNvPicPr>
            <a:picLocks noChangeAspect="1" noChangeArrowheads="1"/>
          </p:cNvPicPr>
          <p:nvPr/>
        </p:nvPicPr>
        <p:blipFill>
          <a:blip r:embed="rId2" cstate="print"/>
          <a:srcRect l="35812" t="39604" r="35134" b="44764"/>
          <a:stretch>
            <a:fillRect/>
          </a:stretch>
        </p:blipFill>
        <p:spPr bwMode="auto">
          <a:xfrm>
            <a:off x="260648" y="5652120"/>
            <a:ext cx="677529" cy="648072"/>
          </a:xfrm>
          <a:prstGeom prst="rect">
            <a:avLst/>
          </a:prstGeom>
          <a:noFill/>
        </p:spPr>
      </p:pic>
      <p:pic>
        <p:nvPicPr>
          <p:cNvPr id="27" name="Picture 19" descr="C:\Users\User\Downloads\indir (18).jpg"/>
          <p:cNvPicPr>
            <a:picLocks noChangeAspect="1" noChangeArrowheads="1"/>
          </p:cNvPicPr>
          <p:nvPr/>
        </p:nvPicPr>
        <p:blipFill>
          <a:blip r:embed="rId2" cstate="print"/>
          <a:srcRect l="35812" t="39604" r="35134" b="44764"/>
          <a:stretch>
            <a:fillRect/>
          </a:stretch>
        </p:blipFill>
        <p:spPr bwMode="auto">
          <a:xfrm>
            <a:off x="5949280" y="4499992"/>
            <a:ext cx="677529" cy="64807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ownloads\indir.jpg"/>
          <p:cNvPicPr>
            <a:picLocks noChangeAspect="1" noChangeArrowheads="1"/>
          </p:cNvPicPr>
          <p:nvPr/>
        </p:nvPicPr>
        <p:blipFill>
          <a:blip r:embed="rId2" cstate="print"/>
          <a:srcRect l="12017" t="31618" r="12171" b="31647"/>
          <a:stretch>
            <a:fillRect/>
          </a:stretch>
        </p:blipFill>
        <p:spPr bwMode="auto">
          <a:xfrm>
            <a:off x="620688" y="251520"/>
            <a:ext cx="5628625" cy="1512168"/>
          </a:xfrm>
          <a:prstGeom prst="rect">
            <a:avLst/>
          </a:prstGeom>
          <a:noFill/>
        </p:spPr>
      </p:pic>
      <p:sp>
        <p:nvSpPr>
          <p:cNvPr id="12" name="11 Metin kutusu"/>
          <p:cNvSpPr txBox="1"/>
          <p:nvPr/>
        </p:nvSpPr>
        <p:spPr>
          <a:xfrm>
            <a:off x="1988840" y="1043608"/>
            <a:ext cx="2760564" cy="523220"/>
          </a:xfrm>
          <a:prstGeom prst="rect">
            <a:avLst/>
          </a:prstGeom>
          <a:noFill/>
        </p:spPr>
        <p:txBody>
          <a:bodyPr wrap="none" rtlCol="0">
            <a:spAutoFit/>
          </a:bodyPr>
          <a:lstStyle/>
          <a:p>
            <a:r>
              <a:rPr lang="tr-TR" sz="2800" dirty="0">
                <a:solidFill>
                  <a:schemeClr val="accent2">
                    <a:lumMod val="75000"/>
                  </a:schemeClr>
                </a:solidFill>
                <a:latin typeface="Bell MT" pitchFamily="18" charset="0"/>
                <a:cs typeface="Arabic Typesetting" pitchFamily="66" charset="-78"/>
              </a:rPr>
              <a:t>KONULARIMIZ</a:t>
            </a:r>
          </a:p>
        </p:txBody>
      </p:sp>
      <p:pic>
        <p:nvPicPr>
          <p:cNvPr id="1033"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88640" y="2123728"/>
            <a:ext cx="360040" cy="360040"/>
          </a:xfrm>
          <a:prstGeom prst="rect">
            <a:avLst/>
          </a:prstGeom>
          <a:noFill/>
        </p:spPr>
      </p:pic>
      <p:pic>
        <p:nvPicPr>
          <p:cNvPr id="19"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124744" y="4355976"/>
            <a:ext cx="360040" cy="360040"/>
          </a:xfrm>
          <a:prstGeom prst="rect">
            <a:avLst/>
          </a:prstGeom>
          <a:noFill/>
        </p:spPr>
      </p:pic>
      <p:sp>
        <p:nvSpPr>
          <p:cNvPr id="23" name="22 Metin kutusu"/>
          <p:cNvSpPr txBox="1"/>
          <p:nvPr/>
        </p:nvSpPr>
        <p:spPr>
          <a:xfrm>
            <a:off x="620688" y="2123728"/>
            <a:ext cx="2143023" cy="369332"/>
          </a:xfrm>
          <a:prstGeom prst="rect">
            <a:avLst/>
          </a:prstGeom>
          <a:noFill/>
        </p:spPr>
        <p:txBody>
          <a:bodyPr wrap="none" rtlCol="0">
            <a:spAutoFit/>
          </a:bodyPr>
          <a:lstStyle/>
          <a:p>
            <a:r>
              <a:rPr lang="tr-TR" dirty="0"/>
              <a:t>TEMEL DİNİ BİLGİLER</a:t>
            </a:r>
          </a:p>
        </p:txBody>
      </p:sp>
      <p:sp>
        <p:nvSpPr>
          <p:cNvPr id="24" name="23 Metin kutusu"/>
          <p:cNvSpPr txBox="1"/>
          <p:nvPr/>
        </p:nvSpPr>
        <p:spPr>
          <a:xfrm>
            <a:off x="692696" y="2555776"/>
            <a:ext cx="1772665" cy="307777"/>
          </a:xfrm>
          <a:prstGeom prst="rect">
            <a:avLst/>
          </a:prstGeom>
          <a:noFill/>
        </p:spPr>
        <p:txBody>
          <a:bodyPr wrap="none" rtlCol="0">
            <a:spAutoFit/>
          </a:bodyPr>
          <a:lstStyle/>
          <a:p>
            <a:r>
              <a:rPr lang="tr-TR" sz="1400" dirty="0"/>
              <a:t>RABBİMİ TANIYORUM</a:t>
            </a:r>
          </a:p>
        </p:txBody>
      </p:sp>
      <p:sp>
        <p:nvSpPr>
          <p:cNvPr id="25" name="24 Metin kutusu"/>
          <p:cNvSpPr txBox="1"/>
          <p:nvPr/>
        </p:nvSpPr>
        <p:spPr>
          <a:xfrm>
            <a:off x="692696" y="2843808"/>
            <a:ext cx="2518062" cy="307777"/>
          </a:xfrm>
          <a:prstGeom prst="rect">
            <a:avLst/>
          </a:prstGeom>
          <a:noFill/>
        </p:spPr>
        <p:txBody>
          <a:bodyPr wrap="none" rtlCol="0">
            <a:spAutoFit/>
          </a:bodyPr>
          <a:lstStyle/>
          <a:p>
            <a:r>
              <a:rPr lang="tr-TR" sz="1400" dirty="0"/>
              <a:t>DİNİ MEKANLARMI TANIYORUM</a:t>
            </a:r>
          </a:p>
        </p:txBody>
      </p:sp>
      <p:sp>
        <p:nvSpPr>
          <p:cNvPr id="29" name="28 Metin kutusu"/>
          <p:cNvSpPr txBox="1"/>
          <p:nvPr/>
        </p:nvSpPr>
        <p:spPr>
          <a:xfrm>
            <a:off x="1484784" y="4355976"/>
            <a:ext cx="2621487" cy="369332"/>
          </a:xfrm>
          <a:prstGeom prst="rect">
            <a:avLst/>
          </a:prstGeom>
          <a:noFill/>
        </p:spPr>
        <p:txBody>
          <a:bodyPr wrap="none" rtlCol="0">
            <a:spAutoFit/>
          </a:bodyPr>
          <a:lstStyle/>
          <a:p>
            <a:r>
              <a:rPr lang="tr-TR" dirty="0"/>
              <a:t>HADİS SÜNNET KONULARI</a:t>
            </a:r>
          </a:p>
        </p:txBody>
      </p:sp>
      <p:pic>
        <p:nvPicPr>
          <p:cNvPr id="38"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124744" y="5724128"/>
            <a:ext cx="360040" cy="360040"/>
          </a:xfrm>
          <a:prstGeom prst="rect">
            <a:avLst/>
          </a:prstGeom>
          <a:noFill/>
        </p:spPr>
      </p:pic>
      <p:pic>
        <p:nvPicPr>
          <p:cNvPr id="39" name="Picture 8" descr="C:\Users\User\Downloads\indir (3).jpg"/>
          <p:cNvPicPr>
            <a:picLocks noChangeAspect="1" noChangeArrowheads="1"/>
          </p:cNvPicPr>
          <p:nvPr/>
        </p:nvPicPr>
        <p:blipFill>
          <a:blip r:embed="rId4" cstate="print"/>
          <a:srcRect l="31429" r="31429" b="14286"/>
          <a:stretch>
            <a:fillRect/>
          </a:stretch>
        </p:blipFill>
        <p:spPr bwMode="auto">
          <a:xfrm>
            <a:off x="404664" y="2555776"/>
            <a:ext cx="360040" cy="830861"/>
          </a:xfrm>
          <a:prstGeom prst="rect">
            <a:avLst/>
          </a:prstGeom>
          <a:noFill/>
        </p:spPr>
      </p:pic>
      <p:sp>
        <p:nvSpPr>
          <p:cNvPr id="41" name="40 Metin kutusu"/>
          <p:cNvSpPr txBox="1"/>
          <p:nvPr/>
        </p:nvSpPr>
        <p:spPr>
          <a:xfrm>
            <a:off x="1556792" y="5652120"/>
            <a:ext cx="3058658" cy="369332"/>
          </a:xfrm>
          <a:prstGeom prst="rect">
            <a:avLst/>
          </a:prstGeom>
          <a:noFill/>
        </p:spPr>
        <p:txBody>
          <a:bodyPr wrap="none" rtlCol="0">
            <a:spAutoFit/>
          </a:bodyPr>
          <a:lstStyle/>
          <a:p>
            <a:r>
              <a:rPr lang="tr-TR" dirty="0"/>
              <a:t>ADABLARIMIZ -ERDEMLERİMİZ</a:t>
            </a:r>
          </a:p>
        </p:txBody>
      </p:sp>
      <p:pic>
        <p:nvPicPr>
          <p:cNvPr id="1038" name="Picture 14" descr="C:\Users\User\Downloads\indir (7).jpg"/>
          <p:cNvPicPr>
            <a:picLocks noChangeAspect="1" noChangeArrowheads="1"/>
          </p:cNvPicPr>
          <p:nvPr/>
        </p:nvPicPr>
        <p:blipFill>
          <a:blip r:embed="rId5" cstate="print"/>
          <a:srcRect/>
          <a:stretch>
            <a:fillRect/>
          </a:stretch>
        </p:blipFill>
        <p:spPr bwMode="auto">
          <a:xfrm>
            <a:off x="4437112" y="2195736"/>
            <a:ext cx="2088232" cy="1962938"/>
          </a:xfrm>
          <a:prstGeom prst="rect">
            <a:avLst/>
          </a:prstGeom>
          <a:noFill/>
        </p:spPr>
      </p:pic>
      <p:pic>
        <p:nvPicPr>
          <p:cNvPr id="1039" name="Picture 15" descr="C:\Users\User\Downloads\indir (6).jpg"/>
          <p:cNvPicPr>
            <a:picLocks noChangeAspect="1" noChangeArrowheads="1"/>
          </p:cNvPicPr>
          <p:nvPr/>
        </p:nvPicPr>
        <p:blipFill>
          <a:blip r:embed="rId6" cstate="print"/>
          <a:srcRect/>
          <a:stretch>
            <a:fillRect/>
          </a:stretch>
        </p:blipFill>
        <p:spPr bwMode="auto">
          <a:xfrm>
            <a:off x="4653136" y="6732240"/>
            <a:ext cx="1944216" cy="1759314"/>
          </a:xfrm>
          <a:prstGeom prst="rect">
            <a:avLst/>
          </a:prstGeom>
          <a:noFill/>
        </p:spPr>
      </p:pic>
      <p:sp>
        <p:nvSpPr>
          <p:cNvPr id="31" name="30 Metin kutusu"/>
          <p:cNvSpPr txBox="1"/>
          <p:nvPr/>
        </p:nvSpPr>
        <p:spPr>
          <a:xfrm>
            <a:off x="692696" y="3131840"/>
            <a:ext cx="3738459" cy="307777"/>
          </a:xfrm>
          <a:prstGeom prst="rect">
            <a:avLst/>
          </a:prstGeom>
          <a:noFill/>
        </p:spPr>
        <p:txBody>
          <a:bodyPr wrap="none" rtlCol="0">
            <a:spAutoFit/>
          </a:bodyPr>
          <a:lstStyle/>
          <a:p>
            <a:r>
              <a:rPr lang="tr-TR" sz="1400" dirty="0"/>
              <a:t>KUR’AN’DA GEÇEN PEYGAMBERLERİ TANIYORUM</a:t>
            </a:r>
          </a:p>
        </p:txBody>
      </p:sp>
      <p:pic>
        <p:nvPicPr>
          <p:cNvPr id="42"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124744" y="4788024"/>
            <a:ext cx="360040" cy="360040"/>
          </a:xfrm>
          <a:prstGeom prst="rect">
            <a:avLst/>
          </a:prstGeom>
          <a:noFill/>
        </p:spPr>
      </p:pic>
      <p:sp>
        <p:nvSpPr>
          <p:cNvPr id="44" name="43 Metin kutusu"/>
          <p:cNvSpPr txBox="1"/>
          <p:nvPr/>
        </p:nvSpPr>
        <p:spPr>
          <a:xfrm>
            <a:off x="1484784" y="4860032"/>
            <a:ext cx="2409890" cy="369332"/>
          </a:xfrm>
          <a:prstGeom prst="rect">
            <a:avLst/>
          </a:prstGeom>
          <a:noFill/>
        </p:spPr>
        <p:txBody>
          <a:bodyPr wrap="none" rtlCol="0">
            <a:spAutoFit/>
          </a:bodyPr>
          <a:lstStyle/>
          <a:p>
            <a:r>
              <a:rPr lang="tr-TR" dirty="0"/>
              <a:t>RAMAZAN GÜNLÜKLERİ</a:t>
            </a:r>
          </a:p>
        </p:txBody>
      </p:sp>
      <p:sp>
        <p:nvSpPr>
          <p:cNvPr id="47" name="46 Metin kutusu"/>
          <p:cNvSpPr txBox="1"/>
          <p:nvPr/>
        </p:nvSpPr>
        <p:spPr>
          <a:xfrm>
            <a:off x="1556792" y="5292080"/>
            <a:ext cx="1994713" cy="369332"/>
          </a:xfrm>
          <a:prstGeom prst="rect">
            <a:avLst/>
          </a:prstGeom>
          <a:noFill/>
        </p:spPr>
        <p:txBody>
          <a:bodyPr wrap="none" rtlCol="0">
            <a:spAutoFit/>
          </a:bodyPr>
          <a:lstStyle/>
          <a:p>
            <a:r>
              <a:rPr lang="tr-TR" dirty="0"/>
              <a:t>İLMİHAL KONULARI</a:t>
            </a:r>
          </a:p>
        </p:txBody>
      </p:sp>
      <p:pic>
        <p:nvPicPr>
          <p:cNvPr id="48"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124744" y="5292080"/>
            <a:ext cx="360040" cy="360040"/>
          </a:xfrm>
          <a:prstGeom prst="rect">
            <a:avLst/>
          </a:prstGeom>
          <a:noFill/>
        </p:spPr>
      </p:pic>
      <p:pic>
        <p:nvPicPr>
          <p:cNvPr id="49"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124744" y="6156176"/>
            <a:ext cx="360040" cy="360040"/>
          </a:xfrm>
          <a:prstGeom prst="rect">
            <a:avLst/>
          </a:prstGeom>
          <a:noFill/>
        </p:spPr>
      </p:pic>
      <p:sp>
        <p:nvSpPr>
          <p:cNvPr id="50" name="49 Metin kutusu"/>
          <p:cNvSpPr txBox="1"/>
          <p:nvPr/>
        </p:nvSpPr>
        <p:spPr>
          <a:xfrm>
            <a:off x="1556792" y="6084168"/>
            <a:ext cx="2885726" cy="369332"/>
          </a:xfrm>
          <a:prstGeom prst="rect">
            <a:avLst/>
          </a:prstGeom>
          <a:noFill/>
        </p:spPr>
        <p:txBody>
          <a:bodyPr wrap="none" rtlCol="0">
            <a:spAutoFit/>
          </a:bodyPr>
          <a:lstStyle/>
          <a:p>
            <a:r>
              <a:rPr lang="tr-TR" dirty="0"/>
              <a:t>MÜZİKLERİMİZ-İLAHİLERİMİZ</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User\Downloads\bülten\101 Colors Inspired by Air (1).jpg"/>
          <p:cNvPicPr>
            <a:picLocks noChangeAspect="1" noChangeArrowheads="1"/>
          </p:cNvPicPr>
          <p:nvPr/>
        </p:nvPicPr>
        <p:blipFill>
          <a:blip r:embed="rId2" cstate="print"/>
          <a:srcRect/>
          <a:stretch>
            <a:fillRect/>
          </a:stretch>
        </p:blipFill>
        <p:spPr bwMode="auto">
          <a:xfrm>
            <a:off x="1124744" y="0"/>
            <a:ext cx="5184576" cy="1042987"/>
          </a:xfrm>
          <a:prstGeom prst="rect">
            <a:avLst/>
          </a:prstGeom>
          <a:noFill/>
        </p:spPr>
      </p:pic>
      <p:sp>
        <p:nvSpPr>
          <p:cNvPr id="5" name="4 Metin kutusu"/>
          <p:cNvSpPr txBox="1"/>
          <p:nvPr/>
        </p:nvSpPr>
        <p:spPr>
          <a:xfrm>
            <a:off x="1700808" y="251520"/>
            <a:ext cx="4392488" cy="584775"/>
          </a:xfrm>
          <a:prstGeom prst="rect">
            <a:avLst/>
          </a:prstGeom>
          <a:noFill/>
        </p:spPr>
        <p:txBody>
          <a:bodyPr wrap="square" rtlCol="0">
            <a:spAutoFit/>
          </a:bodyPr>
          <a:lstStyle/>
          <a:p>
            <a:r>
              <a:rPr lang="tr-TR" sz="3200" dirty="0">
                <a:solidFill>
                  <a:schemeClr val="tx1">
                    <a:lumMod val="95000"/>
                    <a:lumOff val="5000"/>
                  </a:schemeClr>
                </a:solidFill>
                <a:latin typeface="Footlight MT Light" pitchFamily="18" charset="0"/>
              </a:rPr>
              <a:t>RABBİMİ TANIYORUM</a:t>
            </a:r>
          </a:p>
        </p:txBody>
      </p:sp>
      <p:sp>
        <p:nvSpPr>
          <p:cNvPr id="6" name="5 Metin kutusu"/>
          <p:cNvSpPr txBox="1"/>
          <p:nvPr/>
        </p:nvSpPr>
        <p:spPr>
          <a:xfrm>
            <a:off x="332656" y="1331640"/>
            <a:ext cx="5041765" cy="861774"/>
          </a:xfrm>
          <a:prstGeom prst="rect">
            <a:avLst/>
          </a:prstGeom>
          <a:noFill/>
        </p:spPr>
        <p:txBody>
          <a:bodyPr wrap="none" rtlCol="0">
            <a:spAutoFit/>
          </a:bodyPr>
          <a:lstStyle/>
          <a:p>
            <a:r>
              <a:rPr lang="tr-TR" dirty="0">
                <a:solidFill>
                  <a:srgbClr val="0070C0"/>
                </a:solidFill>
                <a:latin typeface="Century Gothic" pitchFamily="34" charset="0"/>
              </a:rPr>
              <a:t>ALİM SIFATI İLE RABBİMİ TANIYORUM</a:t>
            </a:r>
          </a:p>
          <a:p>
            <a:endParaRPr lang="tr-TR" dirty="0">
              <a:solidFill>
                <a:srgbClr val="0070C0"/>
              </a:solidFill>
              <a:latin typeface="Century Gothic" pitchFamily="34" charset="0"/>
            </a:endParaRPr>
          </a:p>
          <a:p>
            <a:r>
              <a:rPr lang="tr-TR" sz="1400" dirty="0">
                <a:latin typeface="Century Gothic" pitchFamily="34" charset="0"/>
              </a:rPr>
              <a:t>RABBİMİZ BİZİM BİLDİĞİMİZ VE BİLMEDİĞİMİZ HERŞEYİ BİLİR.</a:t>
            </a:r>
          </a:p>
        </p:txBody>
      </p:sp>
      <p:pic>
        <p:nvPicPr>
          <p:cNvPr id="1026" name="Picture 2" descr="C:\Users\User\Downloads\bülten\KİTAP\serce-kusu-benekli-allahin-alim-ismini-ogreniyor-nur-kutlu-timas-yayinlari-kcm63207417-1-8d190b18dbbf459fa345ace200cf15a6.jpg"/>
          <p:cNvPicPr>
            <a:picLocks noChangeAspect="1" noChangeArrowheads="1"/>
          </p:cNvPicPr>
          <p:nvPr/>
        </p:nvPicPr>
        <p:blipFill>
          <a:blip r:embed="rId3" cstate="print"/>
          <a:srcRect/>
          <a:stretch>
            <a:fillRect/>
          </a:stretch>
        </p:blipFill>
        <p:spPr bwMode="auto">
          <a:xfrm>
            <a:off x="0" y="2267744"/>
            <a:ext cx="3142168" cy="3456384"/>
          </a:xfrm>
          <a:prstGeom prst="rect">
            <a:avLst/>
          </a:prstGeom>
          <a:noFill/>
        </p:spPr>
      </p:pic>
      <p:sp>
        <p:nvSpPr>
          <p:cNvPr id="8" name="7 Metin kutusu"/>
          <p:cNvSpPr txBox="1"/>
          <p:nvPr/>
        </p:nvSpPr>
        <p:spPr>
          <a:xfrm>
            <a:off x="260649" y="6012160"/>
            <a:ext cx="5976664" cy="1508105"/>
          </a:xfrm>
          <a:prstGeom prst="rect">
            <a:avLst/>
          </a:prstGeom>
          <a:noFill/>
        </p:spPr>
        <p:txBody>
          <a:bodyPr wrap="square" rtlCol="0">
            <a:spAutoFit/>
          </a:bodyPr>
          <a:lstStyle/>
          <a:p>
            <a:r>
              <a:rPr lang="tr-TR" dirty="0">
                <a:solidFill>
                  <a:srgbClr val="0070C0"/>
                </a:solidFill>
                <a:latin typeface="Century Gothic" pitchFamily="34" charset="0"/>
              </a:rPr>
              <a:t>GANİ SIFATIYLA RABBİMİ TANIYORUM</a:t>
            </a:r>
          </a:p>
          <a:p>
            <a:endParaRPr lang="tr-TR" dirty="0">
              <a:solidFill>
                <a:srgbClr val="0070C0"/>
              </a:solidFill>
              <a:latin typeface="Century Gothic" pitchFamily="34" charset="0"/>
            </a:endParaRPr>
          </a:p>
          <a:p>
            <a:r>
              <a:rPr lang="tr-TR" sz="1400" dirty="0">
                <a:latin typeface="Century Gothic" pitchFamily="34" charset="0"/>
              </a:rPr>
              <a:t>RABBİMİZ ÇOK ZENGİNDİR. ANCAK ONUN ZENGİNLİĞİ PARA VE ALTINLA DEĞİL CÖMERTLİĞİYLEDİR.BİZE DE ÇOK ZENGİNLİKLER VERMİŞTİR. EN BÜYÜK  ZENGİNLİĞİMİZ AKIL,SAĞLIK, İMANA SAHİP OLMAMIZ VE  İNSAN OLMAMIZDIR. ELHAMDÜLİLLAH </a:t>
            </a:r>
            <a:r>
              <a:rPr lang="tr-TR" sz="1400" dirty="0">
                <a:latin typeface="Century Gothic" pitchFamily="34" charset="0"/>
                <a:sym typeface="Wingdings" pitchFamily="2" charset="2"/>
              </a:rPr>
              <a:t></a:t>
            </a:r>
            <a:r>
              <a:rPr lang="tr-TR" sz="1400" dirty="0">
                <a:latin typeface="Century Gothic" pitchFamily="34" charset="0"/>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ownloads\bülten\HM Digital Design.jpg"/>
          <p:cNvPicPr>
            <a:picLocks noChangeAspect="1" noChangeArrowheads="1"/>
          </p:cNvPicPr>
          <p:nvPr/>
        </p:nvPicPr>
        <p:blipFill>
          <a:blip r:embed="rId2" cstate="print"/>
          <a:srcRect/>
          <a:stretch>
            <a:fillRect/>
          </a:stretch>
        </p:blipFill>
        <p:spPr bwMode="auto">
          <a:xfrm>
            <a:off x="260648" y="6588224"/>
            <a:ext cx="1901151" cy="2376438"/>
          </a:xfrm>
          <a:prstGeom prst="rect">
            <a:avLst/>
          </a:prstGeom>
          <a:noFill/>
        </p:spPr>
      </p:pic>
      <p:pic>
        <p:nvPicPr>
          <p:cNvPr id="10" name="Picture 3" descr="C:\Users\User\Downloads\bülten\HM Digital Design.jpg"/>
          <p:cNvPicPr>
            <a:picLocks noChangeAspect="1" noChangeArrowheads="1"/>
          </p:cNvPicPr>
          <p:nvPr/>
        </p:nvPicPr>
        <p:blipFill>
          <a:blip r:embed="rId2" cstate="print"/>
          <a:srcRect/>
          <a:stretch>
            <a:fillRect/>
          </a:stretch>
        </p:blipFill>
        <p:spPr bwMode="auto">
          <a:xfrm>
            <a:off x="4956849" y="6767562"/>
            <a:ext cx="1901151" cy="2376438"/>
          </a:xfrm>
          <a:prstGeom prst="rect">
            <a:avLst/>
          </a:prstGeom>
          <a:noFill/>
        </p:spPr>
      </p:pic>
      <p:pic>
        <p:nvPicPr>
          <p:cNvPr id="12" name="Picture 3" descr="C:\Users\User\Downloads\bülten\HM Digital Design.jpg"/>
          <p:cNvPicPr>
            <a:picLocks noChangeAspect="1" noChangeArrowheads="1"/>
          </p:cNvPicPr>
          <p:nvPr/>
        </p:nvPicPr>
        <p:blipFill>
          <a:blip r:embed="rId2" cstate="print"/>
          <a:srcRect/>
          <a:stretch>
            <a:fillRect/>
          </a:stretch>
        </p:blipFill>
        <p:spPr bwMode="auto">
          <a:xfrm>
            <a:off x="2420888" y="6767562"/>
            <a:ext cx="1901151" cy="2376438"/>
          </a:xfrm>
          <a:prstGeom prst="rect">
            <a:avLst/>
          </a:prstGeom>
          <a:noFill/>
        </p:spPr>
      </p:pic>
      <p:pic>
        <p:nvPicPr>
          <p:cNvPr id="13" name="Picture 3" descr="C:\Users\User\Downloads\bülten\HM Digital Design.jpg"/>
          <p:cNvPicPr>
            <a:picLocks noChangeAspect="1" noChangeArrowheads="1"/>
          </p:cNvPicPr>
          <p:nvPr/>
        </p:nvPicPr>
        <p:blipFill>
          <a:blip r:embed="rId2" cstate="print"/>
          <a:srcRect/>
          <a:stretch>
            <a:fillRect/>
          </a:stretch>
        </p:blipFill>
        <p:spPr bwMode="auto">
          <a:xfrm>
            <a:off x="4725144" y="1403648"/>
            <a:ext cx="1901151" cy="2376438"/>
          </a:xfrm>
          <a:prstGeom prst="rect">
            <a:avLst/>
          </a:prstGeom>
          <a:noFill/>
        </p:spPr>
      </p:pic>
      <p:pic>
        <p:nvPicPr>
          <p:cNvPr id="2050" name="Picture 2" descr="C:\Users\User\Downloads\bülten\ce870fd6-726b-4db0-b5e2-af0ae15b4d5b.png"/>
          <p:cNvPicPr>
            <a:picLocks noChangeAspect="1" noChangeArrowheads="1"/>
          </p:cNvPicPr>
          <p:nvPr/>
        </p:nvPicPr>
        <p:blipFill>
          <a:blip r:embed="rId3" cstate="print"/>
          <a:srcRect/>
          <a:stretch>
            <a:fillRect/>
          </a:stretch>
        </p:blipFill>
        <p:spPr bwMode="auto">
          <a:xfrm>
            <a:off x="-819472" y="-2340768"/>
            <a:ext cx="7918128" cy="6803876"/>
          </a:xfrm>
          <a:prstGeom prst="rect">
            <a:avLst/>
          </a:prstGeom>
          <a:noFill/>
        </p:spPr>
      </p:pic>
      <p:sp>
        <p:nvSpPr>
          <p:cNvPr id="5" name="4 Metin kutusu"/>
          <p:cNvSpPr txBox="1"/>
          <p:nvPr/>
        </p:nvSpPr>
        <p:spPr>
          <a:xfrm>
            <a:off x="476672" y="323528"/>
            <a:ext cx="6381328" cy="584775"/>
          </a:xfrm>
          <a:prstGeom prst="rect">
            <a:avLst/>
          </a:prstGeom>
          <a:noFill/>
        </p:spPr>
        <p:txBody>
          <a:bodyPr wrap="square" rtlCol="0">
            <a:spAutoFit/>
          </a:bodyPr>
          <a:lstStyle/>
          <a:p>
            <a:r>
              <a:rPr lang="tr-TR" sz="3200" dirty="0">
                <a:solidFill>
                  <a:schemeClr val="tx1">
                    <a:lumMod val="95000"/>
                    <a:lumOff val="5000"/>
                  </a:schemeClr>
                </a:solidFill>
                <a:latin typeface="Footlight MT Light" pitchFamily="18" charset="0"/>
              </a:rPr>
              <a:t>DİNİ MEKANLARIMI TANIYORUM</a:t>
            </a:r>
          </a:p>
        </p:txBody>
      </p:sp>
      <p:sp>
        <p:nvSpPr>
          <p:cNvPr id="6" name="5 Metin kutusu"/>
          <p:cNvSpPr txBox="1"/>
          <p:nvPr/>
        </p:nvSpPr>
        <p:spPr>
          <a:xfrm>
            <a:off x="1700808" y="971600"/>
            <a:ext cx="4896544" cy="584775"/>
          </a:xfrm>
          <a:prstGeom prst="rect">
            <a:avLst/>
          </a:prstGeom>
          <a:noFill/>
        </p:spPr>
        <p:txBody>
          <a:bodyPr wrap="square" rtlCol="0">
            <a:spAutoFit/>
          </a:bodyPr>
          <a:lstStyle/>
          <a:p>
            <a:r>
              <a:rPr lang="tr-TR" sz="3200" dirty="0">
                <a:solidFill>
                  <a:srgbClr val="00B050"/>
                </a:solidFill>
                <a:latin typeface="Footlight MT Light" pitchFamily="18" charset="0"/>
              </a:rPr>
              <a:t>MESCİDİ NEBEVİ</a:t>
            </a:r>
          </a:p>
        </p:txBody>
      </p:sp>
      <p:sp>
        <p:nvSpPr>
          <p:cNvPr id="8" name="7 Metin kutusu"/>
          <p:cNvSpPr txBox="1"/>
          <p:nvPr/>
        </p:nvSpPr>
        <p:spPr>
          <a:xfrm>
            <a:off x="404664" y="2123728"/>
            <a:ext cx="5976664" cy="923330"/>
          </a:xfrm>
          <a:prstGeom prst="rect">
            <a:avLst/>
          </a:prstGeom>
          <a:noFill/>
        </p:spPr>
        <p:txBody>
          <a:bodyPr wrap="square" rtlCol="0">
            <a:spAutoFit/>
          </a:bodyPr>
          <a:lstStyle/>
          <a:p>
            <a:r>
              <a:rPr lang="tr-TR" dirty="0">
                <a:solidFill>
                  <a:srgbClr val="00B050"/>
                </a:solidFill>
                <a:latin typeface="Century Gothic" pitchFamily="34" charset="0"/>
              </a:rPr>
              <a:t>MESCİD-İ NEBEVİ MEDİNE’DE , İÇERİSİNDE PEYGAMBER EFENDİMİZİN KABRİNİN BULUNDUĞU MESCİDDİR.</a:t>
            </a:r>
            <a:endParaRPr lang="tr-TR" sz="1400" dirty="0">
              <a:solidFill>
                <a:srgbClr val="00B050"/>
              </a:solidFill>
              <a:latin typeface="Century Gothic" pitchFamily="34" charset="0"/>
            </a:endParaRPr>
          </a:p>
        </p:txBody>
      </p:sp>
      <p:pic>
        <p:nvPicPr>
          <p:cNvPr id="2052" name="Picture 4" descr="C:\Users\User\Downloads\WhatsApp Image 2023-03-28 at 13.35.50.jpeg"/>
          <p:cNvPicPr>
            <a:picLocks noChangeAspect="1" noChangeArrowheads="1"/>
          </p:cNvPicPr>
          <p:nvPr/>
        </p:nvPicPr>
        <p:blipFill>
          <a:blip r:embed="rId4" cstate="print"/>
          <a:srcRect/>
          <a:stretch>
            <a:fillRect/>
          </a:stretch>
        </p:blipFill>
        <p:spPr bwMode="auto">
          <a:xfrm>
            <a:off x="836712" y="3347864"/>
            <a:ext cx="5059555" cy="369098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Users\User\Downloads\bülten\101 Colors Inspired by Air (1).jpg"/>
          <p:cNvPicPr>
            <a:picLocks noChangeAspect="1" noChangeArrowheads="1"/>
          </p:cNvPicPr>
          <p:nvPr/>
        </p:nvPicPr>
        <p:blipFill>
          <a:blip r:embed="rId2" cstate="print"/>
          <a:srcRect/>
          <a:stretch>
            <a:fillRect/>
          </a:stretch>
        </p:blipFill>
        <p:spPr bwMode="auto">
          <a:xfrm>
            <a:off x="0" y="179512"/>
            <a:ext cx="6669360" cy="1042987"/>
          </a:xfrm>
          <a:prstGeom prst="rect">
            <a:avLst/>
          </a:prstGeom>
          <a:noFill/>
        </p:spPr>
      </p:pic>
      <p:sp>
        <p:nvSpPr>
          <p:cNvPr id="5" name="4 Metin kutusu"/>
          <p:cNvSpPr txBox="1"/>
          <p:nvPr/>
        </p:nvSpPr>
        <p:spPr>
          <a:xfrm>
            <a:off x="0" y="251520"/>
            <a:ext cx="6858000" cy="461665"/>
          </a:xfrm>
          <a:prstGeom prst="rect">
            <a:avLst/>
          </a:prstGeom>
          <a:noFill/>
        </p:spPr>
        <p:txBody>
          <a:bodyPr wrap="square" rtlCol="0">
            <a:spAutoFit/>
          </a:bodyPr>
          <a:lstStyle/>
          <a:p>
            <a:r>
              <a:rPr lang="tr-TR" sz="2400" dirty="0">
                <a:solidFill>
                  <a:schemeClr val="tx1">
                    <a:lumMod val="95000"/>
                    <a:lumOff val="5000"/>
                  </a:schemeClr>
                </a:solidFill>
                <a:latin typeface="Footlight MT Light" pitchFamily="18" charset="0"/>
              </a:rPr>
              <a:t>  </a:t>
            </a:r>
            <a:r>
              <a:rPr lang="tr-TR" sz="2400" dirty="0">
                <a:solidFill>
                  <a:srgbClr val="7030A0"/>
                </a:solidFill>
                <a:latin typeface="Footlight MT Light" pitchFamily="18" charset="0"/>
              </a:rPr>
              <a:t>KUR’AN’DA GEÇEN PEYGAMBERLERİ TANIYORUM</a:t>
            </a:r>
          </a:p>
        </p:txBody>
      </p:sp>
      <p:pic>
        <p:nvPicPr>
          <p:cNvPr id="6"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260648" y="1259632"/>
            <a:ext cx="576064" cy="576064"/>
          </a:xfrm>
          <a:prstGeom prst="rect">
            <a:avLst/>
          </a:prstGeom>
          <a:noFill/>
        </p:spPr>
      </p:pic>
      <p:sp>
        <p:nvSpPr>
          <p:cNvPr id="7" name="6 Metin kutusu"/>
          <p:cNvSpPr txBox="1"/>
          <p:nvPr/>
        </p:nvSpPr>
        <p:spPr>
          <a:xfrm>
            <a:off x="980728" y="1187624"/>
            <a:ext cx="5877272" cy="461665"/>
          </a:xfrm>
          <a:prstGeom prst="rect">
            <a:avLst/>
          </a:prstGeom>
          <a:noFill/>
        </p:spPr>
        <p:txBody>
          <a:bodyPr wrap="square" rtlCol="0">
            <a:spAutoFit/>
          </a:bodyPr>
          <a:lstStyle/>
          <a:p>
            <a:r>
              <a:rPr lang="tr-TR" sz="2400" dirty="0">
                <a:latin typeface="Berlin Sans FB" pitchFamily="34" charset="0"/>
              </a:rPr>
              <a:t>HZ.NUH </a:t>
            </a:r>
          </a:p>
        </p:txBody>
      </p:sp>
      <p:pic>
        <p:nvPicPr>
          <p:cNvPr id="3074" name="Picture 2" descr="C:\Users\User\Downloads\WhatsApp Image 2023-03-28 at 13.46.00.jpeg"/>
          <p:cNvPicPr>
            <a:picLocks noChangeAspect="1" noChangeArrowheads="1"/>
          </p:cNvPicPr>
          <p:nvPr/>
        </p:nvPicPr>
        <p:blipFill>
          <a:blip r:embed="rId4" cstate="print"/>
          <a:srcRect/>
          <a:stretch>
            <a:fillRect/>
          </a:stretch>
        </p:blipFill>
        <p:spPr bwMode="auto">
          <a:xfrm>
            <a:off x="1124744" y="1763688"/>
            <a:ext cx="2880320" cy="3045492"/>
          </a:xfrm>
          <a:prstGeom prst="rect">
            <a:avLst/>
          </a:prstGeom>
          <a:noFill/>
        </p:spPr>
      </p:pic>
      <p:pic>
        <p:nvPicPr>
          <p:cNvPr id="9"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332656" y="5148064"/>
            <a:ext cx="576064" cy="576064"/>
          </a:xfrm>
          <a:prstGeom prst="rect">
            <a:avLst/>
          </a:prstGeom>
          <a:noFill/>
        </p:spPr>
      </p:pic>
      <p:sp>
        <p:nvSpPr>
          <p:cNvPr id="10" name="9 Metin kutusu"/>
          <p:cNvSpPr txBox="1"/>
          <p:nvPr/>
        </p:nvSpPr>
        <p:spPr>
          <a:xfrm>
            <a:off x="980728" y="5148064"/>
            <a:ext cx="5877272" cy="461665"/>
          </a:xfrm>
          <a:prstGeom prst="rect">
            <a:avLst/>
          </a:prstGeom>
          <a:noFill/>
        </p:spPr>
        <p:txBody>
          <a:bodyPr wrap="square" rtlCol="0">
            <a:spAutoFit/>
          </a:bodyPr>
          <a:lstStyle/>
          <a:p>
            <a:r>
              <a:rPr lang="tr-TR" sz="2400" dirty="0">
                <a:latin typeface="Berlin Sans FB" pitchFamily="34" charset="0"/>
              </a:rPr>
              <a:t>HZ.EYYÜB (SABIRLI PEYGAMBER)</a:t>
            </a:r>
          </a:p>
        </p:txBody>
      </p:sp>
      <p:pic>
        <p:nvPicPr>
          <p:cNvPr id="3075" name="Picture 3" descr="C:\Users\User\Downloads\WhatsApp Image 2023-03-28 at 13.49.38.jpeg"/>
          <p:cNvPicPr>
            <a:picLocks noChangeAspect="1" noChangeArrowheads="1"/>
          </p:cNvPicPr>
          <p:nvPr/>
        </p:nvPicPr>
        <p:blipFill>
          <a:blip r:embed="rId5" cstate="print"/>
          <a:srcRect/>
          <a:stretch>
            <a:fillRect/>
          </a:stretch>
        </p:blipFill>
        <p:spPr bwMode="auto">
          <a:xfrm>
            <a:off x="980728" y="5652120"/>
            <a:ext cx="2880320" cy="331479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ownloads\bülten\Verde Planta Pequena Lâmina  Muro De Escalada  Pinturas Decorativas PNG , Parede De Escalada, Pinturas Decorativas, Green Plant Imagem PNG e PSD Para Download Gratuito.jpg"/>
          <p:cNvPicPr>
            <a:picLocks noChangeAspect="1" noChangeArrowheads="1"/>
          </p:cNvPicPr>
          <p:nvPr/>
        </p:nvPicPr>
        <p:blipFill>
          <a:blip r:embed="rId2" cstate="print"/>
          <a:srcRect/>
          <a:stretch>
            <a:fillRect/>
          </a:stretch>
        </p:blipFill>
        <p:spPr bwMode="auto">
          <a:xfrm>
            <a:off x="0" y="0"/>
            <a:ext cx="6858000" cy="6096000"/>
          </a:xfrm>
          <a:prstGeom prst="rect">
            <a:avLst/>
          </a:prstGeom>
          <a:noFill/>
        </p:spPr>
      </p:pic>
      <p:sp>
        <p:nvSpPr>
          <p:cNvPr id="3" name="2 Metin kutusu"/>
          <p:cNvSpPr txBox="1"/>
          <p:nvPr/>
        </p:nvSpPr>
        <p:spPr>
          <a:xfrm>
            <a:off x="0" y="2915816"/>
            <a:ext cx="6858000" cy="4801314"/>
          </a:xfrm>
          <a:prstGeom prst="rect">
            <a:avLst/>
          </a:prstGeom>
          <a:noFill/>
        </p:spPr>
        <p:txBody>
          <a:bodyPr wrap="square" rtlCol="0">
            <a:spAutoFit/>
          </a:bodyPr>
          <a:lstStyle/>
          <a:p>
            <a:r>
              <a:rPr lang="tr-TR" sz="2400" b="1" dirty="0">
                <a:solidFill>
                  <a:schemeClr val="tx1">
                    <a:lumMod val="95000"/>
                    <a:lumOff val="5000"/>
                  </a:schemeClr>
                </a:solidFill>
                <a:latin typeface="Footlight MT Light" pitchFamily="18" charset="0"/>
              </a:rPr>
              <a:t>İLMİHAL: ORUÇ</a:t>
            </a:r>
          </a:p>
          <a:p>
            <a:r>
              <a:rPr lang="tr-TR" dirty="0">
                <a:solidFill>
                  <a:schemeClr val="tx1">
                    <a:lumMod val="95000"/>
                    <a:lumOff val="5000"/>
                  </a:schemeClr>
                </a:solidFill>
                <a:latin typeface="Footlight MT Light" pitchFamily="18" charset="0"/>
              </a:rPr>
              <a:t>ORUÇ HEM BEDENİMİZE HEMDE ZİHNİMİZE ÇOK FAYDALI BİR İBADETTİR. DURMADAN ÇALIŞNA İÇ ORGANLARIMIZINDA DİNLENMEYE İHTİYAÇLARI VARDIR. BU YÜZDEN RABBİMİZ BİZLERE 1 AY FIRSAT VERMİŞ VE KALAN DİĞER AYLARDA DAHA SAĞLIKLI VE DİNÇ OLABİLMEMİZ İÇİN BU AYI İYİ DEĞERLENDİRİP VÜCUDUMUZA  TATİL VERMEMİZİN FAYDALI OLACAĞINI BUYURMUŞTUR. BU YÜZDEN BZİLERDE ORUÇ TUTARAK BU FIRSATI DEĞERLENDİRİRİZ.</a:t>
            </a:r>
          </a:p>
          <a:p>
            <a:endParaRPr lang="tr-TR" sz="2400" dirty="0">
              <a:solidFill>
                <a:schemeClr val="tx1">
                  <a:lumMod val="95000"/>
                  <a:lumOff val="5000"/>
                </a:schemeClr>
              </a:solidFill>
              <a:latin typeface="Footlight MT Light" pitchFamily="18" charset="0"/>
            </a:endParaRPr>
          </a:p>
          <a:p>
            <a:r>
              <a:rPr lang="tr-TR" sz="2400" b="1" dirty="0">
                <a:solidFill>
                  <a:schemeClr val="tx1">
                    <a:lumMod val="95000"/>
                    <a:lumOff val="5000"/>
                  </a:schemeClr>
                </a:solidFill>
                <a:latin typeface="Footlight MT Light" pitchFamily="18" charset="0"/>
              </a:rPr>
              <a:t>KELİME-İ ŞEHADET:</a:t>
            </a:r>
          </a:p>
          <a:p>
            <a:r>
              <a:rPr lang="tr-TR" dirty="0">
                <a:solidFill>
                  <a:schemeClr val="tx1">
                    <a:lumMod val="95000"/>
                    <a:lumOff val="5000"/>
                  </a:schemeClr>
                </a:solidFill>
                <a:latin typeface="Footlight MT Light" pitchFamily="18" charset="0"/>
              </a:rPr>
              <a:t>EŞHEDÜ ELLA İLAHE İLLLALLAH VE EŞHEDÜ ENNE MUHAMMEDEN ABDÜHÜ VE RASULÜH</a:t>
            </a:r>
          </a:p>
          <a:p>
            <a:r>
              <a:rPr lang="tr-TR" dirty="0">
                <a:solidFill>
                  <a:schemeClr val="tx1">
                    <a:lumMod val="95000"/>
                    <a:lumOff val="5000"/>
                  </a:schemeClr>
                </a:solidFill>
                <a:latin typeface="Footlight MT Light" pitchFamily="18" charset="0"/>
              </a:rPr>
              <a:t>BEN ŞEHADET EDERİM Kİ ALLAH’TAN BAŞKA İLAH YOKTUR. VE YİNE ŞEHADET EDERİM Kİ HZ. MUHAMMED ALLAH’IN KULU VE RASULÜDÜR(PEYGAMBERİDİR)</a:t>
            </a:r>
            <a:endParaRPr lang="tr-TR" dirty="0">
              <a:solidFill>
                <a:srgbClr val="7030A0"/>
              </a:solidFill>
              <a:latin typeface="Footlight MT Light"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0" y="251520"/>
            <a:ext cx="6858000" cy="1569660"/>
          </a:xfrm>
          <a:prstGeom prst="rect">
            <a:avLst/>
          </a:prstGeom>
          <a:noFill/>
        </p:spPr>
        <p:txBody>
          <a:bodyPr wrap="square" rtlCol="0">
            <a:spAutoFit/>
          </a:bodyPr>
          <a:lstStyle/>
          <a:p>
            <a:r>
              <a:rPr lang="tr-TR" sz="2400" b="1" dirty="0">
                <a:solidFill>
                  <a:schemeClr val="tx1">
                    <a:lumMod val="95000"/>
                    <a:lumOff val="5000"/>
                  </a:schemeClr>
                </a:solidFill>
                <a:latin typeface="Footlight MT Light" pitchFamily="18" charset="0"/>
              </a:rPr>
              <a:t>İLMİHAL:  GUSÜL </a:t>
            </a:r>
          </a:p>
          <a:p>
            <a:r>
              <a:rPr lang="tr-TR" dirty="0">
                <a:solidFill>
                  <a:schemeClr val="tx1">
                    <a:lumMod val="95000"/>
                    <a:lumOff val="5000"/>
                  </a:schemeClr>
                </a:solidFill>
                <a:latin typeface="Footlight MT Light" pitchFamily="18" charset="0"/>
              </a:rPr>
              <a:t>BANYOYA GİRDİĞİMİZDE TÜM VÜCUDUMUZU YIKADIKTAN SONRA YAPMAMIZ GREKN İKİ İŞLEM DAHA VAR. BİRİ AĞZIMIZA SU VERİP BOŞALTMAK İKİNCİSİ DE BURNUMUZA SU VERİP BOŞALTMAK. BU SAYEDE BANYO YAPARAK ABDEST ALMIŞ OLURUZ.</a:t>
            </a:r>
          </a:p>
        </p:txBody>
      </p:sp>
      <p:pic>
        <p:nvPicPr>
          <p:cNvPr id="5122" name="Picture 2" descr="C:\Users\User\Downloads\WhatsApp Image 2023-03-28 at 13.39.37.jpeg"/>
          <p:cNvPicPr>
            <a:picLocks noChangeAspect="1" noChangeArrowheads="1"/>
          </p:cNvPicPr>
          <p:nvPr/>
        </p:nvPicPr>
        <p:blipFill>
          <a:blip r:embed="rId2" cstate="print"/>
          <a:srcRect/>
          <a:stretch>
            <a:fillRect/>
          </a:stretch>
        </p:blipFill>
        <p:spPr bwMode="auto">
          <a:xfrm>
            <a:off x="404664" y="4319464"/>
            <a:ext cx="3870885" cy="4824536"/>
          </a:xfrm>
          <a:prstGeom prst="rect">
            <a:avLst/>
          </a:prstGeom>
          <a:noFill/>
        </p:spPr>
      </p:pic>
      <p:sp>
        <p:nvSpPr>
          <p:cNvPr id="4" name="3 Metin kutusu"/>
          <p:cNvSpPr txBox="1"/>
          <p:nvPr/>
        </p:nvSpPr>
        <p:spPr>
          <a:xfrm>
            <a:off x="0" y="1907704"/>
            <a:ext cx="8424936" cy="2308324"/>
          </a:xfrm>
          <a:prstGeom prst="rect">
            <a:avLst/>
          </a:prstGeom>
          <a:noFill/>
        </p:spPr>
        <p:txBody>
          <a:bodyPr wrap="square" rtlCol="0">
            <a:spAutoFit/>
          </a:bodyPr>
          <a:lstStyle/>
          <a:p>
            <a:r>
              <a:rPr lang="tr-TR" sz="1600" dirty="0">
                <a:solidFill>
                  <a:schemeClr val="accent6">
                    <a:lumMod val="50000"/>
                  </a:schemeClr>
                </a:solidFill>
                <a:latin typeface="Century Gothic" pitchFamily="34" charset="0"/>
              </a:rPr>
              <a:t>Guslün farzı Üç müdür?</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Elbette bir canım, elbette bir canım.</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Gusül Almak Güç müdür?</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Kolaydır bir canım, kolaydır a canım.</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Ağza Üç Kere Dolu Dolu su vermek,</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Burna Üç Kere Dolu Dolu çekmek,</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Sonra da bütün vücudu yıkamak,</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İşte budur Temiz ve Huzurlu olmak,</a:t>
            </a:r>
          </a:p>
        </p:txBody>
      </p:sp>
      <p:pic>
        <p:nvPicPr>
          <p:cNvPr id="5123" name="Picture 3" descr="C:\Users\User\Downloads\bülten\Proyectos.jpg"/>
          <p:cNvPicPr>
            <a:picLocks noChangeAspect="1" noChangeArrowheads="1"/>
          </p:cNvPicPr>
          <p:nvPr/>
        </p:nvPicPr>
        <p:blipFill>
          <a:blip r:embed="rId3" cstate="print"/>
          <a:srcRect/>
          <a:stretch>
            <a:fillRect/>
          </a:stretch>
        </p:blipFill>
        <p:spPr bwMode="auto">
          <a:xfrm>
            <a:off x="3861048" y="1835696"/>
            <a:ext cx="2787959" cy="2531467"/>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18 Resim" descr="imag..).jpg"/>
          <p:cNvPicPr>
            <a:picLocks noChangeAspect="1"/>
          </p:cNvPicPr>
          <p:nvPr/>
        </p:nvPicPr>
        <p:blipFill>
          <a:blip r:embed="rId2"/>
          <a:stretch>
            <a:fillRect/>
          </a:stretch>
        </p:blipFill>
        <p:spPr>
          <a:xfrm>
            <a:off x="0" y="0"/>
            <a:ext cx="6858000" cy="9124899"/>
          </a:xfrm>
          <a:prstGeom prst="rect">
            <a:avLst/>
          </a:prstGeom>
        </p:spPr>
      </p:pic>
      <p:sp>
        <p:nvSpPr>
          <p:cNvPr id="3" name="2 Başlık"/>
          <p:cNvSpPr>
            <a:spLocks noGrp="1"/>
          </p:cNvSpPr>
          <p:nvPr>
            <p:ph type="title"/>
          </p:nvPr>
        </p:nvSpPr>
        <p:spPr>
          <a:xfrm>
            <a:off x="342900" y="571472"/>
            <a:ext cx="6172200" cy="571504"/>
          </a:xfrm>
        </p:spPr>
        <p:txBody>
          <a:bodyPr>
            <a:normAutofit/>
          </a:bodyPr>
          <a:lstStyle/>
          <a:p>
            <a:r>
              <a:rPr lang="tr-TR" sz="1800" dirty="0">
                <a:solidFill>
                  <a:srgbClr val="FF0000"/>
                </a:solidFill>
                <a:latin typeface="Arial Black" pitchFamily="34" charset="0"/>
              </a:rPr>
              <a:t>OKUL PROJELERİMİZ</a:t>
            </a:r>
          </a:p>
        </p:txBody>
      </p:sp>
      <p:sp>
        <p:nvSpPr>
          <p:cNvPr id="7" name="6 Metin kutusu"/>
          <p:cNvSpPr txBox="1"/>
          <p:nvPr/>
        </p:nvSpPr>
        <p:spPr>
          <a:xfrm>
            <a:off x="428604" y="1142976"/>
            <a:ext cx="5857916" cy="2031325"/>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tr-TR" sz="1400" dirty="0">
                <a:latin typeface="Arial Black" pitchFamily="34" charset="0"/>
              </a:rPr>
              <a:t>      ECO OKUL</a:t>
            </a:r>
          </a:p>
          <a:p>
            <a:r>
              <a:rPr lang="tr-TR" sz="1400" dirty="0">
                <a:latin typeface="Arial Black" pitchFamily="34" charset="0"/>
              </a:rPr>
              <a:t> Bu aylarda projemiz kapsamında</a:t>
            </a:r>
          </a:p>
          <a:p>
            <a:pPr lvl="0"/>
            <a:r>
              <a:rPr lang="tr-TR" sz="1400" dirty="0">
                <a:latin typeface="Arial Black" pitchFamily="34" charset="0"/>
              </a:rPr>
              <a:t> </a:t>
            </a:r>
            <a:r>
              <a:rPr lang="tr-TR" sz="1400" dirty="0"/>
              <a:t>“</a:t>
            </a:r>
            <a:r>
              <a:rPr lang="tr-TR" sz="1400" dirty="0">
                <a:latin typeface="Arial Black" pitchFamily="34" charset="0"/>
              </a:rPr>
              <a:t>Buzullar neden erir? Tatlı su kaynakların azalması” konusunu işledik. 22 MART Dünya Su Günü kapsamında suyun önemini anlatan eğitici filimler izlenerek su konulu resim çalışması yaptık. Yağmur suyunu toplamak için okul bahçesinin bazı yerlerine kovaların yerleştirdik, biriken suyla okul içerisindeki bitki ve çiçeklerin suladık.</a:t>
            </a:r>
          </a:p>
          <a:p>
            <a:pPr lvl="0"/>
            <a:r>
              <a:rPr lang="tr-TR" sz="1400" dirty="0">
                <a:latin typeface="Arial Black" pitchFamily="34" charset="0"/>
              </a:rPr>
              <a:t>Fırtına deneyin  yaptık</a:t>
            </a:r>
            <a:r>
              <a:rPr lang="tr-TR" sz="1400" dirty="0"/>
              <a:t>.</a:t>
            </a:r>
          </a:p>
        </p:txBody>
      </p:sp>
      <p:pic>
        <p:nvPicPr>
          <p:cNvPr id="1026" name="Picture 2" descr="C:\Users\WIN10\Desktop\indir.png"/>
          <p:cNvPicPr>
            <a:picLocks noChangeAspect="1" noChangeArrowheads="1"/>
          </p:cNvPicPr>
          <p:nvPr/>
        </p:nvPicPr>
        <p:blipFill>
          <a:blip r:embed="rId3"/>
          <a:srcRect/>
          <a:stretch>
            <a:fillRect/>
          </a:stretch>
        </p:blipFill>
        <p:spPr bwMode="auto">
          <a:xfrm>
            <a:off x="4857760" y="642910"/>
            <a:ext cx="1189190" cy="928694"/>
          </a:xfrm>
          <a:prstGeom prst="rect">
            <a:avLst/>
          </a:prstGeom>
          <a:noFill/>
        </p:spPr>
      </p:pic>
      <p:pic>
        <p:nvPicPr>
          <p:cNvPr id="16" name="15 Resim" descr="73bb6cc9-4dd7-4e5a-bd7e-f52bf5b8c4ee.jpg"/>
          <p:cNvPicPr>
            <a:picLocks noChangeAspect="1"/>
          </p:cNvPicPr>
          <p:nvPr/>
        </p:nvPicPr>
        <p:blipFill>
          <a:blip r:embed="rId4" cstate="print"/>
          <a:stretch>
            <a:fillRect/>
          </a:stretch>
        </p:blipFill>
        <p:spPr>
          <a:xfrm>
            <a:off x="357166" y="3357554"/>
            <a:ext cx="3000396" cy="2027293"/>
          </a:xfrm>
          <a:prstGeom prst="rect">
            <a:avLst/>
          </a:prstGeom>
        </p:spPr>
      </p:pic>
      <p:pic>
        <p:nvPicPr>
          <p:cNvPr id="25" name="24 Resim" descr="WhatsApp Image 2023-03-27 at 05.43.04.jpeg"/>
          <p:cNvPicPr>
            <a:picLocks noChangeAspect="1"/>
          </p:cNvPicPr>
          <p:nvPr/>
        </p:nvPicPr>
        <p:blipFill>
          <a:blip r:embed="rId5" cstate="print"/>
          <a:stretch>
            <a:fillRect/>
          </a:stretch>
        </p:blipFill>
        <p:spPr>
          <a:xfrm>
            <a:off x="3357563" y="3357554"/>
            <a:ext cx="2857520" cy="2071702"/>
          </a:xfrm>
          <a:prstGeom prst="rect">
            <a:avLst/>
          </a:prstGeom>
        </p:spPr>
      </p:pic>
      <p:pic>
        <p:nvPicPr>
          <p:cNvPr id="27" name="26 Resim" descr="WhatsApp Image 2023-03-22 at 15.12.21.jpeg"/>
          <p:cNvPicPr>
            <a:picLocks noChangeAspect="1"/>
          </p:cNvPicPr>
          <p:nvPr/>
        </p:nvPicPr>
        <p:blipFill>
          <a:blip r:embed="rId6" cstate="print"/>
          <a:stretch>
            <a:fillRect/>
          </a:stretch>
        </p:blipFill>
        <p:spPr>
          <a:xfrm>
            <a:off x="357165" y="5572132"/>
            <a:ext cx="3143273" cy="2357454"/>
          </a:xfrm>
          <a:prstGeom prst="rect">
            <a:avLst/>
          </a:prstGeom>
        </p:spPr>
      </p:pic>
      <p:pic>
        <p:nvPicPr>
          <p:cNvPr id="28" name="27 Resim" descr="WhatsApp Image 2023-03-22 at 15.12.22.jpeg"/>
          <p:cNvPicPr>
            <a:picLocks noChangeAspect="1"/>
          </p:cNvPicPr>
          <p:nvPr/>
        </p:nvPicPr>
        <p:blipFill>
          <a:blip r:embed="rId7" cstate="print"/>
          <a:stretch>
            <a:fillRect/>
          </a:stretch>
        </p:blipFill>
        <p:spPr>
          <a:xfrm>
            <a:off x="3500438" y="5572131"/>
            <a:ext cx="2643206" cy="238126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C:\Users\User\Downloads\WhatsApp Image 2023-03-28 at 13.39.38.jpeg"/>
          <p:cNvPicPr>
            <a:picLocks noChangeAspect="1" noChangeArrowheads="1"/>
          </p:cNvPicPr>
          <p:nvPr/>
        </p:nvPicPr>
        <p:blipFill>
          <a:blip r:embed="rId2" cstate="print"/>
          <a:srcRect/>
          <a:stretch>
            <a:fillRect/>
          </a:stretch>
        </p:blipFill>
        <p:spPr bwMode="auto">
          <a:xfrm>
            <a:off x="692696" y="6084168"/>
            <a:ext cx="5184576" cy="3059832"/>
          </a:xfrm>
          <a:prstGeom prst="rect">
            <a:avLst/>
          </a:prstGeom>
          <a:noFill/>
        </p:spPr>
      </p:pic>
      <p:pic>
        <p:nvPicPr>
          <p:cNvPr id="7173" name="Picture 5" descr="C:\Users\User\Downloads\WhatsApp Image 2023-03-28 at 13.39.37 (1).jpeg"/>
          <p:cNvPicPr>
            <a:picLocks noChangeAspect="1" noChangeArrowheads="1"/>
          </p:cNvPicPr>
          <p:nvPr/>
        </p:nvPicPr>
        <p:blipFill>
          <a:blip r:embed="rId3" cstate="print"/>
          <a:srcRect/>
          <a:stretch>
            <a:fillRect/>
          </a:stretch>
        </p:blipFill>
        <p:spPr bwMode="auto">
          <a:xfrm>
            <a:off x="0" y="0"/>
            <a:ext cx="3844925" cy="3076575"/>
          </a:xfrm>
          <a:prstGeom prst="rect">
            <a:avLst/>
          </a:prstGeom>
          <a:noFill/>
        </p:spPr>
      </p:pic>
      <p:sp>
        <p:nvSpPr>
          <p:cNvPr id="2" name="1 Metin kutusu"/>
          <p:cNvSpPr txBox="1"/>
          <p:nvPr/>
        </p:nvSpPr>
        <p:spPr>
          <a:xfrm>
            <a:off x="980728" y="0"/>
            <a:ext cx="5245347" cy="646331"/>
          </a:xfrm>
          <a:prstGeom prst="rect">
            <a:avLst/>
          </a:prstGeom>
          <a:noFill/>
        </p:spPr>
        <p:txBody>
          <a:bodyPr wrap="none" rtlCol="0">
            <a:spAutoFit/>
          </a:bodyPr>
          <a:lstStyle/>
          <a:p>
            <a:r>
              <a:rPr lang="tr-TR" sz="3600" b="1" dirty="0">
                <a:solidFill>
                  <a:schemeClr val="accent5">
                    <a:lumMod val="75000"/>
                  </a:schemeClr>
                </a:solidFill>
                <a:latin typeface="Century Gothic" pitchFamily="34" charset="0"/>
              </a:rPr>
              <a:t>RAMAZAN GÜNLÜKLERİ</a:t>
            </a:r>
          </a:p>
        </p:txBody>
      </p:sp>
      <p:sp>
        <p:nvSpPr>
          <p:cNvPr id="4" name="3 Metin kutusu"/>
          <p:cNvSpPr txBox="1"/>
          <p:nvPr/>
        </p:nvSpPr>
        <p:spPr>
          <a:xfrm>
            <a:off x="3878288" y="827584"/>
            <a:ext cx="2979712" cy="2308324"/>
          </a:xfrm>
          <a:prstGeom prst="rect">
            <a:avLst/>
          </a:prstGeom>
          <a:noFill/>
        </p:spPr>
        <p:txBody>
          <a:bodyPr wrap="square" rtlCol="0">
            <a:spAutoFit/>
          </a:bodyPr>
          <a:lstStyle/>
          <a:p>
            <a:r>
              <a:rPr lang="tr-TR" b="1" dirty="0">
                <a:latin typeface="Century Gothic" pitchFamily="34" charset="0"/>
              </a:rPr>
              <a:t>RAMAZAN GELDİ HOŞGELDİ</a:t>
            </a:r>
          </a:p>
          <a:p>
            <a:r>
              <a:rPr lang="tr-TR" b="1" dirty="0">
                <a:latin typeface="Century Gothic" pitchFamily="34" charset="0"/>
              </a:rPr>
              <a:t>BEREKETİYLE GELDİ…</a:t>
            </a:r>
          </a:p>
          <a:p>
            <a:r>
              <a:rPr lang="tr-TR" b="1" dirty="0">
                <a:latin typeface="Century Gothic" pitchFamily="34" charset="0"/>
              </a:rPr>
              <a:t>RAMAZANDA NELER YAPILIR. İFTAR,SAHUR,MAHYA, TERAVİH, HİLAL NEDİR?  RESİMLERLE ÖĞRENDİK</a:t>
            </a:r>
            <a:r>
              <a:rPr lang="tr-TR" b="1" dirty="0">
                <a:latin typeface="Century Gothic" pitchFamily="34" charset="0"/>
                <a:sym typeface="Wingdings" pitchFamily="2" charset="2"/>
              </a:rPr>
              <a:t></a:t>
            </a:r>
            <a:endParaRPr lang="tr-TR" b="1" dirty="0">
              <a:latin typeface="Century Gothic" pitchFamily="34" charset="0"/>
            </a:endParaRPr>
          </a:p>
        </p:txBody>
      </p:sp>
      <p:pic>
        <p:nvPicPr>
          <p:cNvPr id="7174" name="Picture 6" descr="C:\Users\User\Downloads\WhatsApp Image 2023-03-28 at 13.39.37 (2).jpeg"/>
          <p:cNvPicPr>
            <a:picLocks noChangeAspect="1" noChangeArrowheads="1"/>
          </p:cNvPicPr>
          <p:nvPr/>
        </p:nvPicPr>
        <p:blipFill>
          <a:blip r:embed="rId4" cstate="print"/>
          <a:srcRect/>
          <a:stretch>
            <a:fillRect/>
          </a:stretch>
        </p:blipFill>
        <p:spPr bwMode="auto">
          <a:xfrm>
            <a:off x="0" y="3131840"/>
            <a:ext cx="3240360" cy="3240360"/>
          </a:xfrm>
          <a:prstGeom prst="rect">
            <a:avLst/>
          </a:prstGeom>
          <a:noFill/>
        </p:spPr>
      </p:pic>
      <p:pic>
        <p:nvPicPr>
          <p:cNvPr id="7175" name="Picture 7" descr="C:\Users\User\Downloads\WhatsApp Image 2023-03-28 at 13.39.38 (1).jpeg"/>
          <p:cNvPicPr>
            <a:picLocks noChangeAspect="1" noChangeArrowheads="1"/>
          </p:cNvPicPr>
          <p:nvPr/>
        </p:nvPicPr>
        <p:blipFill>
          <a:blip r:embed="rId5" cstate="print"/>
          <a:srcRect/>
          <a:stretch>
            <a:fillRect/>
          </a:stretch>
        </p:blipFill>
        <p:spPr bwMode="auto">
          <a:xfrm>
            <a:off x="3499110" y="3131840"/>
            <a:ext cx="3358890" cy="316835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C:\Users\User\Downloads\bülten\indir (18).jpg"/>
          <p:cNvPicPr>
            <a:picLocks noChangeAspect="1" noChangeArrowheads="1"/>
          </p:cNvPicPr>
          <p:nvPr/>
        </p:nvPicPr>
        <p:blipFill>
          <a:blip r:embed="rId2" cstate="print"/>
          <a:srcRect/>
          <a:stretch>
            <a:fillRect/>
          </a:stretch>
        </p:blipFill>
        <p:spPr bwMode="auto">
          <a:xfrm>
            <a:off x="5373216" y="0"/>
            <a:ext cx="1004441" cy="1177621"/>
          </a:xfrm>
          <a:prstGeom prst="rect">
            <a:avLst/>
          </a:prstGeom>
          <a:noFill/>
        </p:spPr>
      </p:pic>
      <p:pic>
        <p:nvPicPr>
          <p:cNvPr id="15" name="Picture 9" descr="C:\Users\User\Downloads\bülten\indir (18).jpg"/>
          <p:cNvPicPr>
            <a:picLocks noChangeAspect="1" noChangeArrowheads="1"/>
          </p:cNvPicPr>
          <p:nvPr/>
        </p:nvPicPr>
        <p:blipFill>
          <a:blip r:embed="rId2" cstate="print"/>
          <a:srcRect/>
          <a:stretch>
            <a:fillRect/>
          </a:stretch>
        </p:blipFill>
        <p:spPr bwMode="auto">
          <a:xfrm>
            <a:off x="0" y="323528"/>
            <a:ext cx="1004441" cy="1177621"/>
          </a:xfrm>
          <a:prstGeom prst="rect">
            <a:avLst/>
          </a:prstGeom>
          <a:noFill/>
        </p:spPr>
      </p:pic>
      <p:pic>
        <p:nvPicPr>
          <p:cNvPr id="16" name="Picture 9" descr="C:\Users\User\Downloads\bülten\indir (18).jpg"/>
          <p:cNvPicPr>
            <a:picLocks noChangeAspect="1" noChangeArrowheads="1"/>
          </p:cNvPicPr>
          <p:nvPr/>
        </p:nvPicPr>
        <p:blipFill>
          <a:blip r:embed="rId2" cstate="print"/>
          <a:srcRect/>
          <a:stretch>
            <a:fillRect/>
          </a:stretch>
        </p:blipFill>
        <p:spPr bwMode="auto">
          <a:xfrm>
            <a:off x="3933056" y="7668344"/>
            <a:ext cx="1004441" cy="1177621"/>
          </a:xfrm>
          <a:prstGeom prst="rect">
            <a:avLst/>
          </a:prstGeom>
          <a:noFill/>
        </p:spPr>
      </p:pic>
      <p:pic>
        <p:nvPicPr>
          <p:cNvPr id="17" name="Picture 9" descr="C:\Users\User\Downloads\bülten\indir (18).jpg"/>
          <p:cNvPicPr>
            <a:picLocks noChangeAspect="1" noChangeArrowheads="1"/>
          </p:cNvPicPr>
          <p:nvPr/>
        </p:nvPicPr>
        <p:blipFill>
          <a:blip r:embed="rId2" cstate="print"/>
          <a:srcRect/>
          <a:stretch>
            <a:fillRect/>
          </a:stretch>
        </p:blipFill>
        <p:spPr bwMode="auto">
          <a:xfrm>
            <a:off x="0" y="6228184"/>
            <a:ext cx="1004441" cy="1177621"/>
          </a:xfrm>
          <a:prstGeom prst="rect">
            <a:avLst/>
          </a:prstGeom>
          <a:noFill/>
        </p:spPr>
      </p:pic>
      <p:sp>
        <p:nvSpPr>
          <p:cNvPr id="3" name="2 Metin kutusu"/>
          <p:cNvSpPr txBox="1"/>
          <p:nvPr/>
        </p:nvSpPr>
        <p:spPr>
          <a:xfrm>
            <a:off x="1268760" y="0"/>
            <a:ext cx="4357283" cy="461665"/>
          </a:xfrm>
          <a:prstGeom prst="rect">
            <a:avLst/>
          </a:prstGeom>
          <a:noFill/>
        </p:spPr>
        <p:txBody>
          <a:bodyPr wrap="none" rtlCol="0">
            <a:spAutoFit/>
          </a:bodyPr>
          <a:lstStyle/>
          <a:p>
            <a:r>
              <a:rPr lang="tr-TR" sz="2400" b="1" dirty="0">
                <a:latin typeface="Century Gothic" pitchFamily="34" charset="0"/>
              </a:rPr>
              <a:t>ADAPLARIMIZ-DEĞERLERİMİZ</a:t>
            </a:r>
          </a:p>
        </p:txBody>
      </p:sp>
      <p:sp>
        <p:nvSpPr>
          <p:cNvPr id="5" name="4 Metin kutusu"/>
          <p:cNvSpPr txBox="1"/>
          <p:nvPr/>
        </p:nvSpPr>
        <p:spPr>
          <a:xfrm>
            <a:off x="692696" y="467544"/>
            <a:ext cx="6165304" cy="1200329"/>
          </a:xfrm>
          <a:prstGeom prst="rect">
            <a:avLst/>
          </a:prstGeom>
          <a:noFill/>
        </p:spPr>
        <p:txBody>
          <a:bodyPr wrap="square" rtlCol="0">
            <a:spAutoFit/>
          </a:bodyPr>
          <a:lstStyle/>
          <a:p>
            <a:r>
              <a:rPr lang="tr-TR" sz="2400" dirty="0"/>
              <a:t>KENDİ EŞYALARIMI-KIYAFTLERİMİ TOPLAYABİLİRİM. İŞ BÖLÜMÜ YAPARAK ANNEME VE BABAMA YARDIMCI OLURUM</a:t>
            </a:r>
          </a:p>
        </p:txBody>
      </p:sp>
      <p:pic>
        <p:nvPicPr>
          <p:cNvPr id="6150" name="Picture 6" descr="C:\Users\User\Downloads\WhatsApp Image 2023-03-28 at 13.37.24.jpeg"/>
          <p:cNvPicPr>
            <a:picLocks noChangeAspect="1" noChangeArrowheads="1"/>
          </p:cNvPicPr>
          <p:nvPr/>
        </p:nvPicPr>
        <p:blipFill>
          <a:blip r:embed="rId3" cstate="print"/>
          <a:srcRect/>
          <a:stretch>
            <a:fillRect/>
          </a:stretch>
        </p:blipFill>
        <p:spPr bwMode="auto">
          <a:xfrm>
            <a:off x="764704" y="1691680"/>
            <a:ext cx="5548286" cy="4838105"/>
          </a:xfrm>
          <a:prstGeom prst="rect">
            <a:avLst/>
          </a:prstGeom>
          <a:noFill/>
        </p:spPr>
      </p:pic>
      <p:sp>
        <p:nvSpPr>
          <p:cNvPr id="12" name="11 Metin kutusu"/>
          <p:cNvSpPr txBox="1"/>
          <p:nvPr/>
        </p:nvSpPr>
        <p:spPr>
          <a:xfrm>
            <a:off x="260648" y="6876256"/>
            <a:ext cx="5544616" cy="461665"/>
          </a:xfrm>
          <a:prstGeom prst="rect">
            <a:avLst/>
          </a:prstGeom>
          <a:noFill/>
        </p:spPr>
        <p:txBody>
          <a:bodyPr wrap="square" rtlCol="0">
            <a:spAutoFit/>
          </a:bodyPr>
          <a:lstStyle/>
          <a:p>
            <a:r>
              <a:rPr lang="tr-TR" sz="2400" dirty="0">
                <a:solidFill>
                  <a:schemeClr val="tx2">
                    <a:lumMod val="75000"/>
                  </a:schemeClr>
                </a:solidFill>
                <a:latin typeface="Footlight MT Light" pitchFamily="18" charset="0"/>
              </a:rPr>
              <a:t>ŞARKILARIMIZ-İLAHİLERİMİZ</a:t>
            </a:r>
          </a:p>
        </p:txBody>
      </p:sp>
      <p:sp>
        <p:nvSpPr>
          <p:cNvPr id="13" name="12 Dikdörtgen"/>
          <p:cNvSpPr/>
          <p:nvPr/>
        </p:nvSpPr>
        <p:spPr>
          <a:xfrm>
            <a:off x="260648" y="7380312"/>
            <a:ext cx="5904656" cy="1477328"/>
          </a:xfrm>
          <a:prstGeom prst="rect">
            <a:avLst/>
          </a:prstGeom>
        </p:spPr>
        <p:txBody>
          <a:bodyPr wrap="square">
            <a:spAutoFit/>
          </a:bodyPr>
          <a:lstStyle/>
          <a:p>
            <a:r>
              <a:rPr lang="tr-TR" dirty="0">
                <a:solidFill>
                  <a:schemeClr val="tx2">
                    <a:lumMod val="75000"/>
                  </a:schemeClr>
                </a:solidFill>
                <a:latin typeface="Footlight MT Light" pitchFamily="18" charset="0"/>
              </a:rPr>
              <a:t>**PATİLİ-RAMAZAN BAYRAMIU</a:t>
            </a:r>
          </a:p>
          <a:p>
            <a:endParaRPr lang="tr-TR" dirty="0">
              <a:solidFill>
                <a:schemeClr val="tx2">
                  <a:lumMod val="75000"/>
                </a:schemeClr>
              </a:solidFill>
              <a:latin typeface="Footlight MT Light" pitchFamily="18" charset="0"/>
            </a:endParaRPr>
          </a:p>
          <a:p>
            <a:r>
              <a:rPr lang="tr-TR" dirty="0">
                <a:solidFill>
                  <a:schemeClr val="tx2">
                    <a:lumMod val="75000"/>
                  </a:schemeClr>
                </a:solidFill>
                <a:latin typeface="Footlight MT Light" pitchFamily="18" charset="0"/>
              </a:rPr>
              <a:t>**PATİLİ-İFTAR VE SAHUR  </a:t>
            </a:r>
          </a:p>
          <a:p>
            <a:endParaRPr lang="tr-TR" dirty="0">
              <a:solidFill>
                <a:schemeClr val="tx2">
                  <a:lumMod val="75000"/>
                </a:schemeClr>
              </a:solidFill>
              <a:latin typeface="Footlight MT Light" pitchFamily="18" charset="0"/>
            </a:endParaRPr>
          </a:p>
          <a:p>
            <a:r>
              <a:rPr lang="tr-TR" dirty="0">
                <a:solidFill>
                  <a:schemeClr val="tx2">
                    <a:lumMod val="75000"/>
                  </a:schemeClr>
                </a:solidFill>
                <a:latin typeface="Footlight MT Light" pitchFamily="18" charset="0"/>
              </a:rPr>
              <a:t>**ELLERİM KÜÇÜK DAHA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User\Downloads\bülten\Paper.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sp>
        <p:nvSpPr>
          <p:cNvPr id="7" name="6 Metin kutusu"/>
          <p:cNvSpPr txBox="1"/>
          <p:nvPr/>
        </p:nvSpPr>
        <p:spPr>
          <a:xfrm>
            <a:off x="1097360" y="323528"/>
            <a:ext cx="5760640" cy="646331"/>
          </a:xfrm>
          <a:prstGeom prst="rect">
            <a:avLst/>
          </a:prstGeom>
          <a:noFill/>
        </p:spPr>
        <p:txBody>
          <a:bodyPr wrap="square" rtlCol="0">
            <a:spAutoFit/>
          </a:bodyPr>
          <a:lstStyle/>
          <a:p>
            <a:r>
              <a:rPr lang="tr-TR" sz="3600" dirty="0">
                <a:latin typeface="Georgia" pitchFamily="18" charset="0"/>
              </a:rPr>
              <a:t>HADİS-İ ŞERİFLER</a:t>
            </a:r>
          </a:p>
        </p:txBody>
      </p:sp>
      <p:sp>
        <p:nvSpPr>
          <p:cNvPr id="8" name="7 Metin kutusu"/>
          <p:cNvSpPr txBox="1"/>
          <p:nvPr/>
        </p:nvSpPr>
        <p:spPr>
          <a:xfrm>
            <a:off x="260649" y="1043608"/>
            <a:ext cx="6597351" cy="646331"/>
          </a:xfrm>
          <a:prstGeom prst="rect">
            <a:avLst/>
          </a:prstGeom>
          <a:noFill/>
        </p:spPr>
        <p:txBody>
          <a:bodyPr wrap="square" rtlCol="0">
            <a:spAutoFit/>
          </a:bodyPr>
          <a:lstStyle/>
          <a:p>
            <a:r>
              <a:rPr lang="tr-TR" dirty="0">
                <a:solidFill>
                  <a:srgbClr val="CC0066"/>
                </a:solidFill>
                <a:latin typeface="Comic Sans MS" pitchFamily="66" charset="0"/>
              </a:rPr>
              <a:t>SİZE ZİYARETÇİ GELDİĞİNDE ONA İKRAMDA BULUNUNUZ</a:t>
            </a:r>
          </a:p>
        </p:txBody>
      </p:sp>
      <p:sp>
        <p:nvSpPr>
          <p:cNvPr id="9" name="8 Metin kutusu"/>
          <p:cNvSpPr txBox="1"/>
          <p:nvPr/>
        </p:nvSpPr>
        <p:spPr>
          <a:xfrm>
            <a:off x="620688" y="1835696"/>
            <a:ext cx="6237312" cy="646331"/>
          </a:xfrm>
          <a:prstGeom prst="rect">
            <a:avLst/>
          </a:prstGeom>
          <a:noFill/>
        </p:spPr>
        <p:txBody>
          <a:bodyPr wrap="square" rtlCol="0">
            <a:spAutoFit/>
          </a:bodyPr>
          <a:lstStyle/>
          <a:p>
            <a:r>
              <a:rPr lang="tr-TR" dirty="0">
                <a:latin typeface="Comic Sans MS" pitchFamily="66" charset="0"/>
              </a:rPr>
              <a:t>AKIP GİDEN NEHİR KENARINDA OLSANIZ BİLE SUYU İSRAF ETMEYİNİZ</a:t>
            </a:r>
          </a:p>
        </p:txBody>
      </p:sp>
      <p:sp>
        <p:nvSpPr>
          <p:cNvPr id="10" name="9 Metin kutusu"/>
          <p:cNvSpPr txBox="1"/>
          <p:nvPr/>
        </p:nvSpPr>
        <p:spPr>
          <a:xfrm>
            <a:off x="404664" y="2699792"/>
            <a:ext cx="5544616" cy="1200329"/>
          </a:xfrm>
          <a:prstGeom prst="rect">
            <a:avLst/>
          </a:prstGeom>
          <a:noFill/>
        </p:spPr>
        <p:txBody>
          <a:bodyPr wrap="square" rtlCol="0">
            <a:spAutoFit/>
          </a:bodyPr>
          <a:lstStyle/>
          <a:p>
            <a:r>
              <a:rPr lang="tr-TR" dirty="0">
                <a:solidFill>
                  <a:srgbClr val="CC0066"/>
                </a:solidFill>
                <a:latin typeface="Comic Sans MS" pitchFamily="66" charset="0"/>
              </a:rPr>
              <a:t>İKİ MÜSLÜMAN KARŞILAŞTIKLARINDA EL SIKIŞIRLARSA,BİRBİRLERİNDEN AYRILMADAN ÖNCE GÜNAHLARI BAĞIŞLANIR (HATALARI BAĞIŞLANIR)</a:t>
            </a:r>
          </a:p>
        </p:txBody>
      </p:sp>
      <p:sp>
        <p:nvSpPr>
          <p:cNvPr id="11" name="10 Metin kutusu"/>
          <p:cNvSpPr txBox="1"/>
          <p:nvPr/>
        </p:nvSpPr>
        <p:spPr>
          <a:xfrm>
            <a:off x="809328" y="4139952"/>
            <a:ext cx="6048672" cy="923330"/>
          </a:xfrm>
          <a:prstGeom prst="rect">
            <a:avLst/>
          </a:prstGeom>
          <a:noFill/>
        </p:spPr>
        <p:txBody>
          <a:bodyPr wrap="square" rtlCol="0">
            <a:spAutoFit/>
          </a:bodyPr>
          <a:lstStyle/>
          <a:p>
            <a:r>
              <a:rPr lang="tr-TR" dirty="0">
                <a:latin typeface="Comic Sans MS" pitchFamily="66" charset="0"/>
              </a:rPr>
              <a:t>HERHANGİ BİRİNİZ İFTAR ETMEK  İSTEDİĞİ ZAMAN ORUCUNU HURMA İLE AÇSIN. YOKSA SU İLE İFTAR ETSİN.</a:t>
            </a:r>
          </a:p>
        </p:txBody>
      </p:sp>
      <p:pic>
        <p:nvPicPr>
          <p:cNvPr id="8194" name="Picture 2" descr="C:\Users\User\Downloads\WhatsApp Image 2023-03-28 at 13.39.35.jpeg"/>
          <p:cNvPicPr>
            <a:picLocks noChangeAspect="1" noChangeArrowheads="1"/>
          </p:cNvPicPr>
          <p:nvPr/>
        </p:nvPicPr>
        <p:blipFill>
          <a:blip r:embed="rId3" cstate="print"/>
          <a:srcRect/>
          <a:stretch>
            <a:fillRect/>
          </a:stretch>
        </p:blipFill>
        <p:spPr bwMode="auto">
          <a:xfrm>
            <a:off x="0" y="5220072"/>
            <a:ext cx="4104456" cy="3923928"/>
          </a:xfrm>
          <a:prstGeom prst="rect">
            <a:avLst/>
          </a:prstGeom>
          <a:noFill/>
        </p:spPr>
      </p:pic>
      <p:sp>
        <p:nvSpPr>
          <p:cNvPr id="13" name="12 Metin kutusu"/>
          <p:cNvSpPr txBox="1"/>
          <p:nvPr/>
        </p:nvSpPr>
        <p:spPr>
          <a:xfrm>
            <a:off x="4077072" y="6156176"/>
            <a:ext cx="2592288" cy="646331"/>
          </a:xfrm>
          <a:prstGeom prst="rect">
            <a:avLst/>
          </a:prstGeom>
          <a:noFill/>
        </p:spPr>
        <p:txBody>
          <a:bodyPr wrap="square" rtlCol="0">
            <a:spAutoFit/>
          </a:bodyPr>
          <a:lstStyle/>
          <a:p>
            <a:r>
              <a:rPr lang="tr-TR" dirty="0">
                <a:latin typeface="Comic Sans MS" pitchFamily="66" charset="0"/>
              </a:rPr>
              <a:t>HADİS YOLCUSU KALMASIIN. </a:t>
            </a:r>
            <a:r>
              <a:rPr lang="tr-TR" dirty="0">
                <a:latin typeface="Comic Sans MS" pitchFamily="66" charset="0"/>
                <a:sym typeface="Wingdings" pitchFamily="2" charset="2"/>
              </a:rPr>
              <a:t></a:t>
            </a:r>
            <a:endParaRPr lang="tr-TR" dirty="0">
              <a:latin typeface="Comic Sans MS" pitchFamily="66"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User\Downloads\bülten\KİTAP\wi_800 (2).jpg"/>
          <p:cNvPicPr>
            <a:picLocks noChangeAspect="1" noChangeArrowheads="1"/>
          </p:cNvPicPr>
          <p:nvPr/>
        </p:nvPicPr>
        <p:blipFill>
          <a:blip r:embed="rId2" cstate="print"/>
          <a:srcRect/>
          <a:stretch>
            <a:fillRect/>
          </a:stretch>
        </p:blipFill>
        <p:spPr bwMode="auto">
          <a:xfrm>
            <a:off x="3717032" y="2771800"/>
            <a:ext cx="2425972" cy="3384376"/>
          </a:xfrm>
          <a:prstGeom prst="rect">
            <a:avLst/>
          </a:prstGeom>
          <a:noFill/>
        </p:spPr>
      </p:pic>
      <p:pic>
        <p:nvPicPr>
          <p:cNvPr id="9222" name="Picture 6" descr="C:\Users\User\Downloads\bülten\KİTAP\wi_800.jpg"/>
          <p:cNvPicPr>
            <a:picLocks noChangeAspect="1" noChangeArrowheads="1"/>
          </p:cNvPicPr>
          <p:nvPr/>
        </p:nvPicPr>
        <p:blipFill>
          <a:blip r:embed="rId3" cstate="print"/>
          <a:srcRect/>
          <a:stretch>
            <a:fillRect/>
          </a:stretch>
        </p:blipFill>
        <p:spPr bwMode="auto">
          <a:xfrm>
            <a:off x="3212976" y="6208118"/>
            <a:ext cx="3355851" cy="2935882"/>
          </a:xfrm>
          <a:prstGeom prst="rect">
            <a:avLst/>
          </a:prstGeom>
          <a:noFill/>
        </p:spPr>
      </p:pic>
      <p:sp>
        <p:nvSpPr>
          <p:cNvPr id="7" name="6 Metin kutusu"/>
          <p:cNvSpPr txBox="1"/>
          <p:nvPr/>
        </p:nvSpPr>
        <p:spPr>
          <a:xfrm>
            <a:off x="1052736" y="179512"/>
            <a:ext cx="5544616" cy="523220"/>
          </a:xfrm>
          <a:prstGeom prst="rect">
            <a:avLst/>
          </a:prstGeom>
          <a:noFill/>
        </p:spPr>
        <p:txBody>
          <a:bodyPr wrap="square" rtlCol="0">
            <a:spAutoFit/>
          </a:bodyPr>
          <a:lstStyle/>
          <a:p>
            <a:r>
              <a:rPr lang="tr-TR" sz="2800" dirty="0">
                <a:solidFill>
                  <a:srgbClr val="660066"/>
                </a:solidFill>
                <a:latin typeface="Footlight MT Light" pitchFamily="18" charset="0"/>
              </a:rPr>
              <a:t>OKUNAN KİTAPLARIMIZ</a:t>
            </a:r>
          </a:p>
        </p:txBody>
      </p:sp>
      <p:pic>
        <p:nvPicPr>
          <p:cNvPr id="9218" name="Picture 2" descr="C:\Users\User\Downloads\bülten\KİTAP\0001929627001-1.jpg"/>
          <p:cNvPicPr>
            <a:picLocks noChangeAspect="1" noChangeArrowheads="1"/>
          </p:cNvPicPr>
          <p:nvPr/>
        </p:nvPicPr>
        <p:blipFill>
          <a:blip r:embed="rId4" cstate="print"/>
          <a:srcRect/>
          <a:stretch>
            <a:fillRect/>
          </a:stretch>
        </p:blipFill>
        <p:spPr bwMode="auto">
          <a:xfrm>
            <a:off x="0" y="755576"/>
            <a:ext cx="2924944" cy="3312368"/>
          </a:xfrm>
          <a:prstGeom prst="rect">
            <a:avLst/>
          </a:prstGeom>
          <a:noFill/>
        </p:spPr>
      </p:pic>
      <p:pic>
        <p:nvPicPr>
          <p:cNvPr id="9219" name="Picture 3" descr="C:\Users\User\Downloads\bülten\KİTAP\hqdefault.jpg"/>
          <p:cNvPicPr>
            <a:picLocks noChangeAspect="1" noChangeArrowheads="1"/>
          </p:cNvPicPr>
          <p:nvPr/>
        </p:nvPicPr>
        <p:blipFill>
          <a:blip r:embed="rId5" cstate="print"/>
          <a:srcRect/>
          <a:stretch>
            <a:fillRect/>
          </a:stretch>
        </p:blipFill>
        <p:spPr bwMode="auto">
          <a:xfrm>
            <a:off x="3284984" y="755576"/>
            <a:ext cx="2952328" cy="2376264"/>
          </a:xfrm>
          <a:prstGeom prst="rect">
            <a:avLst/>
          </a:prstGeom>
          <a:noFill/>
        </p:spPr>
      </p:pic>
      <p:pic>
        <p:nvPicPr>
          <p:cNvPr id="9220" name="Picture 4" descr="C:\Users\User\Downloads\bülten\KİTAP\wi_800 (1).jpg"/>
          <p:cNvPicPr>
            <a:picLocks noChangeAspect="1" noChangeArrowheads="1"/>
          </p:cNvPicPr>
          <p:nvPr/>
        </p:nvPicPr>
        <p:blipFill>
          <a:blip r:embed="rId6" cstate="print"/>
          <a:srcRect/>
          <a:stretch>
            <a:fillRect/>
          </a:stretch>
        </p:blipFill>
        <p:spPr bwMode="auto">
          <a:xfrm>
            <a:off x="0" y="4644008"/>
            <a:ext cx="2993604" cy="324036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mag..).jpg"/>
          <p:cNvPicPr>
            <a:picLocks noChangeAspect="1"/>
          </p:cNvPicPr>
          <p:nvPr/>
        </p:nvPicPr>
        <p:blipFill>
          <a:blip r:embed="rId2"/>
          <a:stretch>
            <a:fillRect/>
          </a:stretch>
        </p:blipFill>
        <p:spPr>
          <a:xfrm>
            <a:off x="0" y="-1"/>
            <a:ext cx="6858000" cy="9124899"/>
          </a:xfrm>
          <a:prstGeom prst="rect">
            <a:avLst/>
          </a:prstGeom>
        </p:spPr>
      </p:pic>
      <p:sp>
        <p:nvSpPr>
          <p:cNvPr id="6" name="5 Metin kutusu"/>
          <p:cNvSpPr txBox="1"/>
          <p:nvPr/>
        </p:nvSpPr>
        <p:spPr>
          <a:xfrm>
            <a:off x="500042" y="928662"/>
            <a:ext cx="6000792" cy="2308324"/>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tr-TR" sz="1600" dirty="0">
                <a:solidFill>
                  <a:srgbClr val="006600"/>
                </a:solidFill>
                <a:latin typeface="Arial Black" pitchFamily="34" charset="0"/>
              </a:rPr>
              <a:t>OKULLARDA ORMAN</a:t>
            </a:r>
          </a:p>
          <a:p>
            <a:r>
              <a:rPr lang="tr-TR" sz="1600" dirty="0">
                <a:latin typeface="Arial Black" pitchFamily="34" charset="0"/>
              </a:rPr>
              <a:t> </a:t>
            </a:r>
          </a:p>
          <a:p>
            <a:r>
              <a:rPr lang="tr-TR" sz="1600" dirty="0">
                <a:latin typeface="Arial Black" pitchFamily="34" charset="0"/>
              </a:rPr>
              <a:t>Okullar da orman projesi </a:t>
            </a:r>
          </a:p>
          <a:p>
            <a:r>
              <a:rPr lang="tr-TR" sz="1600" dirty="0">
                <a:latin typeface="Arial Black" pitchFamily="34" charset="0"/>
              </a:rPr>
              <a:t>kapsamında</a:t>
            </a:r>
          </a:p>
          <a:p>
            <a:r>
              <a:rPr lang="tr-TR" sz="1600" dirty="0">
                <a:latin typeface="Arial Black" pitchFamily="34" charset="0"/>
              </a:rPr>
              <a:t>mavi kapak ve pillerimizi </a:t>
            </a:r>
          </a:p>
          <a:p>
            <a:r>
              <a:rPr lang="tr-TR" sz="1600" dirty="0">
                <a:latin typeface="Arial Black" pitchFamily="34" charset="0"/>
              </a:rPr>
              <a:t>biriktirmeye devam ettik. Ormana rutin gezilerimizi düzenledik. Geri dönüşüm malzemelerinden oyuncak tasarlayıp sergi yaptık. Orman haftasını kutladık .</a:t>
            </a:r>
          </a:p>
        </p:txBody>
      </p:sp>
      <p:pic>
        <p:nvPicPr>
          <p:cNvPr id="7" name="6 Resim" descr="b1e18ff0-54bb-4bf1-a1a9-8dce9c3e9af8.jpg"/>
          <p:cNvPicPr>
            <a:picLocks noChangeAspect="1"/>
          </p:cNvPicPr>
          <p:nvPr/>
        </p:nvPicPr>
        <p:blipFill>
          <a:blip r:embed="rId3" cstate="print"/>
          <a:stretch>
            <a:fillRect/>
          </a:stretch>
        </p:blipFill>
        <p:spPr>
          <a:xfrm>
            <a:off x="571480" y="3571868"/>
            <a:ext cx="5643602" cy="2143140"/>
          </a:xfrm>
          <a:prstGeom prst="rect">
            <a:avLst/>
          </a:prstGeom>
        </p:spPr>
      </p:pic>
      <p:pic>
        <p:nvPicPr>
          <p:cNvPr id="8" name="7 Resim" descr="WhatsApp Image 2023-03-20 at 21.50.24 (2).jpeg"/>
          <p:cNvPicPr>
            <a:picLocks noChangeAspect="1"/>
          </p:cNvPicPr>
          <p:nvPr/>
        </p:nvPicPr>
        <p:blipFill>
          <a:blip r:embed="rId4" cstate="print"/>
          <a:stretch>
            <a:fillRect/>
          </a:stretch>
        </p:blipFill>
        <p:spPr>
          <a:xfrm>
            <a:off x="642918" y="5715008"/>
            <a:ext cx="2805095" cy="2214578"/>
          </a:xfrm>
          <a:prstGeom prst="rect">
            <a:avLst/>
          </a:prstGeom>
        </p:spPr>
      </p:pic>
      <p:pic>
        <p:nvPicPr>
          <p:cNvPr id="9" name="8 Resim" descr="WhatsApp Image 2023-03-27 at 05.43.06 (1).jpeg"/>
          <p:cNvPicPr>
            <a:picLocks noChangeAspect="1"/>
          </p:cNvPicPr>
          <p:nvPr/>
        </p:nvPicPr>
        <p:blipFill>
          <a:blip r:embed="rId5" cstate="print"/>
          <a:stretch>
            <a:fillRect/>
          </a:stretch>
        </p:blipFill>
        <p:spPr>
          <a:xfrm>
            <a:off x="3500439" y="5715008"/>
            <a:ext cx="2952770" cy="2214578"/>
          </a:xfrm>
          <a:prstGeom prst="rect">
            <a:avLst/>
          </a:prstGeom>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322" y="500034"/>
            <a:ext cx="1500198" cy="164865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mag..).jpg"/>
          <p:cNvPicPr>
            <a:picLocks noChangeAspect="1"/>
          </p:cNvPicPr>
          <p:nvPr/>
        </p:nvPicPr>
        <p:blipFill>
          <a:blip r:embed="rId2"/>
          <a:stretch>
            <a:fillRect/>
          </a:stretch>
        </p:blipFill>
        <p:spPr>
          <a:xfrm>
            <a:off x="0" y="-1"/>
            <a:ext cx="6858000" cy="9124899"/>
          </a:xfrm>
          <a:prstGeom prst="rect">
            <a:avLst/>
          </a:prstGeom>
        </p:spPr>
      </p:pic>
      <p:pic>
        <p:nvPicPr>
          <p:cNvPr id="5" name="4 Resim" descr="c36f2e59-8ca1-4d9d-8ecb-639b93f8b90c.jpg"/>
          <p:cNvPicPr>
            <a:picLocks noChangeAspect="1"/>
          </p:cNvPicPr>
          <p:nvPr/>
        </p:nvPicPr>
        <p:blipFill>
          <a:blip r:embed="rId3"/>
          <a:stretch>
            <a:fillRect/>
          </a:stretch>
        </p:blipFill>
        <p:spPr>
          <a:xfrm>
            <a:off x="1035827" y="4500562"/>
            <a:ext cx="4857784" cy="3643338"/>
          </a:xfrm>
          <a:prstGeom prst="rect">
            <a:avLst/>
          </a:prstGeom>
        </p:spPr>
      </p:pic>
      <p:sp>
        <p:nvSpPr>
          <p:cNvPr id="6" name="5 Metin kutusu"/>
          <p:cNvSpPr txBox="1"/>
          <p:nvPr/>
        </p:nvSpPr>
        <p:spPr>
          <a:xfrm>
            <a:off x="785794" y="1928794"/>
            <a:ext cx="5143536" cy="2246769"/>
          </a:xfrm>
          <a:prstGeom prst="rect">
            <a:avLst/>
          </a:prstGeom>
          <a:gradFill>
            <a:gsLst>
              <a:gs pos="0">
                <a:srgbClr val="8488C4"/>
              </a:gs>
              <a:gs pos="53000">
                <a:srgbClr val="D4DEFF"/>
              </a:gs>
              <a:gs pos="83000">
                <a:srgbClr val="D4DEFF"/>
              </a:gs>
              <a:gs pos="100000">
                <a:srgbClr val="96AB94"/>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tr-TR" sz="1400" dirty="0">
                <a:latin typeface="Arial Black" pitchFamily="34" charset="0"/>
              </a:rPr>
              <a:t>                           </a:t>
            </a:r>
            <a:r>
              <a:rPr lang="tr-TR" sz="1400" b="1" dirty="0">
                <a:solidFill>
                  <a:srgbClr val="FF0000"/>
                </a:solidFill>
                <a:latin typeface="Arial Black" pitchFamily="34" charset="0"/>
              </a:rPr>
              <a:t>BESLENME DOSTU </a:t>
            </a:r>
          </a:p>
          <a:p>
            <a:r>
              <a:rPr lang="tr-TR" sz="1400" b="1" dirty="0">
                <a:solidFill>
                  <a:srgbClr val="FF0000"/>
                </a:solidFill>
                <a:latin typeface="Arial Black" pitchFamily="34" charset="0"/>
              </a:rPr>
              <a:t>                                      OKUL</a:t>
            </a:r>
          </a:p>
          <a:p>
            <a:r>
              <a:rPr lang="tr-TR" sz="1400" b="1" dirty="0">
                <a:solidFill>
                  <a:srgbClr val="FF0000"/>
                </a:solidFill>
                <a:latin typeface="Arial Black" pitchFamily="34" charset="0"/>
              </a:rPr>
              <a:t>Beslenme dostu proje </a:t>
            </a:r>
          </a:p>
          <a:p>
            <a:r>
              <a:rPr lang="tr-TR" sz="1400" b="1" dirty="0">
                <a:solidFill>
                  <a:srgbClr val="FF0000"/>
                </a:solidFill>
                <a:latin typeface="Arial Black" pitchFamily="34" charset="0"/>
              </a:rPr>
              <a:t>çerçevesi içerisinde </a:t>
            </a:r>
          </a:p>
          <a:p>
            <a:r>
              <a:rPr lang="tr-TR" sz="1400" b="1" dirty="0">
                <a:solidFill>
                  <a:srgbClr val="FF0000"/>
                </a:solidFill>
                <a:latin typeface="Arial Black" pitchFamily="34" charset="0"/>
              </a:rPr>
              <a:t>sağlıklı beslenmemize dikkat ettik meyve ve çerezlerimizi düzenli tükettik. Ayın sebze ve meyvesini işledik : limon ve muz, düzenli olarak sütümüzü içtik, sıcak ve doğal kış çayları ile bağışıklığımızı güçlendirdik, güzel ve açık havada sporumuzu yaptık geleneksel oyunlarımızı oynadık</a:t>
            </a:r>
            <a:r>
              <a:rPr lang="tr-TR" sz="1100" b="1" dirty="0">
                <a:solidFill>
                  <a:srgbClr val="FF0000"/>
                </a:solidFill>
                <a:latin typeface="Arial Black" pitchFamily="34" charset="0"/>
              </a:rPr>
              <a:t>. </a:t>
            </a:r>
          </a:p>
        </p:txBody>
      </p:sp>
      <p:pic>
        <p:nvPicPr>
          <p:cNvPr id="7" name="Resim 2">
            <a:extLst>
              <a:ext uri="{FF2B5EF4-FFF2-40B4-BE49-F238E27FC236}">
                <a16:creationId xmlns:a16="http://schemas.microsoft.com/office/drawing/2014/main" id="{A34E6677-F636-49BA-95CC-DB1BC742B8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4620" y="500033"/>
            <a:ext cx="1928826" cy="13030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imag..).jpg"/>
          <p:cNvPicPr>
            <a:picLocks noChangeAspect="1"/>
          </p:cNvPicPr>
          <p:nvPr/>
        </p:nvPicPr>
        <p:blipFill>
          <a:blip r:embed="rId2"/>
          <a:stretch>
            <a:fillRect/>
          </a:stretch>
        </p:blipFill>
        <p:spPr>
          <a:xfrm>
            <a:off x="0" y="-1"/>
            <a:ext cx="6858000" cy="9124899"/>
          </a:xfrm>
          <a:prstGeom prst="rect">
            <a:avLst/>
          </a:prstGeom>
        </p:spPr>
      </p:pic>
      <p:sp>
        <p:nvSpPr>
          <p:cNvPr id="3" name="2 Başlık"/>
          <p:cNvSpPr>
            <a:spLocks noGrp="1"/>
          </p:cNvSpPr>
          <p:nvPr>
            <p:ph type="title"/>
          </p:nvPr>
        </p:nvSpPr>
        <p:spPr>
          <a:xfrm>
            <a:off x="285728" y="428596"/>
            <a:ext cx="6172200" cy="571504"/>
          </a:xfrm>
        </p:spPr>
        <p:txBody>
          <a:bodyPr>
            <a:normAutofit fontScale="90000"/>
          </a:bodyPr>
          <a:lstStyle/>
          <a:p>
            <a:br>
              <a:rPr lang="tr-TR" sz="2000" b="1" dirty="0">
                <a:solidFill>
                  <a:srgbClr val="FF0000"/>
                </a:solidFill>
                <a:latin typeface="Comic Sans MS" pitchFamily="66" charset="0"/>
              </a:rPr>
            </a:br>
            <a:r>
              <a:rPr lang="tr-TR" sz="2000" b="1" dirty="0">
                <a:solidFill>
                  <a:srgbClr val="FF0000"/>
                </a:solidFill>
                <a:latin typeface="Arial Black" pitchFamily="34" charset="0"/>
              </a:rPr>
              <a:t>TÜRKÇE-DİL ETKİNLİKLERİ</a:t>
            </a:r>
            <a:br>
              <a:rPr lang="tr-TR" sz="2000" b="1" dirty="0">
                <a:solidFill>
                  <a:srgbClr val="FF0000"/>
                </a:solidFill>
                <a:latin typeface="Comic Sans MS" pitchFamily="66" charset="0"/>
              </a:rPr>
            </a:br>
            <a:endParaRPr lang="tr-TR" sz="2000" dirty="0">
              <a:latin typeface="Arial Black" pitchFamily="34" charset="0"/>
            </a:endParaRPr>
          </a:p>
        </p:txBody>
      </p:sp>
      <p:pic>
        <p:nvPicPr>
          <p:cNvPr id="10" name="Resim 6">
            <a:extLst>
              <a:ext uri="{FF2B5EF4-FFF2-40B4-BE49-F238E27FC236}">
                <a16:creationId xmlns:a16="http://schemas.microsoft.com/office/drawing/2014/main" id="{3498D04B-F23A-BB1C-BE32-A7C584D225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7166" y="1000100"/>
            <a:ext cx="3101076" cy="2197734"/>
          </a:xfrm>
          <a:prstGeom prst="rect">
            <a:avLst/>
          </a:prstGeom>
        </p:spPr>
      </p:pic>
      <p:pic>
        <p:nvPicPr>
          <p:cNvPr id="14" name="Resim 2">
            <a:extLst>
              <a:ext uri="{FF2B5EF4-FFF2-40B4-BE49-F238E27FC236}">
                <a16:creationId xmlns:a16="http://schemas.microsoft.com/office/drawing/2014/main" id="{5B4A75BC-714B-3AF1-CD28-055A128D57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7166" y="3286116"/>
            <a:ext cx="2952327" cy="1930588"/>
          </a:xfrm>
          <a:prstGeom prst="rect">
            <a:avLst/>
          </a:prstGeom>
        </p:spPr>
      </p:pic>
      <p:sp>
        <p:nvSpPr>
          <p:cNvPr id="15" name="Metin kutusu 21">
            <a:extLst>
              <a:ext uri="{FF2B5EF4-FFF2-40B4-BE49-F238E27FC236}">
                <a16:creationId xmlns:a16="http://schemas.microsoft.com/office/drawing/2014/main" id="{FFCEC48D-0732-AD93-8F28-2FC29AF85F8F}"/>
              </a:ext>
            </a:extLst>
          </p:cNvPr>
          <p:cNvSpPr txBox="1"/>
          <p:nvPr/>
        </p:nvSpPr>
        <p:spPr>
          <a:xfrm>
            <a:off x="357166" y="5214942"/>
            <a:ext cx="3430920" cy="3416320"/>
          </a:xfrm>
          <a:prstGeom prst="rect">
            <a:avLst/>
          </a:prstGeom>
          <a:noFill/>
        </p:spPr>
        <p:txBody>
          <a:bodyPr wrap="square">
            <a:spAutoFit/>
          </a:bodyPr>
          <a:lstStyle/>
          <a:p>
            <a:pPr algn="l" fontAlgn="base"/>
            <a:r>
              <a:rPr lang="tr-TR" sz="1200" b="0" i="0" dirty="0">
                <a:solidFill>
                  <a:srgbClr val="000000"/>
                </a:solidFill>
                <a:effectLst/>
                <a:latin typeface="Arial" panose="020B0604020202020204" pitchFamily="34" charset="0"/>
              </a:rPr>
              <a:t>Bir kapaklı, çok yapraklı. İçinde bilgi saklı. (</a:t>
            </a:r>
            <a:r>
              <a:rPr lang="tr-TR" sz="1200" b="1" i="0" dirty="0">
                <a:solidFill>
                  <a:srgbClr val="000000"/>
                </a:solidFill>
                <a:effectLst/>
                <a:latin typeface="Arial" panose="020B0604020202020204" pitchFamily="34" charset="0"/>
              </a:rPr>
              <a:t>Kitap</a:t>
            </a:r>
            <a:r>
              <a:rPr lang="tr-TR" sz="1200" b="0" i="0" dirty="0">
                <a:solidFill>
                  <a:srgbClr val="000000"/>
                </a:solidFill>
                <a:effectLst/>
                <a:latin typeface="Arial" panose="020B0604020202020204" pitchFamily="34" charset="0"/>
              </a:rPr>
              <a:t>)</a:t>
            </a:r>
          </a:p>
          <a:p>
            <a:pPr algn="l" fontAlgn="base"/>
            <a:endParaRPr lang="tr-TR" sz="1200" b="0" i="0" dirty="0">
              <a:solidFill>
                <a:srgbClr val="000000"/>
              </a:solidFill>
              <a:effectLst/>
              <a:latin typeface="Arial" panose="020B0604020202020204" pitchFamily="34" charset="0"/>
            </a:endParaRPr>
          </a:p>
          <a:p>
            <a:pPr algn="l" fontAlgn="base"/>
            <a:r>
              <a:rPr lang="tr-TR" sz="1200" b="0" i="0" dirty="0">
                <a:solidFill>
                  <a:srgbClr val="000000"/>
                </a:solidFill>
                <a:effectLst/>
                <a:latin typeface="Arial" panose="020B0604020202020204" pitchFamily="34" charset="0"/>
              </a:rPr>
              <a:t>Tarlası beyaz, tohumu siyah, elle ekilir, dille biçilir. (</a:t>
            </a:r>
            <a:r>
              <a:rPr lang="tr-TR" sz="1200" b="1" i="0" dirty="0">
                <a:solidFill>
                  <a:srgbClr val="000000"/>
                </a:solidFill>
                <a:effectLst/>
                <a:latin typeface="Arial" panose="020B0604020202020204" pitchFamily="34" charset="0"/>
              </a:rPr>
              <a:t>Kitap</a:t>
            </a:r>
            <a:r>
              <a:rPr lang="tr-TR" sz="1200" b="0" i="0" dirty="0">
                <a:solidFill>
                  <a:srgbClr val="000000"/>
                </a:solidFill>
                <a:effectLst/>
                <a:latin typeface="Arial" panose="020B0604020202020204" pitchFamily="34" charset="0"/>
              </a:rPr>
              <a:t>)</a:t>
            </a:r>
          </a:p>
          <a:p>
            <a:pPr algn="l" fontAlgn="base"/>
            <a:endParaRPr lang="tr-TR" sz="1200" b="0" i="0" dirty="0">
              <a:solidFill>
                <a:srgbClr val="000000"/>
              </a:solidFill>
              <a:effectLst/>
              <a:latin typeface="Arial" panose="020B0604020202020204" pitchFamily="34" charset="0"/>
            </a:endParaRPr>
          </a:p>
          <a:p>
            <a:pPr algn="l" fontAlgn="base"/>
            <a:r>
              <a:rPr lang="tr-TR" sz="1200" b="0" i="0" dirty="0">
                <a:solidFill>
                  <a:srgbClr val="000000"/>
                </a:solidFill>
                <a:effectLst/>
                <a:latin typeface="Arial" panose="020B0604020202020204" pitchFamily="34" charset="0"/>
              </a:rPr>
              <a:t>Ne erir, ne kırılır. Ne küser, ne darılır. En candan arkadaştır. (</a:t>
            </a:r>
            <a:r>
              <a:rPr lang="tr-TR" sz="1200" b="1" i="0" dirty="0">
                <a:solidFill>
                  <a:srgbClr val="000000"/>
                </a:solidFill>
                <a:effectLst/>
                <a:latin typeface="Arial" panose="020B0604020202020204" pitchFamily="34" charset="0"/>
              </a:rPr>
              <a:t>Kitap</a:t>
            </a:r>
            <a:r>
              <a:rPr lang="tr-TR" sz="1200" b="0" i="0" dirty="0">
                <a:solidFill>
                  <a:srgbClr val="000000"/>
                </a:solidFill>
                <a:effectLst/>
                <a:latin typeface="Arial" panose="020B0604020202020204" pitchFamily="34" charset="0"/>
              </a:rPr>
              <a:t>)</a:t>
            </a:r>
          </a:p>
          <a:p>
            <a:pPr algn="l" fontAlgn="base"/>
            <a:endParaRPr lang="tr-TR" sz="1200" b="0" i="0" dirty="0">
              <a:solidFill>
                <a:srgbClr val="000000"/>
              </a:solidFill>
              <a:effectLst/>
              <a:latin typeface="Arial" panose="020B0604020202020204" pitchFamily="34" charset="0"/>
            </a:endParaRPr>
          </a:p>
          <a:p>
            <a:pPr algn="l" fontAlgn="base"/>
            <a:r>
              <a:rPr lang="tr-TR" sz="1200" b="0" i="0" dirty="0">
                <a:solidFill>
                  <a:srgbClr val="333333"/>
                </a:solidFill>
                <a:effectLst/>
                <a:latin typeface="Helvetica Neue"/>
              </a:rPr>
              <a:t>Yürür gider canı yok, boğazlasan kanı yok. Dünyaya can verir, ama kendisinin canı yok.(Su)</a:t>
            </a:r>
          </a:p>
          <a:p>
            <a:pPr algn="l" fontAlgn="base"/>
            <a:endParaRPr lang="tr-TR" sz="1200" dirty="0">
              <a:solidFill>
                <a:srgbClr val="333333"/>
              </a:solidFill>
              <a:latin typeface="Helvetica Neue"/>
            </a:endParaRPr>
          </a:p>
          <a:p>
            <a:pPr algn="l" fontAlgn="base"/>
            <a:r>
              <a:rPr lang="tr-TR" sz="1200" b="0" i="0" dirty="0">
                <a:solidFill>
                  <a:srgbClr val="333333"/>
                </a:solidFill>
                <a:effectLst/>
                <a:latin typeface="Helvetica Neue"/>
              </a:rPr>
              <a:t>Kaynayınca uçarım, donunca taş olurum. Bir bardak içtiniz mi, karışır siz olurum.(Su)</a:t>
            </a:r>
          </a:p>
          <a:p>
            <a:pPr algn="l" fontAlgn="base"/>
            <a:endParaRPr lang="tr-TR" sz="1200" b="0" i="0" dirty="0">
              <a:solidFill>
                <a:srgbClr val="333333"/>
              </a:solidFill>
              <a:effectLst/>
              <a:latin typeface="Helvetica Neue"/>
            </a:endParaRPr>
          </a:p>
          <a:p>
            <a:pPr algn="l" fontAlgn="base"/>
            <a:r>
              <a:rPr lang="tr-TR" sz="1200" b="0" i="0" dirty="0">
                <a:solidFill>
                  <a:srgbClr val="333333"/>
                </a:solidFill>
                <a:effectLst/>
                <a:latin typeface="Helvetica Neue"/>
              </a:rPr>
              <a:t>Musluklardan akar, her yere temizlik katar. Açık unutursan, tüm evini basar.(Su)</a:t>
            </a:r>
            <a:endParaRPr lang="tr-TR" sz="1200" b="0" i="0" dirty="0">
              <a:solidFill>
                <a:srgbClr val="000000"/>
              </a:solidFill>
              <a:effectLst/>
              <a:latin typeface="Arial" panose="020B0604020202020204" pitchFamily="34" charset="0"/>
            </a:endParaRPr>
          </a:p>
        </p:txBody>
      </p:sp>
      <p:pic>
        <p:nvPicPr>
          <p:cNvPr id="16" name="15 Resim" descr="DqL6U5bWkAASMYU.jpg"/>
          <p:cNvPicPr>
            <a:picLocks noChangeAspect="1"/>
          </p:cNvPicPr>
          <p:nvPr/>
        </p:nvPicPr>
        <p:blipFill>
          <a:blip r:embed="rId5"/>
          <a:stretch>
            <a:fillRect/>
          </a:stretch>
        </p:blipFill>
        <p:spPr>
          <a:xfrm>
            <a:off x="3429000" y="2571736"/>
            <a:ext cx="3143272" cy="5357850"/>
          </a:xfrm>
          <a:prstGeom prst="rect">
            <a:avLst/>
          </a:prstGeom>
        </p:spPr>
      </p:pic>
      <p:pic>
        <p:nvPicPr>
          <p:cNvPr id="19" name="18 Resim" descr="bayrak.jpg"/>
          <p:cNvPicPr>
            <a:picLocks noChangeAspect="1"/>
          </p:cNvPicPr>
          <p:nvPr/>
        </p:nvPicPr>
        <p:blipFill>
          <a:blip r:embed="rId6"/>
          <a:stretch>
            <a:fillRect/>
          </a:stretch>
        </p:blipFill>
        <p:spPr>
          <a:xfrm>
            <a:off x="4071942" y="1142976"/>
            <a:ext cx="2000264" cy="13406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imag..).jpg"/>
          <p:cNvPicPr>
            <a:picLocks noChangeAspect="1"/>
          </p:cNvPicPr>
          <p:nvPr/>
        </p:nvPicPr>
        <p:blipFill>
          <a:blip r:embed="rId2"/>
          <a:stretch>
            <a:fillRect/>
          </a:stretch>
        </p:blipFill>
        <p:spPr>
          <a:xfrm>
            <a:off x="0" y="-1"/>
            <a:ext cx="6858000" cy="9124899"/>
          </a:xfrm>
          <a:prstGeom prst="rect">
            <a:avLst/>
          </a:prstGeom>
        </p:spPr>
      </p:pic>
      <p:sp>
        <p:nvSpPr>
          <p:cNvPr id="3" name="2 Başlık"/>
          <p:cNvSpPr>
            <a:spLocks noGrp="1"/>
          </p:cNvSpPr>
          <p:nvPr>
            <p:ph type="title"/>
          </p:nvPr>
        </p:nvSpPr>
        <p:spPr>
          <a:xfrm>
            <a:off x="285728" y="928662"/>
            <a:ext cx="6172200" cy="500066"/>
          </a:xfrm>
        </p:spPr>
        <p:txBody>
          <a:bodyPr>
            <a:normAutofit/>
          </a:bodyPr>
          <a:lstStyle/>
          <a:p>
            <a:r>
              <a:rPr lang="tr-TR" sz="2000" dirty="0">
                <a:solidFill>
                  <a:srgbClr val="FF0000"/>
                </a:solidFill>
                <a:latin typeface="Arial Black" pitchFamily="34" charset="0"/>
              </a:rPr>
              <a:t>ÖĞRENDİĞİMİZ ŞARKILAR</a:t>
            </a:r>
          </a:p>
        </p:txBody>
      </p:sp>
      <p:sp>
        <p:nvSpPr>
          <p:cNvPr id="8" name="7 Metin kutusu"/>
          <p:cNvSpPr txBox="1"/>
          <p:nvPr/>
        </p:nvSpPr>
        <p:spPr>
          <a:xfrm>
            <a:off x="3571876" y="2071670"/>
            <a:ext cx="2500330" cy="261610"/>
          </a:xfrm>
          <a:prstGeom prst="rect">
            <a:avLst/>
          </a:prstGeom>
          <a:noFill/>
        </p:spPr>
        <p:txBody>
          <a:bodyPr wrap="square" rtlCol="0">
            <a:spAutoFit/>
          </a:bodyPr>
          <a:lstStyle/>
          <a:p>
            <a:r>
              <a:rPr lang="tr-TR" sz="1100" b="1" dirty="0"/>
              <a:t>    </a:t>
            </a:r>
          </a:p>
        </p:txBody>
      </p:sp>
      <p:sp>
        <p:nvSpPr>
          <p:cNvPr id="12" name="11 Metin kutusu"/>
          <p:cNvSpPr txBox="1"/>
          <p:nvPr/>
        </p:nvSpPr>
        <p:spPr>
          <a:xfrm>
            <a:off x="785794" y="1071538"/>
            <a:ext cx="2500330" cy="369332"/>
          </a:xfrm>
          <a:prstGeom prst="rect">
            <a:avLst/>
          </a:prstGeom>
          <a:noFill/>
        </p:spPr>
        <p:txBody>
          <a:bodyPr wrap="square" rtlCol="0">
            <a:spAutoFit/>
          </a:bodyPr>
          <a:lstStyle/>
          <a:p>
            <a:r>
              <a:rPr lang="tr-TR" dirty="0"/>
              <a:t>          </a:t>
            </a:r>
            <a:endParaRPr lang="tr-TR" sz="1200" dirty="0"/>
          </a:p>
        </p:txBody>
      </p:sp>
      <p:pic>
        <p:nvPicPr>
          <p:cNvPr id="10" name="Resim 8">
            <a:extLst>
              <a:ext uri="{FF2B5EF4-FFF2-40B4-BE49-F238E27FC236}">
                <a16:creationId xmlns:a16="http://schemas.microsoft.com/office/drawing/2014/main" id="{E1C68629-207E-5EA9-E91A-9C0A6E6EC2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1480" y="1500166"/>
            <a:ext cx="2292947" cy="2304256"/>
          </a:xfrm>
          <a:prstGeom prst="rect">
            <a:avLst/>
          </a:prstGeom>
        </p:spPr>
      </p:pic>
      <p:pic>
        <p:nvPicPr>
          <p:cNvPr id="11" name="Resim 3">
            <a:extLst>
              <a:ext uri="{FF2B5EF4-FFF2-40B4-BE49-F238E27FC236}">
                <a16:creationId xmlns:a16="http://schemas.microsoft.com/office/drawing/2014/main" id="{B94BE49E-74DC-896D-F337-7CFA1EA17B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0042" y="3857620"/>
            <a:ext cx="2636061" cy="1928826"/>
          </a:xfrm>
          <a:prstGeom prst="rect">
            <a:avLst/>
          </a:prstGeom>
        </p:spPr>
      </p:pic>
      <p:sp>
        <p:nvSpPr>
          <p:cNvPr id="13" name="12 Metin kutusu"/>
          <p:cNvSpPr txBox="1"/>
          <p:nvPr/>
        </p:nvSpPr>
        <p:spPr>
          <a:xfrm>
            <a:off x="500042" y="5929322"/>
            <a:ext cx="2643206" cy="2416046"/>
          </a:xfrm>
          <a:prstGeom prst="rect">
            <a:avLst/>
          </a:prstGeom>
          <a:noFill/>
        </p:spPr>
        <p:txBody>
          <a:bodyPr wrap="square" rtlCol="0">
            <a:spAutoFit/>
          </a:bodyPr>
          <a:lstStyle/>
          <a:p>
            <a:r>
              <a:rPr lang="tr-TR" sz="1400" b="1" dirty="0"/>
              <a:t>           ORMAN</a:t>
            </a:r>
          </a:p>
          <a:p>
            <a:r>
              <a:rPr lang="tr-TR" sz="1400" b="1" dirty="0"/>
              <a:t>Kestane, gürgen, palamut</a:t>
            </a:r>
          </a:p>
          <a:p>
            <a:r>
              <a:rPr lang="tr-TR" sz="1400" b="1" dirty="0"/>
              <a:t>Altı yaprak, üstü bulut.</a:t>
            </a:r>
          </a:p>
          <a:p>
            <a:r>
              <a:rPr lang="tr-TR" sz="1400" b="1" dirty="0"/>
              <a:t>Gel sen burada derdi unut</a:t>
            </a:r>
          </a:p>
          <a:p>
            <a:r>
              <a:rPr lang="tr-TR" sz="1400" b="1" dirty="0"/>
              <a:t>Orman ne güzel, ne güzel.</a:t>
            </a:r>
          </a:p>
          <a:p>
            <a:r>
              <a:rPr lang="tr-TR" sz="1400" b="1" dirty="0"/>
              <a:t> </a:t>
            </a:r>
          </a:p>
          <a:p>
            <a:r>
              <a:rPr lang="tr-TR" sz="1400" b="1" dirty="0"/>
              <a:t>Dallar kol kola görünür</a:t>
            </a:r>
          </a:p>
          <a:p>
            <a:r>
              <a:rPr lang="tr-TR" sz="1400" b="1" dirty="0"/>
              <a:t>Yaprak, yaprağa sürünür</a:t>
            </a:r>
          </a:p>
          <a:p>
            <a:r>
              <a:rPr lang="tr-TR" sz="1400" b="1" dirty="0"/>
              <a:t>Kışın karlara bürünür</a:t>
            </a:r>
          </a:p>
          <a:p>
            <a:r>
              <a:rPr lang="tr-TR" sz="1400" b="1" dirty="0"/>
              <a:t>Orman ne güzel, ne g</a:t>
            </a:r>
            <a:r>
              <a:rPr lang="tr-TR" sz="1100" dirty="0"/>
              <a:t>üzel</a:t>
            </a:r>
          </a:p>
          <a:p>
            <a:endParaRPr lang="tr-TR" sz="1100" dirty="0"/>
          </a:p>
        </p:txBody>
      </p:sp>
      <p:sp>
        <p:nvSpPr>
          <p:cNvPr id="14" name="13 Metin kutusu"/>
          <p:cNvSpPr txBox="1"/>
          <p:nvPr/>
        </p:nvSpPr>
        <p:spPr>
          <a:xfrm>
            <a:off x="3286124" y="6643702"/>
            <a:ext cx="2357454" cy="1754326"/>
          </a:xfrm>
          <a:prstGeom prst="rect">
            <a:avLst/>
          </a:prstGeom>
          <a:noFill/>
        </p:spPr>
        <p:txBody>
          <a:bodyPr wrap="square" rtlCol="0">
            <a:spAutoFit/>
          </a:bodyPr>
          <a:lstStyle/>
          <a:p>
            <a:r>
              <a:rPr lang="tr-TR" sz="1200" b="1" dirty="0"/>
              <a:t>NİNEMİN GÖZLÜKLERİ</a:t>
            </a:r>
          </a:p>
          <a:p>
            <a:r>
              <a:rPr lang="tr-TR" sz="1200" b="1" dirty="0"/>
              <a:t>Ninem kocaman gözlüklü,}2</a:t>
            </a:r>
            <a:br>
              <a:rPr lang="tr-TR" sz="1200" b="1" dirty="0"/>
            </a:br>
            <a:r>
              <a:rPr lang="tr-TR" sz="1200" b="1" dirty="0"/>
              <a:t>Çizgili çizgili önlüklü,</a:t>
            </a:r>
            <a:br>
              <a:rPr lang="tr-TR" sz="1200" b="1" dirty="0"/>
            </a:br>
            <a:r>
              <a:rPr lang="tr-TR" sz="1200" b="1" dirty="0"/>
              <a:t>Her zaman başı yüklü (2)</a:t>
            </a:r>
            <a:br>
              <a:rPr lang="tr-TR" sz="1200" b="1" dirty="0"/>
            </a:br>
            <a:r>
              <a:rPr lang="tr-TR" sz="1200" b="1" dirty="0"/>
              <a:t>Çok kızgınım halama}2</a:t>
            </a:r>
            <a:br>
              <a:rPr lang="tr-TR" sz="1200" b="1" dirty="0"/>
            </a:br>
            <a:r>
              <a:rPr lang="tr-TR" sz="1200" b="1" dirty="0"/>
              <a:t>Yüz veriyor ablama</a:t>
            </a:r>
            <a:br>
              <a:rPr lang="tr-TR" sz="1200" b="1" dirty="0"/>
            </a:br>
            <a:r>
              <a:rPr lang="tr-TR" sz="1200" b="1" dirty="0"/>
              <a:t>Küçüğe verir mama (2)</a:t>
            </a:r>
            <a:br>
              <a:rPr lang="tr-TR" sz="1200" b="1" dirty="0"/>
            </a:br>
            <a:r>
              <a:rPr lang="tr-TR" sz="1200" b="1" dirty="0"/>
              <a:t>Bana gelince der,</a:t>
            </a:r>
            <a:br>
              <a:rPr lang="tr-TR" sz="1200" b="1" dirty="0"/>
            </a:br>
            <a:r>
              <a:rPr lang="tr-TR" sz="1200" b="1" dirty="0"/>
              <a:t>Yok, yok,</a:t>
            </a:r>
          </a:p>
        </p:txBody>
      </p:sp>
      <p:sp>
        <p:nvSpPr>
          <p:cNvPr id="15" name="14 Metin kutusu"/>
          <p:cNvSpPr txBox="1"/>
          <p:nvPr/>
        </p:nvSpPr>
        <p:spPr>
          <a:xfrm>
            <a:off x="3643314" y="1500166"/>
            <a:ext cx="2143140" cy="4832092"/>
          </a:xfrm>
          <a:prstGeom prst="rect">
            <a:avLst/>
          </a:prstGeom>
          <a:noFill/>
        </p:spPr>
        <p:txBody>
          <a:bodyPr wrap="square" rtlCol="0">
            <a:spAutoFit/>
          </a:bodyPr>
          <a:lstStyle/>
          <a:p>
            <a:r>
              <a:rPr lang="tr-TR" sz="1100" b="1" dirty="0"/>
              <a:t>TÜRKLERİN GEMİSİ(ÇANAKKALE BOĞAZI)</a:t>
            </a:r>
          </a:p>
          <a:p>
            <a:r>
              <a:rPr lang="tr-TR" sz="1100" b="1" dirty="0"/>
              <a:t>Türklerin gemisi kırmızı direkli</a:t>
            </a:r>
            <a:br>
              <a:rPr lang="tr-TR" sz="1100" b="1" dirty="0"/>
            </a:br>
            <a:r>
              <a:rPr lang="tr-TR" sz="1100" b="1" dirty="0"/>
              <a:t>Türklerin gemisi kırmızı direkli</a:t>
            </a:r>
            <a:br>
              <a:rPr lang="tr-TR" sz="1100" b="1" dirty="0"/>
            </a:br>
            <a:r>
              <a:rPr lang="tr-TR" sz="1100" b="1" dirty="0"/>
              <a:t>İçindeki askerler aslan yürekli</a:t>
            </a:r>
            <a:br>
              <a:rPr lang="tr-TR" sz="1100" b="1" dirty="0"/>
            </a:br>
            <a:r>
              <a:rPr lang="tr-TR" sz="1100" b="1" dirty="0"/>
              <a:t>İçindeki askerler aslan yürekli</a:t>
            </a:r>
            <a:br>
              <a:rPr lang="tr-TR" sz="1100" b="1" dirty="0"/>
            </a:br>
            <a:br>
              <a:rPr lang="tr-TR" sz="1100" b="1" dirty="0"/>
            </a:br>
            <a:r>
              <a:rPr lang="tr-TR" sz="1100" b="1" dirty="0"/>
              <a:t>Kaçma düşman kaçma,pişman olursun</a:t>
            </a:r>
            <a:br>
              <a:rPr lang="tr-TR" sz="1100" b="1" dirty="0"/>
            </a:br>
            <a:r>
              <a:rPr lang="tr-TR" sz="1100" b="1" dirty="0"/>
              <a:t>Kaçma düşman kaçma,pişman olursun</a:t>
            </a:r>
            <a:br>
              <a:rPr lang="tr-TR" sz="1100" b="1" dirty="0"/>
            </a:br>
            <a:r>
              <a:rPr lang="tr-TR" sz="1100" b="1" dirty="0"/>
              <a:t>Çanakkale boğazında teslim olursun</a:t>
            </a:r>
            <a:br>
              <a:rPr lang="tr-TR" sz="1100" b="1" dirty="0"/>
            </a:br>
            <a:r>
              <a:rPr lang="tr-TR" sz="1100" b="1" dirty="0"/>
              <a:t>Çanakkale boğazında teslim olursun,</a:t>
            </a:r>
          </a:p>
          <a:p>
            <a:r>
              <a:rPr lang="tr-TR" sz="1100" b="1" dirty="0"/>
              <a:t>Düşmanın gemisi yeşil direkli</a:t>
            </a:r>
            <a:br>
              <a:rPr lang="tr-TR" sz="1100" b="1" dirty="0"/>
            </a:br>
            <a:r>
              <a:rPr lang="tr-TR" sz="1100" b="1" dirty="0"/>
              <a:t>Düşmanın gemisi yeşil direkli</a:t>
            </a:r>
            <a:br>
              <a:rPr lang="tr-TR" sz="1100" b="1" dirty="0"/>
            </a:br>
            <a:r>
              <a:rPr lang="tr-TR" sz="1100" b="1" dirty="0"/>
              <a:t>İçindeki askerler tavşan yürekli</a:t>
            </a:r>
            <a:br>
              <a:rPr lang="tr-TR" sz="1100" b="1" dirty="0"/>
            </a:br>
            <a:r>
              <a:rPr lang="tr-TR" sz="1100" b="1" dirty="0"/>
              <a:t>İçindeki askerler tavşan yürekli</a:t>
            </a:r>
            <a:br>
              <a:rPr lang="tr-TR" sz="1100" b="1" dirty="0"/>
            </a:br>
            <a:br>
              <a:rPr lang="tr-TR" sz="1100" b="1" dirty="0"/>
            </a:br>
            <a:r>
              <a:rPr lang="tr-TR" sz="1100" b="1" dirty="0"/>
              <a:t>Kaçma düşman kaçma,pişman olursun</a:t>
            </a:r>
            <a:br>
              <a:rPr lang="tr-TR" sz="1100" b="1" dirty="0"/>
            </a:br>
            <a:r>
              <a:rPr lang="tr-TR" sz="1100" b="1" dirty="0"/>
              <a:t>Kaçma düşman kaçma,pişman olursun</a:t>
            </a:r>
            <a:br>
              <a:rPr lang="tr-TR" sz="1100" b="1" dirty="0"/>
            </a:br>
            <a:r>
              <a:rPr lang="tr-TR" sz="1100" b="1" dirty="0"/>
              <a:t>Çanakkale boğazında teslim olursun</a:t>
            </a:r>
            <a:br>
              <a:rPr lang="tr-TR" sz="1100" b="1" dirty="0"/>
            </a:br>
            <a:r>
              <a:rPr lang="tr-TR" sz="1100" b="1" dirty="0"/>
              <a:t>Çanakkale boğazında teslim olursun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1 Resim" descr="imag..).jpg"/>
          <p:cNvPicPr>
            <a:picLocks noChangeAspect="1"/>
          </p:cNvPicPr>
          <p:nvPr/>
        </p:nvPicPr>
        <p:blipFill>
          <a:blip r:embed="rId2"/>
          <a:stretch>
            <a:fillRect/>
          </a:stretch>
        </p:blipFill>
        <p:spPr>
          <a:xfrm>
            <a:off x="0" y="0"/>
            <a:ext cx="6858000" cy="9124899"/>
          </a:xfrm>
          <a:prstGeom prst="rect">
            <a:avLst/>
          </a:prstGeom>
        </p:spPr>
      </p:pic>
      <p:sp>
        <p:nvSpPr>
          <p:cNvPr id="3" name="2 Başlık"/>
          <p:cNvSpPr>
            <a:spLocks noGrp="1"/>
          </p:cNvSpPr>
          <p:nvPr>
            <p:ph type="title"/>
          </p:nvPr>
        </p:nvSpPr>
        <p:spPr>
          <a:xfrm>
            <a:off x="342900" y="714348"/>
            <a:ext cx="6172200" cy="428628"/>
          </a:xfrm>
        </p:spPr>
        <p:txBody>
          <a:bodyPr>
            <a:normAutofit fontScale="90000"/>
          </a:bodyPr>
          <a:lstStyle/>
          <a:p>
            <a:br>
              <a:rPr lang="tr-TR" sz="2000" b="1" dirty="0">
                <a:solidFill>
                  <a:srgbClr val="FF0000"/>
                </a:solidFill>
                <a:latin typeface="Comic Sans MS" pitchFamily="66" charset="0"/>
              </a:rPr>
            </a:br>
            <a:r>
              <a:rPr lang="tr-TR" sz="2000" b="1" dirty="0">
                <a:solidFill>
                  <a:srgbClr val="FF0000"/>
                </a:solidFill>
                <a:latin typeface="Arial Black" pitchFamily="34" charset="0"/>
              </a:rPr>
              <a:t>FEN ETKİNLİKLERİ</a:t>
            </a:r>
            <a:br>
              <a:rPr lang="tr-TR" sz="2000" b="1" dirty="0">
                <a:solidFill>
                  <a:srgbClr val="FF0000"/>
                </a:solidFill>
                <a:latin typeface="Arial Black" pitchFamily="34" charset="0"/>
              </a:rPr>
            </a:br>
            <a:endParaRPr lang="tr-TR" sz="2000" dirty="0">
              <a:latin typeface="Arial Black" pitchFamily="34" charset="0"/>
            </a:endParaRPr>
          </a:p>
        </p:txBody>
      </p:sp>
      <p:sp>
        <p:nvSpPr>
          <p:cNvPr id="5" name="4 Metin kutusu"/>
          <p:cNvSpPr txBox="1"/>
          <p:nvPr/>
        </p:nvSpPr>
        <p:spPr>
          <a:xfrm>
            <a:off x="2643182" y="3214678"/>
            <a:ext cx="857256" cy="1785104"/>
          </a:xfrm>
          <a:prstGeom prst="rect">
            <a:avLst/>
          </a:prstGeom>
          <a:noFill/>
        </p:spPr>
        <p:txBody>
          <a:bodyPr wrap="square" rtlCol="0">
            <a:spAutoFit/>
          </a:bodyPr>
          <a:lstStyle/>
          <a:p>
            <a:r>
              <a:rPr lang="tr-TR" sz="1100" b="1" dirty="0">
                <a:solidFill>
                  <a:srgbClr val="FF0000"/>
                </a:solidFill>
              </a:rPr>
              <a:t>FIRTINA DENEYİ</a:t>
            </a:r>
          </a:p>
          <a:p>
            <a:r>
              <a:rPr lang="tr-TR" sz="1100" b="1" dirty="0">
                <a:solidFill>
                  <a:srgbClr val="FF0000"/>
                </a:solidFill>
              </a:rPr>
              <a:t>Kavanozun içine kolonya sıkınca mum  fırtınalı bir şekilde sönüyor</a:t>
            </a:r>
            <a:endParaRPr lang="tr-TR" sz="1100" b="1" dirty="0"/>
          </a:p>
        </p:txBody>
      </p:sp>
      <p:sp>
        <p:nvSpPr>
          <p:cNvPr id="8" name="7 Metin kutusu"/>
          <p:cNvSpPr txBox="1"/>
          <p:nvPr/>
        </p:nvSpPr>
        <p:spPr>
          <a:xfrm>
            <a:off x="2285992" y="5214942"/>
            <a:ext cx="1857388" cy="1015663"/>
          </a:xfrm>
          <a:prstGeom prst="rect">
            <a:avLst/>
          </a:prstGeom>
          <a:noFill/>
        </p:spPr>
        <p:txBody>
          <a:bodyPr wrap="square" rtlCol="0">
            <a:spAutoFit/>
          </a:bodyPr>
          <a:lstStyle/>
          <a:p>
            <a:r>
              <a:rPr lang="tr-TR" sz="1200" b="1" dirty="0">
                <a:solidFill>
                  <a:srgbClr val="FF0000"/>
                </a:solidFill>
              </a:rPr>
              <a:t>GEOMETRİK TAŞ DENEYİ</a:t>
            </a:r>
          </a:p>
          <a:p>
            <a:r>
              <a:rPr lang="tr-TR" sz="1200" b="1" dirty="0">
                <a:solidFill>
                  <a:srgbClr val="FF0000"/>
                </a:solidFill>
              </a:rPr>
              <a:t>Taş tozu ve suyu karıştırarak kendi geometrik taşımızı elde ettik</a:t>
            </a:r>
            <a:endParaRPr lang="tr-TR" sz="1000" b="1" dirty="0"/>
          </a:p>
        </p:txBody>
      </p:sp>
      <p:sp>
        <p:nvSpPr>
          <p:cNvPr id="9" name="8 Metin kutusu"/>
          <p:cNvSpPr txBox="1"/>
          <p:nvPr/>
        </p:nvSpPr>
        <p:spPr>
          <a:xfrm>
            <a:off x="2643182" y="6572264"/>
            <a:ext cx="1071570" cy="1569660"/>
          </a:xfrm>
          <a:prstGeom prst="rect">
            <a:avLst/>
          </a:prstGeom>
          <a:noFill/>
        </p:spPr>
        <p:txBody>
          <a:bodyPr wrap="square" rtlCol="0">
            <a:spAutoFit/>
          </a:bodyPr>
          <a:lstStyle/>
          <a:p>
            <a:r>
              <a:rPr lang="tr-TR" sz="1200" b="1" dirty="0">
                <a:solidFill>
                  <a:srgbClr val="FF0000"/>
                </a:solidFill>
              </a:rPr>
              <a:t>PATLAMAYAN BALON</a:t>
            </a:r>
          </a:p>
          <a:p>
            <a:r>
              <a:rPr lang="tr-TR" sz="900" b="1" dirty="0">
                <a:solidFill>
                  <a:srgbClr val="FF0000"/>
                </a:solidFill>
              </a:rPr>
              <a:t>Balonun içine su koyduk, ardından şişirdik. Sonrasında yanan mumun üzerine tuttuk ve balonun patlamadığını gözlemledik</a:t>
            </a:r>
            <a:endParaRPr lang="tr-TR" sz="900" dirty="0"/>
          </a:p>
        </p:txBody>
      </p:sp>
      <p:pic>
        <p:nvPicPr>
          <p:cNvPr id="11" name="10 Resim" descr="9f7ed31e-0c29-4b9d-959e-a55a9e61e5cf.jpg"/>
          <p:cNvPicPr>
            <a:picLocks noChangeAspect="1"/>
          </p:cNvPicPr>
          <p:nvPr/>
        </p:nvPicPr>
        <p:blipFill>
          <a:blip r:embed="rId3" cstate="print"/>
          <a:stretch>
            <a:fillRect/>
          </a:stretch>
        </p:blipFill>
        <p:spPr>
          <a:xfrm>
            <a:off x="714356" y="5286380"/>
            <a:ext cx="1460479" cy="1000201"/>
          </a:xfrm>
          <a:prstGeom prst="rect">
            <a:avLst/>
          </a:prstGeom>
        </p:spPr>
      </p:pic>
      <p:pic>
        <p:nvPicPr>
          <p:cNvPr id="16" name="15 Resim" descr="104c1cfe-21c8-4ce1-a751-ec8c6ec63b4e.jpg"/>
          <p:cNvPicPr>
            <a:picLocks noChangeAspect="1"/>
          </p:cNvPicPr>
          <p:nvPr/>
        </p:nvPicPr>
        <p:blipFill>
          <a:blip r:embed="rId4" cstate="print"/>
          <a:stretch>
            <a:fillRect/>
          </a:stretch>
        </p:blipFill>
        <p:spPr>
          <a:xfrm>
            <a:off x="1928802" y="1357290"/>
            <a:ext cx="1285884" cy="1714514"/>
          </a:xfrm>
          <a:prstGeom prst="rect">
            <a:avLst/>
          </a:prstGeom>
        </p:spPr>
      </p:pic>
      <p:pic>
        <p:nvPicPr>
          <p:cNvPr id="19" name="18 Resim" descr="819694db-cb88-4ad3-a68c-da34396c0772.jpg"/>
          <p:cNvPicPr>
            <a:picLocks noChangeAspect="1"/>
          </p:cNvPicPr>
          <p:nvPr/>
        </p:nvPicPr>
        <p:blipFill>
          <a:blip r:embed="rId5" cstate="print"/>
          <a:stretch>
            <a:fillRect/>
          </a:stretch>
        </p:blipFill>
        <p:spPr>
          <a:xfrm>
            <a:off x="785794" y="3214678"/>
            <a:ext cx="1785950" cy="1785950"/>
          </a:xfrm>
          <a:prstGeom prst="rect">
            <a:avLst/>
          </a:prstGeom>
        </p:spPr>
      </p:pic>
      <p:pic>
        <p:nvPicPr>
          <p:cNvPr id="20" name="19 Resim" descr="db28a269-8fc9-456c-9046-44c2577064a0.jpg"/>
          <p:cNvPicPr>
            <a:picLocks noChangeAspect="1"/>
          </p:cNvPicPr>
          <p:nvPr/>
        </p:nvPicPr>
        <p:blipFill>
          <a:blip r:embed="rId6" cstate="print"/>
          <a:stretch>
            <a:fillRect/>
          </a:stretch>
        </p:blipFill>
        <p:spPr>
          <a:xfrm>
            <a:off x="571480" y="1357290"/>
            <a:ext cx="1339462" cy="1785950"/>
          </a:xfrm>
          <a:prstGeom prst="rect">
            <a:avLst/>
          </a:prstGeom>
        </p:spPr>
      </p:pic>
      <p:sp>
        <p:nvSpPr>
          <p:cNvPr id="21" name="20 Metin kutusu"/>
          <p:cNvSpPr txBox="1"/>
          <p:nvPr/>
        </p:nvSpPr>
        <p:spPr>
          <a:xfrm>
            <a:off x="3286124" y="1357290"/>
            <a:ext cx="2000264" cy="1569660"/>
          </a:xfrm>
          <a:prstGeom prst="rect">
            <a:avLst/>
          </a:prstGeom>
          <a:noFill/>
        </p:spPr>
        <p:txBody>
          <a:bodyPr wrap="square" rtlCol="0">
            <a:spAutoFit/>
          </a:bodyPr>
          <a:lstStyle/>
          <a:p>
            <a:r>
              <a:rPr lang="tr-TR" sz="1200" b="1" dirty="0">
                <a:solidFill>
                  <a:srgbClr val="FF0000"/>
                </a:solidFill>
              </a:rPr>
              <a:t>BUZUL DÜNYASI DENEYİ</a:t>
            </a:r>
          </a:p>
          <a:p>
            <a:r>
              <a:rPr lang="tr-TR" sz="1200" b="1" dirty="0">
                <a:solidFill>
                  <a:srgbClr val="FF0000"/>
                </a:solidFill>
              </a:rPr>
              <a:t>Balonların içine minik hayvanları koyduk akabinde su doldurduk ve dondurucuya koyduk. Su buz halini alınca hayvanlarımızı buzun içinden çıkarmaya çalıştık</a:t>
            </a:r>
            <a:endParaRPr lang="tr-TR" sz="1200" b="1" dirty="0"/>
          </a:p>
        </p:txBody>
      </p:sp>
      <p:pic>
        <p:nvPicPr>
          <p:cNvPr id="12" name="11 Resim" descr="WhatsApp Image 2023-03-29 at 21.25.31.jpeg"/>
          <p:cNvPicPr>
            <a:picLocks noChangeAspect="1"/>
          </p:cNvPicPr>
          <p:nvPr/>
        </p:nvPicPr>
        <p:blipFill>
          <a:blip r:embed="rId7" cstate="print"/>
          <a:stretch>
            <a:fillRect/>
          </a:stretch>
        </p:blipFill>
        <p:spPr>
          <a:xfrm>
            <a:off x="1071546" y="6572264"/>
            <a:ext cx="1285860" cy="1714480"/>
          </a:xfrm>
          <a:prstGeom prst="rect">
            <a:avLst/>
          </a:prstGeom>
        </p:spPr>
      </p:pic>
      <p:pic>
        <p:nvPicPr>
          <p:cNvPr id="13" name="12 Resim" descr="WhatsApp Image 2023-03-27 at 05.43.06.jpeg"/>
          <p:cNvPicPr>
            <a:picLocks noChangeAspect="1"/>
          </p:cNvPicPr>
          <p:nvPr/>
        </p:nvPicPr>
        <p:blipFill>
          <a:blip r:embed="rId8" cstate="print"/>
          <a:stretch>
            <a:fillRect/>
          </a:stretch>
        </p:blipFill>
        <p:spPr>
          <a:xfrm rot="5400000">
            <a:off x="4339834" y="5304240"/>
            <a:ext cx="1607355" cy="2143140"/>
          </a:xfrm>
          <a:prstGeom prst="rect">
            <a:avLst/>
          </a:prstGeom>
        </p:spPr>
      </p:pic>
      <p:sp>
        <p:nvSpPr>
          <p:cNvPr id="14" name="13 Metin kutusu"/>
          <p:cNvSpPr txBox="1"/>
          <p:nvPr/>
        </p:nvSpPr>
        <p:spPr>
          <a:xfrm>
            <a:off x="4357694" y="7429520"/>
            <a:ext cx="1785950" cy="1015663"/>
          </a:xfrm>
          <a:prstGeom prst="rect">
            <a:avLst/>
          </a:prstGeom>
          <a:noFill/>
        </p:spPr>
        <p:txBody>
          <a:bodyPr wrap="square" rtlCol="0">
            <a:spAutoFit/>
          </a:bodyPr>
          <a:lstStyle/>
          <a:p>
            <a:r>
              <a:rPr lang="tr-TR" sz="1000" b="1" dirty="0">
                <a:solidFill>
                  <a:srgbClr val="FF0000"/>
                </a:solidFill>
              </a:rPr>
              <a:t>KÜF DENEYİ</a:t>
            </a:r>
          </a:p>
          <a:p>
            <a:r>
              <a:rPr lang="tr-TR" sz="1000" b="1" dirty="0">
                <a:solidFill>
                  <a:srgbClr val="FF0000"/>
                </a:solidFill>
              </a:rPr>
              <a:t>Suyunu çeken üzümleri gözlemlerken 2-3 gün sonra üzümlerin üstünde küf mantarlarının oluştuğunu gözlemledik</a:t>
            </a:r>
          </a:p>
        </p:txBody>
      </p:sp>
      <p:pic>
        <p:nvPicPr>
          <p:cNvPr id="15" name="14 Resim" descr="7df52f72-37aa-42b9-9db2-96f05b8db770.jpg"/>
          <p:cNvPicPr>
            <a:picLocks noChangeAspect="1"/>
          </p:cNvPicPr>
          <p:nvPr/>
        </p:nvPicPr>
        <p:blipFill>
          <a:blip r:embed="rId9" cstate="print"/>
          <a:stretch>
            <a:fillRect/>
          </a:stretch>
        </p:blipFill>
        <p:spPr>
          <a:xfrm>
            <a:off x="3929066" y="3143240"/>
            <a:ext cx="1904989" cy="1428742"/>
          </a:xfrm>
          <a:prstGeom prst="rect">
            <a:avLst/>
          </a:prstGeom>
        </p:spPr>
      </p:pic>
      <p:sp>
        <p:nvSpPr>
          <p:cNvPr id="17" name="16 Metin kutusu"/>
          <p:cNvSpPr txBox="1"/>
          <p:nvPr/>
        </p:nvSpPr>
        <p:spPr>
          <a:xfrm>
            <a:off x="4286256" y="4786314"/>
            <a:ext cx="1928826" cy="553998"/>
          </a:xfrm>
          <a:prstGeom prst="rect">
            <a:avLst/>
          </a:prstGeom>
          <a:noFill/>
        </p:spPr>
        <p:txBody>
          <a:bodyPr wrap="square" rtlCol="0">
            <a:spAutoFit/>
          </a:bodyPr>
          <a:lstStyle/>
          <a:p>
            <a:r>
              <a:rPr lang="tr-TR" sz="1000" b="1" dirty="0">
                <a:solidFill>
                  <a:srgbClr val="FF0000"/>
                </a:solidFill>
              </a:rPr>
              <a:t>TOHUM ÇİMLENDİRME</a:t>
            </a:r>
          </a:p>
          <a:p>
            <a:r>
              <a:rPr lang="tr-TR" sz="1000" b="1" dirty="0">
                <a:solidFill>
                  <a:srgbClr val="FF0000"/>
                </a:solidFill>
              </a:rPr>
              <a:t>Çeşitli tohumları çimlendirerek büyürken gözlemledik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Resim" descr="imag..).jpg"/>
          <p:cNvPicPr>
            <a:picLocks noChangeAspect="1"/>
          </p:cNvPicPr>
          <p:nvPr/>
        </p:nvPicPr>
        <p:blipFill>
          <a:blip r:embed="rId2"/>
          <a:stretch>
            <a:fillRect/>
          </a:stretch>
        </p:blipFill>
        <p:spPr>
          <a:xfrm>
            <a:off x="0" y="-1"/>
            <a:ext cx="6858000" cy="9124899"/>
          </a:xfrm>
          <a:prstGeom prst="rect">
            <a:avLst/>
          </a:prstGeom>
        </p:spPr>
      </p:pic>
      <p:sp>
        <p:nvSpPr>
          <p:cNvPr id="5" name="4 Metin kutusu"/>
          <p:cNvSpPr txBox="1"/>
          <p:nvPr/>
        </p:nvSpPr>
        <p:spPr>
          <a:xfrm>
            <a:off x="857232" y="3000364"/>
            <a:ext cx="5000660" cy="600164"/>
          </a:xfrm>
          <a:prstGeom prst="rect">
            <a:avLst/>
          </a:prstGeom>
          <a:noFill/>
        </p:spPr>
        <p:txBody>
          <a:bodyPr wrap="square" rtlCol="0">
            <a:spAutoFit/>
          </a:bodyPr>
          <a:lstStyle/>
          <a:p>
            <a:r>
              <a:rPr lang="tr-TR" sz="1100" dirty="0">
                <a:latin typeface="Arial Black" pitchFamily="34" charset="0"/>
              </a:rPr>
              <a:t>                            ÇANAKKALE ZAFERİ</a:t>
            </a:r>
          </a:p>
          <a:p>
            <a:r>
              <a:rPr lang="tr-TR" sz="1100" dirty="0">
                <a:latin typeface="Arial Black" pitchFamily="34" charset="0"/>
              </a:rPr>
              <a:t>Çanakkale zaferinde şehitlerimizi andık, sahnede gösterimizi sergiledik</a:t>
            </a:r>
            <a:endParaRPr lang="tr-TR" sz="1200" dirty="0">
              <a:latin typeface="Arial Black" pitchFamily="34" charset="0"/>
            </a:endParaRPr>
          </a:p>
        </p:txBody>
      </p:sp>
      <p:sp>
        <p:nvSpPr>
          <p:cNvPr id="11" name="10 Metin kutusu"/>
          <p:cNvSpPr txBox="1"/>
          <p:nvPr/>
        </p:nvSpPr>
        <p:spPr>
          <a:xfrm>
            <a:off x="1714488" y="4572000"/>
            <a:ext cx="2643206" cy="369332"/>
          </a:xfrm>
          <a:prstGeom prst="rect">
            <a:avLst/>
          </a:prstGeom>
          <a:noFill/>
        </p:spPr>
        <p:txBody>
          <a:bodyPr wrap="square" rtlCol="0">
            <a:spAutoFit/>
          </a:bodyPr>
          <a:lstStyle/>
          <a:p>
            <a:endParaRPr lang="tr-TR" dirty="0"/>
          </a:p>
        </p:txBody>
      </p:sp>
      <p:pic>
        <p:nvPicPr>
          <p:cNvPr id="21" name="20 Resim" descr="d46838a3-92b2-480f-b20c-b3dba789ba92.jpg"/>
          <p:cNvPicPr>
            <a:picLocks noChangeAspect="1"/>
          </p:cNvPicPr>
          <p:nvPr/>
        </p:nvPicPr>
        <p:blipFill>
          <a:blip r:embed="rId3" cstate="print"/>
          <a:stretch>
            <a:fillRect/>
          </a:stretch>
        </p:blipFill>
        <p:spPr>
          <a:xfrm>
            <a:off x="428603" y="3643306"/>
            <a:ext cx="3536181" cy="1571636"/>
          </a:xfrm>
          <a:prstGeom prst="rect">
            <a:avLst/>
          </a:prstGeom>
          <a:ln>
            <a:noFill/>
          </a:ln>
          <a:effectLst>
            <a:outerShdw blurRad="292100" dist="139700" dir="2700000" algn="tl" rotWithShape="0">
              <a:srgbClr val="333333">
                <a:alpha val="65000"/>
              </a:srgbClr>
            </a:outerShdw>
          </a:effectLst>
        </p:spPr>
      </p:pic>
      <p:pic>
        <p:nvPicPr>
          <p:cNvPr id="22" name="21 Resim" descr="be66655f-4901-49da-9f97-b7878ec97ed8.jpg"/>
          <p:cNvPicPr>
            <a:picLocks noChangeAspect="1"/>
          </p:cNvPicPr>
          <p:nvPr/>
        </p:nvPicPr>
        <p:blipFill>
          <a:blip r:embed="rId4" cstate="print"/>
          <a:stretch>
            <a:fillRect/>
          </a:stretch>
        </p:blipFill>
        <p:spPr>
          <a:xfrm>
            <a:off x="285728" y="1285852"/>
            <a:ext cx="3071834" cy="1643074"/>
          </a:xfrm>
          <a:prstGeom prst="rect">
            <a:avLst/>
          </a:prstGeom>
          <a:ln>
            <a:noFill/>
          </a:ln>
          <a:effectLst>
            <a:outerShdw blurRad="292100" dist="139700" dir="2700000" algn="tl" rotWithShape="0">
              <a:srgbClr val="333333">
                <a:alpha val="65000"/>
              </a:srgbClr>
            </a:outerShdw>
          </a:effectLst>
        </p:spPr>
      </p:pic>
      <p:sp>
        <p:nvSpPr>
          <p:cNvPr id="23" name="22 Metin kutusu"/>
          <p:cNvSpPr txBox="1"/>
          <p:nvPr/>
        </p:nvSpPr>
        <p:spPr>
          <a:xfrm>
            <a:off x="4000504" y="3571868"/>
            <a:ext cx="2428892" cy="2123658"/>
          </a:xfrm>
          <a:prstGeom prst="rect">
            <a:avLst/>
          </a:prstGeom>
          <a:noFill/>
        </p:spPr>
        <p:txBody>
          <a:bodyPr wrap="square" rtlCol="0">
            <a:spAutoFit/>
          </a:bodyPr>
          <a:lstStyle/>
          <a:p>
            <a:r>
              <a:rPr lang="tr-TR" sz="1100" b="1" dirty="0"/>
              <a:t>İSTİKLAL MARŞI KABULÜ</a:t>
            </a:r>
          </a:p>
          <a:p>
            <a:r>
              <a:rPr lang="tr-TR" sz="1100" dirty="0"/>
              <a:t>Anadolu'da Millî Mücadele'nin devam ettiği sırada Mehmet Akif Ersoy tarafından kaleme alınmış şiirdir. Şairin Kurtuluş Savaşı'nın kazanılacağına olan inancını, Türk askerinin yürekliliğine ve özverisine güvenini, Türk ulusunun bağımsızlığa, Hakk'a, yurduna ve dinine bağlılığını dile getirir. Biz de Marşımızın 10 kıtasını ezbere gururla okuyarak şairimizi yad ettik</a:t>
            </a:r>
            <a:endParaRPr lang="tr-TR" sz="1100" b="1" dirty="0"/>
          </a:p>
        </p:txBody>
      </p:sp>
      <p:pic>
        <p:nvPicPr>
          <p:cNvPr id="24" name="23 Resim" descr="243740b6-4a95-4ad0-a03f-a60998335b14.jpg"/>
          <p:cNvPicPr>
            <a:picLocks noChangeAspect="1"/>
          </p:cNvPicPr>
          <p:nvPr/>
        </p:nvPicPr>
        <p:blipFill>
          <a:blip r:embed="rId5" cstate="print"/>
          <a:stretch>
            <a:fillRect/>
          </a:stretch>
        </p:blipFill>
        <p:spPr>
          <a:xfrm>
            <a:off x="642918" y="5786446"/>
            <a:ext cx="2089561" cy="2786082"/>
          </a:xfrm>
          <a:prstGeom prst="rect">
            <a:avLst/>
          </a:prstGeom>
          <a:ln>
            <a:noFill/>
          </a:ln>
          <a:effectLst>
            <a:outerShdw blurRad="292100" dist="139700" dir="2700000" algn="tl" rotWithShape="0">
              <a:srgbClr val="333333">
                <a:alpha val="65000"/>
              </a:srgbClr>
            </a:outerShdw>
          </a:effectLst>
        </p:spPr>
      </p:pic>
      <p:pic>
        <p:nvPicPr>
          <p:cNvPr id="13" name="12 Resim" descr="bd04959a-5904-412c-bd49-7bf74db6689b.jpg"/>
          <p:cNvPicPr>
            <a:picLocks noChangeAspect="1"/>
          </p:cNvPicPr>
          <p:nvPr/>
        </p:nvPicPr>
        <p:blipFill>
          <a:blip r:embed="rId6" cstate="print"/>
          <a:stretch>
            <a:fillRect/>
          </a:stretch>
        </p:blipFill>
        <p:spPr>
          <a:xfrm>
            <a:off x="3429000" y="1285852"/>
            <a:ext cx="3071834" cy="1714512"/>
          </a:xfrm>
          <a:prstGeom prst="rect">
            <a:avLst/>
          </a:prstGeom>
          <a:ln>
            <a:noFill/>
          </a:ln>
          <a:effectLst>
            <a:outerShdw blurRad="292100" dist="139700" dir="2700000" algn="tl" rotWithShape="0">
              <a:srgbClr val="333333">
                <a:alpha val="65000"/>
              </a:srgbClr>
            </a:outerShdw>
          </a:effectLst>
        </p:spPr>
      </p:pic>
      <p:sp>
        <p:nvSpPr>
          <p:cNvPr id="16" name="15 Metin kutusu"/>
          <p:cNvSpPr txBox="1"/>
          <p:nvPr/>
        </p:nvSpPr>
        <p:spPr>
          <a:xfrm>
            <a:off x="1142984" y="857224"/>
            <a:ext cx="4429156" cy="400110"/>
          </a:xfrm>
          <a:prstGeom prst="rect">
            <a:avLst/>
          </a:prstGeom>
          <a:noFill/>
        </p:spPr>
        <p:txBody>
          <a:bodyPr wrap="square" rtlCol="0">
            <a:spAutoFit/>
          </a:bodyPr>
          <a:lstStyle/>
          <a:p>
            <a:r>
              <a:rPr lang="tr-TR" sz="2000" b="1" dirty="0">
                <a:solidFill>
                  <a:srgbClr val="FF0000"/>
                </a:solidFill>
                <a:latin typeface="Arial Black" pitchFamily="34" charset="0"/>
              </a:rPr>
              <a:t>BELİRLİ GÜN VE HAFTALAR</a:t>
            </a:r>
          </a:p>
        </p:txBody>
      </p:sp>
      <p:sp>
        <p:nvSpPr>
          <p:cNvPr id="14" name="13 Metin kutusu"/>
          <p:cNvSpPr txBox="1"/>
          <p:nvPr/>
        </p:nvSpPr>
        <p:spPr>
          <a:xfrm>
            <a:off x="3143248" y="6000760"/>
            <a:ext cx="2857520" cy="2416046"/>
          </a:xfrm>
          <a:prstGeom prst="rect">
            <a:avLst/>
          </a:prstGeom>
          <a:noFill/>
        </p:spPr>
        <p:txBody>
          <a:bodyPr wrap="square" rtlCol="0">
            <a:spAutoFit/>
          </a:bodyPr>
          <a:lstStyle/>
          <a:p>
            <a:r>
              <a:rPr lang="tr-TR" sz="1100" b="1" dirty="0"/>
              <a:t>YEŞİL AY HAFTASI</a:t>
            </a:r>
          </a:p>
          <a:p>
            <a:r>
              <a:rPr lang="tr-TR" sz="1000" b="1" dirty="0"/>
              <a:t>Yeşilay</a:t>
            </a:r>
            <a:r>
              <a:rPr lang="tr-TR" sz="1000" dirty="0"/>
              <a:t>, </a:t>
            </a:r>
            <a:r>
              <a:rPr lang="tr-TR" sz="1000" b="1" dirty="0"/>
              <a:t>Birinci Dünya Savaşı </a:t>
            </a:r>
            <a:r>
              <a:rPr lang="tr-TR" sz="1000" dirty="0"/>
              <a:t>yıllarında ve sonrasında işgal güçlerinin halk arasında uyuşturucu ve alkol gibi bağımlılık yapıcı maddeleri yaygınlaştırma çabasını önlemek ve insan sağlığını korumak amacıyla 5 Mart 1920’de Dr. Mazhar Osman Uzman ve arkadaşları tarafından kurulmuştur.</a:t>
            </a:r>
          </a:p>
          <a:p>
            <a:r>
              <a:rPr lang="tr-TR" sz="1000" dirty="0"/>
              <a:t>“Hilal-i </a:t>
            </a:r>
            <a:r>
              <a:rPr lang="tr-TR" sz="1000" dirty="0" err="1"/>
              <a:t>Ahdar</a:t>
            </a:r>
            <a:r>
              <a:rPr lang="tr-TR" sz="1000" dirty="0"/>
              <a:t>” ismiyle kurulan dernek sonrasında “Yeşil Hilal” ve en son ise “Yeşilay” adını almıştır. 19 Eylül 1934 tarihinde Bakanlar Kurulu’nun aldığı kararla kamuya yararlı cemiyet olarak kabul edilmiştir. Uyuşturucuya ve alkole karşı başlayan mücadele seneler içerisinde yeni bağımlılık çeşitlerinin ortaya çıkmasıyla alanını genişletmiştir.</a:t>
            </a:r>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3771</TotalTime>
  <Words>1701</Words>
  <Application>Microsoft Office PowerPoint</Application>
  <PresentationFormat>Ekran Gösterisi (4:3)</PresentationFormat>
  <Paragraphs>344</Paragraphs>
  <Slides>33</Slides>
  <Notes>0</Notes>
  <HiddenSlides>0</HiddenSlides>
  <MMClips>0</MMClips>
  <ScaleCrop>false</ScaleCrop>
  <HeadingPairs>
    <vt:vector size="4" baseType="variant">
      <vt:variant>
        <vt:lpstr>Tema</vt:lpstr>
      </vt:variant>
      <vt:variant>
        <vt:i4>1</vt:i4>
      </vt:variant>
      <vt:variant>
        <vt:lpstr>Slayt Başlıkları</vt:lpstr>
      </vt:variant>
      <vt:variant>
        <vt:i4>33</vt:i4>
      </vt:variant>
    </vt:vector>
  </HeadingPairs>
  <TitlesOfParts>
    <vt:vector size="34" baseType="lpstr">
      <vt:lpstr>Ofis Teması</vt:lpstr>
      <vt:lpstr>PowerPoint Sunusu</vt:lpstr>
      <vt:lpstr>PowerPoint Sunusu</vt:lpstr>
      <vt:lpstr>OKUL PROJELERİMİZ</vt:lpstr>
      <vt:lpstr>PowerPoint Sunusu</vt:lpstr>
      <vt:lpstr>PowerPoint Sunusu</vt:lpstr>
      <vt:lpstr> TÜRKÇE-DİL ETKİNLİKLERİ </vt:lpstr>
      <vt:lpstr>ÖĞRENDİĞİMİZ ŞARKILAR</vt:lpstr>
      <vt:lpstr> FEN ETKİNLİKLERİ </vt:lpstr>
      <vt:lpstr>PowerPoint Sunusu</vt:lpstr>
      <vt:lpstr>PowerPoint Sunusu</vt:lpstr>
      <vt:lpstr>PowerPoint Sunusu</vt:lpstr>
      <vt:lpstr>GRUP OYUN VE ETKİNLİKLERİMİZ</vt:lpstr>
      <vt:lpstr>PowerPoint Sunusu</vt:lpstr>
      <vt:lpstr>ORMAN</vt:lpstr>
      <vt:lpstr>PowerPoint Sunusu</vt:lpstr>
      <vt:lpstr>PowerPoint Sunusu</vt:lpstr>
      <vt:lpstr>PowerPoint Sunusu</vt:lpstr>
      <vt:lpstr>PowerPoint Sunusu</vt:lpstr>
      <vt:lpstr>EĞLENCELİ BİLİM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LEYLA  MERDANOĞLU</dc:title>
  <dc:creator>WIN10</dc:creator>
  <cp:lastModifiedBy>esrabektas985@gmail.com</cp:lastModifiedBy>
  <cp:revision>409</cp:revision>
  <dcterms:created xsi:type="dcterms:W3CDTF">2021-10-24T15:24:10Z</dcterms:created>
  <dcterms:modified xsi:type="dcterms:W3CDTF">2023-04-08T09:32:15Z</dcterms:modified>
</cp:coreProperties>
</file>