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1"/>
  </p:notesMasterIdLst>
  <p:sldIdLst>
    <p:sldId id="256" r:id="rId2"/>
    <p:sldId id="258" r:id="rId3"/>
    <p:sldId id="295" r:id="rId4"/>
    <p:sldId id="263" r:id="rId5"/>
    <p:sldId id="261" r:id="rId6"/>
    <p:sldId id="262" r:id="rId7"/>
    <p:sldId id="292" r:id="rId8"/>
    <p:sldId id="269" r:id="rId9"/>
    <p:sldId id="264" r:id="rId10"/>
    <p:sldId id="270" r:id="rId11"/>
    <p:sldId id="259" r:id="rId12"/>
    <p:sldId id="266" r:id="rId13"/>
    <p:sldId id="276" r:id="rId14"/>
    <p:sldId id="267" r:id="rId15"/>
    <p:sldId id="268" r:id="rId16"/>
    <p:sldId id="265" r:id="rId17"/>
    <p:sldId id="307" r:id="rId18"/>
    <p:sldId id="275" r:id="rId19"/>
    <p:sldId id="296" r:id="rId20"/>
    <p:sldId id="297" r:id="rId21"/>
    <p:sldId id="298" r:id="rId22"/>
    <p:sldId id="299" r:id="rId23"/>
    <p:sldId id="300" r:id="rId24"/>
    <p:sldId id="301" r:id="rId25"/>
    <p:sldId id="302" r:id="rId26"/>
    <p:sldId id="303" r:id="rId27"/>
    <p:sldId id="304" r:id="rId28"/>
    <p:sldId id="305" r:id="rId29"/>
    <p:sldId id="306" r:id="rId30"/>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2154" y="5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AC29F-2EB3-45F4-A45E-C961E575B0B3}" type="datetimeFigureOut">
              <a:rPr lang="tr-TR" smtClean="0"/>
              <a:pPr/>
              <a:t>8.04.2023</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A9D73-73AC-4DC1-84E3-71A235D55E0A}"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7500" lnSpcReduction="20000"/>
          </a:bodyPr>
          <a:lstStyle/>
          <a:p>
            <a:r>
              <a:rPr lang="tr-TR" sz="1200" kern="1200" dirty="0">
                <a:solidFill>
                  <a:schemeClr val="tx1"/>
                </a:solidFill>
                <a:latin typeface="+mn-lt"/>
                <a:ea typeface="+mn-ea"/>
                <a:cs typeface="+mn-cs"/>
              </a:rPr>
              <a:t> </a:t>
            </a:r>
          </a:p>
        </p:txBody>
      </p:sp>
      <p:sp>
        <p:nvSpPr>
          <p:cNvPr id="4" name="3 Slayt Numarası Yer Tutucusu"/>
          <p:cNvSpPr>
            <a:spLocks noGrp="1"/>
          </p:cNvSpPr>
          <p:nvPr>
            <p:ph type="sldNum" sz="quarter" idx="10"/>
          </p:nvPr>
        </p:nvSpPr>
        <p:spPr/>
        <p:txBody>
          <a:bodyPr/>
          <a:lstStyle/>
          <a:p>
            <a:fld id="{CE8A9D73-73AC-4DC1-84E3-71A235D55E0A}" type="slidenum">
              <a:rPr lang="tr-TR" smtClean="0"/>
              <a:pPr/>
              <a:t>16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68"/>
            <a:ext cx="5829300" cy="1960033"/>
          </a:xfrm>
        </p:spPr>
        <p:txBody>
          <a:bodyPr/>
          <a:lstStyle/>
          <a:p>
            <a:r>
              <a:rPr lang="tr-TR"/>
              <a:t>Asıl başlık stili için tıklatın</a:t>
            </a: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185"/>
            <a:ext cx="1543050" cy="7802033"/>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42900" y="366185"/>
            <a:ext cx="4514850" cy="78020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2256235" cy="154940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0"/>
            <a:ext cx="4114800" cy="755651"/>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8.04.2023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8.04.2023</a:t>
            </a:fld>
            <a:endParaRPr lang="tr-TR"/>
          </a:p>
        </p:txBody>
      </p:sp>
      <p:sp>
        <p:nvSpPr>
          <p:cNvPr id="5" name="4 Altbilgi Yer Tutucusu"/>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43.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45.jpeg" /><Relationship Id="rId4" Type="http://schemas.openxmlformats.org/officeDocument/2006/relationships/image" Target="../media/image44.jpeg" /></Relationships>
</file>

<file path=ppt/slides/_rels/slide11.xml.rels><?xml version="1.0" encoding="UTF-8" standalone="yes"?>
<Relationships xmlns="http://schemas.openxmlformats.org/package/2006/relationships"><Relationship Id="rId3" Type="http://schemas.openxmlformats.org/officeDocument/2006/relationships/image" Target="../media/image46.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49.jpeg" /><Relationship Id="rId5" Type="http://schemas.openxmlformats.org/officeDocument/2006/relationships/image" Target="../media/image48.jpeg" /><Relationship Id="rId4" Type="http://schemas.openxmlformats.org/officeDocument/2006/relationships/image" Target="../media/image47.jpeg" /></Relationships>
</file>

<file path=ppt/slides/_rels/slide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50.jpeg" /><Relationship Id="rId1" Type="http://schemas.openxmlformats.org/officeDocument/2006/relationships/slideLayout" Target="../slideLayouts/slideLayout1.xml" /><Relationship Id="rId4" Type="http://schemas.openxmlformats.org/officeDocument/2006/relationships/image" Target="../media/image51.jpeg" /></Relationships>
</file>

<file path=ppt/slides/_rels/slide14.xml.rels><?xml version="1.0" encoding="UTF-8" standalone="yes"?>
<Relationships xmlns="http://schemas.openxmlformats.org/package/2006/relationships"><Relationship Id="rId3" Type="http://schemas.openxmlformats.org/officeDocument/2006/relationships/image" Target="../media/image52.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53.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8" Type="http://schemas.openxmlformats.org/officeDocument/2006/relationships/image" Target="../media/image60.jpeg" /><Relationship Id="rId3" Type="http://schemas.openxmlformats.org/officeDocument/2006/relationships/image" Target="../media/image55.jpeg" /><Relationship Id="rId7" Type="http://schemas.openxmlformats.org/officeDocument/2006/relationships/image" Target="../media/image59.jpeg" /><Relationship Id="rId2" Type="http://schemas.openxmlformats.org/officeDocument/2006/relationships/image" Target="../media/image54.jpeg" /><Relationship Id="rId1" Type="http://schemas.openxmlformats.org/officeDocument/2006/relationships/slideLayout" Target="../slideLayouts/slideLayout7.xml" /><Relationship Id="rId6" Type="http://schemas.openxmlformats.org/officeDocument/2006/relationships/image" Target="../media/image58.jpeg" /><Relationship Id="rId5" Type="http://schemas.openxmlformats.org/officeDocument/2006/relationships/image" Target="../media/image57.jpeg" /><Relationship Id="rId4" Type="http://schemas.openxmlformats.org/officeDocument/2006/relationships/image" Target="../media/image56.jpeg" /></Relationships>
</file>

<file path=ppt/slides/_rels/slide2.xml.rels><?xml version="1.0" encoding="UTF-8" standalone="yes"?>
<Relationships xmlns="http://schemas.openxmlformats.org/package/2006/relationships"><Relationship Id="rId8" Type="http://schemas.openxmlformats.org/officeDocument/2006/relationships/image" Target="../media/image8.jpeg" /><Relationship Id="rId3" Type="http://schemas.openxmlformats.org/officeDocument/2006/relationships/image" Target="../media/image3.png" /><Relationship Id="rId7" Type="http://schemas.openxmlformats.org/officeDocument/2006/relationships/image" Target="../media/image7.jpe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6.jpeg" /><Relationship Id="rId5" Type="http://schemas.openxmlformats.org/officeDocument/2006/relationships/image" Target="../media/image5.jpeg" /><Relationship Id="rId4" Type="http://schemas.openxmlformats.org/officeDocument/2006/relationships/image" Target="../media/image4.jpeg" /></Relationships>
</file>

<file path=ppt/slides/_rels/slide20.xml.rels><?xml version="1.0" encoding="UTF-8" standalone="yes"?>
<Relationships xmlns="http://schemas.openxmlformats.org/package/2006/relationships"><Relationship Id="rId3" Type="http://schemas.openxmlformats.org/officeDocument/2006/relationships/image" Target="../media/image62.jpeg" /><Relationship Id="rId2" Type="http://schemas.openxmlformats.org/officeDocument/2006/relationships/image" Target="../media/image61.jpeg" /><Relationship Id="rId1" Type="http://schemas.openxmlformats.org/officeDocument/2006/relationships/slideLayout" Target="../slideLayouts/slideLayout7.xml" /><Relationship Id="rId6" Type="http://schemas.openxmlformats.org/officeDocument/2006/relationships/image" Target="../media/image65.jpeg" /><Relationship Id="rId5" Type="http://schemas.openxmlformats.org/officeDocument/2006/relationships/image" Target="../media/image64.jpeg" /><Relationship Id="rId4" Type="http://schemas.openxmlformats.org/officeDocument/2006/relationships/image" Target="../media/image63.jpeg" /></Relationships>
</file>

<file path=ppt/slides/_rels/slide21.xml.rels><?xml version="1.0" encoding="UTF-8" standalone="yes"?>
<Relationships xmlns="http://schemas.openxmlformats.org/package/2006/relationships"><Relationship Id="rId3" Type="http://schemas.openxmlformats.org/officeDocument/2006/relationships/image" Target="../media/image67.jpeg" /><Relationship Id="rId2" Type="http://schemas.openxmlformats.org/officeDocument/2006/relationships/image" Target="../media/image66.jpeg"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3" Type="http://schemas.openxmlformats.org/officeDocument/2006/relationships/image" Target="../media/image69.png" /><Relationship Id="rId2" Type="http://schemas.openxmlformats.org/officeDocument/2006/relationships/image" Target="../media/image68.jpeg" /><Relationship Id="rId1" Type="http://schemas.openxmlformats.org/officeDocument/2006/relationships/slideLayout" Target="../slideLayouts/slideLayout2.xml" /><Relationship Id="rId4" Type="http://schemas.openxmlformats.org/officeDocument/2006/relationships/image" Target="../media/image70.jpeg" /></Relationships>
</file>

<file path=ppt/slides/_rels/slide23.xml.rels><?xml version="1.0" encoding="UTF-8" standalone="yes"?>
<Relationships xmlns="http://schemas.openxmlformats.org/package/2006/relationships"><Relationship Id="rId3" Type="http://schemas.openxmlformats.org/officeDocument/2006/relationships/image" Target="../media/image62.jpeg" /><Relationship Id="rId2" Type="http://schemas.openxmlformats.org/officeDocument/2006/relationships/image" Target="../media/image66.jpeg" /><Relationship Id="rId1" Type="http://schemas.openxmlformats.org/officeDocument/2006/relationships/slideLayout" Target="../slideLayouts/slideLayout2.xml" /><Relationship Id="rId5" Type="http://schemas.openxmlformats.org/officeDocument/2006/relationships/image" Target="../media/image72.jpeg" /><Relationship Id="rId4" Type="http://schemas.openxmlformats.org/officeDocument/2006/relationships/image" Target="../media/image71.jpeg" /></Relationships>
</file>

<file path=ppt/slides/_rels/slide24.xml.rels><?xml version="1.0" encoding="UTF-8" standalone="yes"?>
<Relationships xmlns="http://schemas.openxmlformats.org/package/2006/relationships"><Relationship Id="rId2" Type="http://schemas.openxmlformats.org/officeDocument/2006/relationships/image" Target="../media/image73.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75.jpeg" /><Relationship Id="rId2" Type="http://schemas.openxmlformats.org/officeDocument/2006/relationships/image" Target="../media/image74.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77.jpeg" /><Relationship Id="rId2" Type="http://schemas.openxmlformats.org/officeDocument/2006/relationships/image" Target="../media/image76.jpeg" /><Relationship Id="rId1" Type="http://schemas.openxmlformats.org/officeDocument/2006/relationships/slideLayout" Target="../slideLayouts/slideLayout7.xml" /><Relationship Id="rId5" Type="http://schemas.openxmlformats.org/officeDocument/2006/relationships/image" Target="../media/image79.jpeg" /><Relationship Id="rId4" Type="http://schemas.openxmlformats.org/officeDocument/2006/relationships/image" Target="../media/image78.jpeg" /></Relationships>
</file>

<file path=ppt/slides/_rels/slide27.xml.rels><?xml version="1.0" encoding="UTF-8" standalone="yes"?>
<Relationships xmlns="http://schemas.openxmlformats.org/package/2006/relationships"><Relationship Id="rId3" Type="http://schemas.openxmlformats.org/officeDocument/2006/relationships/image" Target="../media/image81.jpeg" /><Relationship Id="rId2" Type="http://schemas.openxmlformats.org/officeDocument/2006/relationships/image" Target="../media/image80.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83.jpeg" /><Relationship Id="rId2" Type="http://schemas.openxmlformats.org/officeDocument/2006/relationships/image" Target="../media/image82.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85.jpeg" /><Relationship Id="rId2" Type="http://schemas.openxmlformats.org/officeDocument/2006/relationships/image" Target="../media/image84.jpeg" /><Relationship Id="rId1" Type="http://schemas.openxmlformats.org/officeDocument/2006/relationships/slideLayout" Target="../slideLayouts/slideLayout2.xml" /><Relationship Id="rId6" Type="http://schemas.openxmlformats.org/officeDocument/2006/relationships/image" Target="../media/image88.jpeg" /><Relationship Id="rId5" Type="http://schemas.openxmlformats.org/officeDocument/2006/relationships/image" Target="../media/image87.jpeg" /><Relationship Id="rId4" Type="http://schemas.openxmlformats.org/officeDocument/2006/relationships/image" Target="../media/image86.jpeg" /></Relationships>
</file>

<file path=ppt/slides/_rels/slide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jpeg" /><Relationship Id="rId7" Type="http://schemas.openxmlformats.org/officeDocument/2006/relationships/image" Target="../media/image14.jpeg" /><Relationship Id="rId2" Type="http://schemas.openxmlformats.org/officeDocument/2006/relationships/image" Target="../media/image10.jpeg" /><Relationship Id="rId1" Type="http://schemas.openxmlformats.org/officeDocument/2006/relationships/slideLayout" Target="../slideLayouts/slideLayout2.xml" /><Relationship Id="rId6" Type="http://schemas.openxmlformats.org/officeDocument/2006/relationships/image" Target="../media/image13.jpeg" /><Relationship Id="rId5" Type="http://schemas.openxmlformats.org/officeDocument/2006/relationships/image" Target="../media/image12.jpeg" /><Relationship Id="rId4" Type="http://schemas.openxmlformats.org/officeDocument/2006/relationships/image" Target="../media/image11.jpeg" /></Relationships>
</file>

<file path=ppt/slides/_rels/slide5.xml.rels><?xml version="1.0" encoding="UTF-8" standalone="yes"?>
<Relationships xmlns="http://schemas.openxmlformats.org/package/2006/relationships"><Relationship Id="rId8" Type="http://schemas.openxmlformats.org/officeDocument/2006/relationships/image" Target="../media/image20.jpeg" /><Relationship Id="rId3" Type="http://schemas.openxmlformats.org/officeDocument/2006/relationships/image" Target="../media/image1.jpeg" /><Relationship Id="rId7" Type="http://schemas.openxmlformats.org/officeDocument/2006/relationships/image" Target="../media/image19.jpeg" /><Relationship Id="rId2" Type="http://schemas.openxmlformats.org/officeDocument/2006/relationships/image" Target="../media/image15.jpeg" /><Relationship Id="rId1" Type="http://schemas.openxmlformats.org/officeDocument/2006/relationships/slideLayout" Target="../slideLayouts/slideLayout2.xml" /><Relationship Id="rId6" Type="http://schemas.openxmlformats.org/officeDocument/2006/relationships/image" Target="../media/image18.jpeg" /><Relationship Id="rId5" Type="http://schemas.openxmlformats.org/officeDocument/2006/relationships/image" Target="../media/image17.jpeg" /><Relationship Id="rId4" Type="http://schemas.openxmlformats.org/officeDocument/2006/relationships/image" Target="../media/image16.jpeg" /><Relationship Id="rId9" Type="http://schemas.openxmlformats.org/officeDocument/2006/relationships/image" Target="../media/image21.jpeg" /></Relationships>
</file>

<file path=ppt/slides/_rels/slide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22.jpeg" /><Relationship Id="rId1" Type="http://schemas.openxmlformats.org/officeDocument/2006/relationships/slideLayout" Target="../slideLayouts/slideLayout2.xml" /><Relationship Id="rId4" Type="http://schemas.openxmlformats.org/officeDocument/2006/relationships/hyperlink" Target="https://www.milliyet.com.tr/haberleri/son" TargetMode="External" /></Relationships>
</file>

<file path=ppt/slides/_rels/slide7.xml.rels><?xml version="1.0" encoding="UTF-8" standalone="yes"?>
<Relationships xmlns="http://schemas.openxmlformats.org/package/2006/relationships"><Relationship Id="rId8" Type="http://schemas.openxmlformats.org/officeDocument/2006/relationships/image" Target="../media/image29.jpeg" /><Relationship Id="rId13" Type="http://schemas.openxmlformats.org/officeDocument/2006/relationships/image" Target="../media/image34.jpeg" /><Relationship Id="rId3" Type="http://schemas.openxmlformats.org/officeDocument/2006/relationships/image" Target="../media/image24.jpeg" /><Relationship Id="rId7" Type="http://schemas.openxmlformats.org/officeDocument/2006/relationships/image" Target="../media/image28.jpeg" /><Relationship Id="rId12" Type="http://schemas.openxmlformats.org/officeDocument/2006/relationships/image" Target="../media/image33.jpeg" /><Relationship Id="rId2" Type="http://schemas.openxmlformats.org/officeDocument/2006/relationships/image" Target="../media/image23.jpeg" /><Relationship Id="rId1" Type="http://schemas.openxmlformats.org/officeDocument/2006/relationships/slideLayout" Target="../slideLayouts/slideLayout2.xml" /><Relationship Id="rId6" Type="http://schemas.openxmlformats.org/officeDocument/2006/relationships/image" Target="../media/image27.jpeg" /><Relationship Id="rId11" Type="http://schemas.openxmlformats.org/officeDocument/2006/relationships/image" Target="../media/image32.jpeg" /><Relationship Id="rId5" Type="http://schemas.openxmlformats.org/officeDocument/2006/relationships/image" Target="../media/image26.jpeg" /><Relationship Id="rId15" Type="http://schemas.openxmlformats.org/officeDocument/2006/relationships/image" Target="../media/image36.jpeg" /><Relationship Id="rId10" Type="http://schemas.openxmlformats.org/officeDocument/2006/relationships/image" Target="../media/image31.jpeg" /><Relationship Id="rId4" Type="http://schemas.openxmlformats.org/officeDocument/2006/relationships/image" Target="../media/image25.jpeg" /><Relationship Id="rId9" Type="http://schemas.openxmlformats.org/officeDocument/2006/relationships/image" Target="../media/image30.jpeg" /><Relationship Id="rId14" Type="http://schemas.openxmlformats.org/officeDocument/2006/relationships/image" Target="../media/image35.jpeg" /></Relationships>
</file>

<file path=ppt/slides/_rels/slide8.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39.jpeg" /><Relationship Id="rId4" Type="http://schemas.openxmlformats.org/officeDocument/2006/relationships/image" Target="../media/image38.jpeg" /></Relationships>
</file>

<file path=ppt/slides/_rels/slide9.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image" Target="../media/image1.jpeg" /><Relationship Id="rId1" Type="http://schemas.openxmlformats.org/officeDocument/2006/relationships/slideLayout" Target="../slideLayouts/slideLayout2.xml" /><Relationship Id="rId5" Type="http://schemas.openxmlformats.org/officeDocument/2006/relationships/image" Target="../media/image42.jpeg" /><Relationship Id="rId4" Type="http://schemas.openxmlformats.org/officeDocument/2006/relationships/image" Target="../media/image41.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nkli-not-kağıtları-27.jpg"/>
          <p:cNvPicPr>
            <a:picLocks noChangeAspect="1"/>
          </p:cNvPicPr>
          <p:nvPr/>
        </p:nvPicPr>
        <p:blipFill>
          <a:blip r:embed="rId2"/>
          <a:stretch>
            <a:fillRect/>
          </a:stretch>
        </p:blipFill>
        <p:spPr>
          <a:xfrm>
            <a:off x="0" y="0"/>
            <a:ext cx="6858000" cy="9144000"/>
          </a:xfrm>
          <a:prstGeom prst="rect">
            <a:avLst/>
          </a:prstGeom>
        </p:spPr>
      </p:pic>
      <p:sp>
        <p:nvSpPr>
          <p:cNvPr id="5" name="4 Dikdörtgen"/>
          <p:cNvSpPr/>
          <p:nvPr/>
        </p:nvSpPr>
        <p:spPr>
          <a:xfrm>
            <a:off x="1000108" y="5429256"/>
            <a:ext cx="5000660" cy="1754326"/>
          </a:xfrm>
          <a:prstGeom prst="rect">
            <a:avLst/>
          </a:prstGeom>
          <a:noFill/>
          <a:ln>
            <a:solidFill>
              <a:srgbClr val="7030A0"/>
            </a:solidFill>
          </a:ln>
        </p:spPr>
        <p:txBody>
          <a:bodyPr wrap="square" lIns="91440" tIns="45720" rIns="91440" bIns="45720">
            <a:spAutoFit/>
          </a:bodyPr>
          <a:lstStyle/>
          <a:p>
            <a:pPr algn="ctr"/>
            <a:r>
              <a:rPr lang="tr-TR"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LALELER SINIFI </a:t>
            </a:r>
            <a:r>
              <a:rPr lang="tr-TR"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Mart </a:t>
            </a:r>
            <a:r>
              <a:rPr lang="tr-TR"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BÜLTENİ</a:t>
            </a:r>
          </a:p>
        </p:txBody>
      </p:sp>
      <p:pic>
        <p:nvPicPr>
          <p:cNvPr id="7" name="7 İçerik Yer Tutucusu" descr="IMG20211201135748.jpg"/>
          <p:cNvPicPr>
            <a:picLocks noChangeAspect="1"/>
          </p:cNvPicPr>
          <p:nvPr/>
        </p:nvPicPr>
        <p:blipFill>
          <a:blip r:embed="rId3"/>
          <a:stretch>
            <a:fillRect/>
          </a:stretch>
        </p:blipFill>
        <p:spPr>
          <a:xfrm>
            <a:off x="928670" y="1071538"/>
            <a:ext cx="5116284" cy="383721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renkli-not-kağıtları-27.jpg"/>
          <p:cNvPicPr>
            <a:picLocks noChangeAspect="1"/>
          </p:cNvPicPr>
          <p:nvPr/>
        </p:nvPicPr>
        <p:blipFill>
          <a:blip r:embed="rId2"/>
          <a:stretch>
            <a:fillRect/>
          </a:stretch>
        </p:blipFill>
        <p:spPr>
          <a:xfrm>
            <a:off x="0" y="0"/>
            <a:ext cx="6858000" cy="9144000"/>
          </a:xfrm>
          <a:prstGeom prst="rect">
            <a:avLst/>
          </a:prstGeom>
        </p:spPr>
      </p:pic>
      <p:pic>
        <p:nvPicPr>
          <p:cNvPr id="16" name="15 Resim" descr="4e2b449b-27ee-4ecb-a06d-7923280d393a.jpg"/>
          <p:cNvPicPr>
            <a:picLocks noChangeAspect="1"/>
          </p:cNvPicPr>
          <p:nvPr/>
        </p:nvPicPr>
        <p:blipFill>
          <a:blip r:embed="rId3" cstate="print"/>
          <a:stretch>
            <a:fillRect/>
          </a:stretch>
        </p:blipFill>
        <p:spPr>
          <a:xfrm>
            <a:off x="785794" y="1571604"/>
            <a:ext cx="2667018"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19 Resim" descr="f6eb39a5-dfdb-4128-b850-b68f43402abf.jpg"/>
          <p:cNvPicPr>
            <a:picLocks noChangeAspect="1"/>
          </p:cNvPicPr>
          <p:nvPr/>
        </p:nvPicPr>
        <p:blipFill>
          <a:blip r:embed="rId4" cstate="print"/>
          <a:stretch>
            <a:fillRect/>
          </a:stretch>
        </p:blipFill>
        <p:spPr>
          <a:xfrm>
            <a:off x="857232" y="6357950"/>
            <a:ext cx="2238342" cy="1678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20 Resim" descr="8d2119cd-6828-4eb2-9656-9907b4931bca.jpg"/>
          <p:cNvPicPr>
            <a:picLocks noChangeAspect="1"/>
          </p:cNvPicPr>
          <p:nvPr/>
        </p:nvPicPr>
        <p:blipFill>
          <a:blip r:embed="rId5" cstate="print"/>
          <a:stretch>
            <a:fillRect/>
          </a:stretch>
        </p:blipFill>
        <p:spPr>
          <a:xfrm>
            <a:off x="3857628" y="3714744"/>
            <a:ext cx="2214578"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21 Dikdörtgen"/>
          <p:cNvSpPr/>
          <p:nvPr/>
        </p:nvSpPr>
        <p:spPr>
          <a:xfrm>
            <a:off x="1071546" y="642910"/>
            <a:ext cx="5000660" cy="646331"/>
          </a:xfrm>
          <a:prstGeom prst="rect">
            <a:avLst/>
          </a:prstGeom>
          <a:noFill/>
          <a:ln>
            <a:solidFill>
              <a:schemeClr val="accent2"/>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DENEYLERİMİZ </a:t>
            </a:r>
          </a:p>
        </p:txBody>
      </p:sp>
      <p:sp>
        <p:nvSpPr>
          <p:cNvPr id="23" name="15 İçerik Yer Tutucusu"/>
          <p:cNvSpPr txBox="1">
            <a:spLocks/>
          </p:cNvSpPr>
          <p:nvPr/>
        </p:nvSpPr>
        <p:spPr>
          <a:xfrm>
            <a:off x="3714752" y="1571604"/>
            <a:ext cx="2357454" cy="1714512"/>
          </a:xfrm>
          <a:prstGeom prst="rect">
            <a:avLst/>
          </a:prstGeom>
          <a:solidFill>
            <a:schemeClr val="accent5">
              <a:lumMod val="40000"/>
              <a:lumOff val="60000"/>
            </a:schemeClr>
          </a:solidFill>
          <a:ln>
            <a:solidFill>
              <a:srgbClr val="002060"/>
            </a:solidFill>
          </a:ln>
        </p:spPr>
        <p:txBody>
          <a:bodyPr vert="horz" lIns="91440" tIns="45720" rIns="91440" bIns="45720" rtlCol="0">
            <a:normAutofit/>
          </a:bodyPr>
          <a:lstStyle/>
          <a:p>
            <a:pPr marL="342900" lvl="0" indent="-342900">
              <a:spcBef>
                <a:spcPct val="20000"/>
              </a:spcBef>
            </a:pPr>
            <a:r>
              <a:rPr kumimoji="0" lang="tr-TR" sz="1200" b="0" i="0" u="none" strike="noStrike" kern="1200" cap="none" spc="0" normalizeH="0" baseline="0" noProof="0" dirty="0">
                <a:ln>
                  <a:noFill/>
                </a:ln>
                <a:solidFill>
                  <a:schemeClr val="tx1"/>
                </a:solidFill>
                <a:effectLst/>
                <a:uLnTx/>
                <a:uFillTx/>
                <a:latin typeface="Cooper Black" pitchFamily="18" charset="0"/>
                <a:sym typeface="Wingdings" pitchFamily="2" charset="2"/>
              </a:rPr>
              <a:t>          SU</a:t>
            </a:r>
            <a:r>
              <a:rPr kumimoji="0" lang="tr-TR" sz="1200" b="0" i="0" u="none" strike="noStrike" kern="1200" cap="none" spc="0" normalizeH="0" noProof="0" dirty="0">
                <a:ln>
                  <a:noFill/>
                </a:ln>
                <a:solidFill>
                  <a:schemeClr val="tx1"/>
                </a:solidFill>
                <a:effectLst/>
                <a:uLnTx/>
                <a:uFillTx/>
                <a:latin typeface="Cooper Black" pitchFamily="18" charset="0"/>
                <a:sym typeface="Wingdings" pitchFamily="2" charset="2"/>
              </a:rPr>
              <a:t> KOLANYA İLE YAPTIĞIMIZ TEKRAR TEKRAR YAPMAYI İSTEDİĞİMİZ FIRTINA DENEYİMİZ</a:t>
            </a:r>
            <a:endParaRPr kumimoji="0" lang="tr-TR" sz="1400" b="0" i="0" u="none" strike="noStrike" kern="1200" cap="none" spc="0" normalizeH="0" baseline="0" noProof="0" dirty="0">
              <a:ln>
                <a:noFill/>
              </a:ln>
              <a:solidFill>
                <a:schemeClr val="tx1"/>
              </a:solidFill>
              <a:effectLst/>
              <a:uLnTx/>
              <a:uFillTx/>
              <a:latin typeface="Cooper Black"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15 İçerik Yer Tutucusu"/>
          <p:cNvSpPr txBox="1">
            <a:spLocks/>
          </p:cNvSpPr>
          <p:nvPr/>
        </p:nvSpPr>
        <p:spPr>
          <a:xfrm>
            <a:off x="785794" y="4000496"/>
            <a:ext cx="2357454" cy="1785950"/>
          </a:xfrm>
          <a:prstGeom prst="rect">
            <a:avLst/>
          </a:prstGeom>
          <a:solidFill>
            <a:schemeClr val="accent4"/>
          </a:solidFill>
          <a:ln>
            <a:solidFill>
              <a:srgbClr val="002060"/>
            </a:solidFill>
          </a:ln>
        </p:spPr>
        <p:txBody>
          <a:bodyPr vert="horz" lIns="91440" tIns="45720" rIns="91440" bIns="45720" rtlCol="0">
            <a:normAutofit/>
          </a:bodyPr>
          <a:lstStyle/>
          <a:p>
            <a:pPr marL="342900" lvl="0" indent="-342900">
              <a:spcBef>
                <a:spcPct val="20000"/>
              </a:spcBef>
            </a:pPr>
            <a:r>
              <a:rPr lang="tr-TR" sz="1200" dirty="0">
                <a:latin typeface="Cooper Black" pitchFamily="18" charset="0"/>
                <a:sym typeface="Wingdings" pitchFamily="2" charset="2"/>
              </a:rPr>
              <a:t>        </a:t>
            </a:r>
          </a:p>
          <a:p>
            <a:pPr marL="342900" lvl="0" indent="-342900">
              <a:spcBef>
                <a:spcPct val="20000"/>
              </a:spcBef>
            </a:pPr>
            <a:r>
              <a:rPr lang="tr-TR" sz="1200" dirty="0">
                <a:latin typeface="Cooper Black" pitchFamily="18" charset="0"/>
                <a:sym typeface="Wingdings" pitchFamily="2" charset="2"/>
              </a:rPr>
              <a:t>BALONLARIN İÇERİSİNE HAYVANLRI KOYDUK VE BUZLUĞUMUZA ARRIK DAHA SONRA İÇLERİNİ KIRARAK FOSİL ARADIK </a:t>
            </a:r>
            <a:endParaRPr kumimoji="0" lang="tr-TR" sz="1200" b="0" i="0" u="none" strike="noStrike" kern="1200" cap="none" spc="0" normalizeH="0" baseline="0" noProof="0" dirty="0">
              <a:ln>
                <a:noFill/>
              </a:ln>
              <a:solidFill>
                <a:schemeClr val="tx1"/>
              </a:solidFill>
              <a:effectLst/>
              <a:uLnTx/>
              <a:uFillTx/>
              <a:latin typeface="Cooper Black"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15 İçerik Yer Tutucusu"/>
          <p:cNvSpPr txBox="1">
            <a:spLocks/>
          </p:cNvSpPr>
          <p:nvPr/>
        </p:nvSpPr>
        <p:spPr>
          <a:xfrm>
            <a:off x="3357562" y="6429388"/>
            <a:ext cx="2643206" cy="1785950"/>
          </a:xfrm>
          <a:prstGeom prst="rect">
            <a:avLst/>
          </a:prstGeom>
          <a:solidFill>
            <a:schemeClr val="accent4"/>
          </a:solidFill>
          <a:ln>
            <a:solidFill>
              <a:srgbClr val="002060"/>
            </a:solidFill>
          </a:ln>
        </p:spPr>
        <p:txBody>
          <a:bodyPr vert="horz" lIns="91440" tIns="45720" rIns="91440" bIns="45720" rtlCol="0">
            <a:normAutofit/>
          </a:bodyPr>
          <a:lstStyle/>
          <a:p>
            <a:pPr marL="342900" lvl="0" indent="-342900">
              <a:spcBef>
                <a:spcPct val="20000"/>
              </a:spcBef>
            </a:pPr>
            <a:r>
              <a:rPr lang="tr-TR" sz="1200" dirty="0">
                <a:latin typeface="Cooper Black" pitchFamily="18" charset="0"/>
                <a:sym typeface="Wingdings" pitchFamily="2" charset="2"/>
              </a:rPr>
              <a:t>        </a:t>
            </a:r>
          </a:p>
          <a:p>
            <a:pPr marL="342900" lvl="0" indent="-342900">
              <a:spcBef>
                <a:spcPct val="20000"/>
              </a:spcBef>
            </a:pPr>
            <a:r>
              <a:rPr lang="tr-TR" sz="1200" dirty="0">
                <a:latin typeface="Cooper Black" pitchFamily="18" charset="0"/>
                <a:sym typeface="Wingdings" pitchFamily="2" charset="2"/>
              </a:rPr>
              <a:t>         ELEKTRİKLENME DENEYİMİZ ÇOKK EĞLENDİK VE HERBİRİMİZ SAÇIMIZA PİPELERİ SÜRTEREK DÖNDÜRMEYE ÇALIŞTIK </a:t>
            </a:r>
            <a:endParaRPr kumimoji="0" lang="tr-TR" sz="1200" b="0" i="0" u="none" strike="noStrike" kern="1200" cap="none" spc="0" normalizeH="0" baseline="0" noProof="0" dirty="0">
              <a:ln>
                <a:noFill/>
              </a:ln>
              <a:solidFill>
                <a:schemeClr val="tx1"/>
              </a:solidFill>
              <a:effectLst/>
              <a:uLnTx/>
              <a:uFillTx/>
              <a:latin typeface="Cooper Black"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nkli-not-kağıtları-27.jpg"/>
          <p:cNvPicPr>
            <a:picLocks noChangeAspect="1"/>
          </p:cNvPicPr>
          <p:nvPr/>
        </p:nvPicPr>
        <p:blipFill>
          <a:blip r:embed="rId2"/>
          <a:stretch>
            <a:fillRect/>
          </a:stretch>
        </p:blipFill>
        <p:spPr>
          <a:xfrm>
            <a:off x="0" y="-285720"/>
            <a:ext cx="7072290" cy="9429720"/>
          </a:xfrm>
          <a:prstGeom prst="rect">
            <a:avLst/>
          </a:prstGeom>
        </p:spPr>
      </p:pic>
      <p:sp>
        <p:nvSpPr>
          <p:cNvPr id="8" name="15 İçerik Yer Tutucusu"/>
          <p:cNvSpPr txBox="1">
            <a:spLocks/>
          </p:cNvSpPr>
          <p:nvPr/>
        </p:nvSpPr>
        <p:spPr>
          <a:xfrm>
            <a:off x="3214686" y="5143504"/>
            <a:ext cx="2643206" cy="1643074"/>
          </a:xfrm>
          <a:prstGeom prst="rect">
            <a:avLst/>
          </a:prstGeom>
          <a:solidFill>
            <a:schemeClr val="accent5">
              <a:lumMod val="40000"/>
              <a:lumOff val="60000"/>
            </a:schemeClr>
          </a:solidFill>
          <a:ln>
            <a:solidFill>
              <a:srgbClr val="002060"/>
            </a:solidFill>
          </a:ln>
        </p:spPr>
        <p:txBody>
          <a:bodyPr vert="horz" lIns="91440" tIns="45720" rIns="91440" bIns="45720" rtlCol="0">
            <a:normAutofit fontScale="92500" lnSpcReduction="20000"/>
          </a:bodyPr>
          <a:lstStyle/>
          <a:p>
            <a:pPr marL="342900" lvl="0" indent="-342900">
              <a:spcBef>
                <a:spcPct val="20000"/>
              </a:spcBef>
            </a:pPr>
            <a:r>
              <a:rPr lang="tr-TR" sz="1400" dirty="0">
                <a:latin typeface="Cooper Black" pitchFamily="18" charset="0"/>
                <a:sym typeface="Wingdings" pitchFamily="2" charset="2"/>
              </a:rPr>
              <a:t>         ARILARIN DÜNYASI </a:t>
            </a:r>
          </a:p>
          <a:p>
            <a:pPr marL="342900" lvl="0" indent="-342900">
              <a:spcBef>
                <a:spcPct val="20000"/>
              </a:spcBef>
            </a:pPr>
            <a:r>
              <a:rPr kumimoji="0" lang="tr-TR" sz="1400" b="0" i="0" u="none" strike="noStrike" kern="1200" cap="none" spc="0" normalizeH="0" baseline="0" noProof="0" dirty="0">
                <a:ln>
                  <a:noFill/>
                </a:ln>
                <a:solidFill>
                  <a:schemeClr val="tx1"/>
                </a:solidFill>
                <a:effectLst/>
                <a:uLnTx/>
                <a:uFillTx/>
                <a:latin typeface="Cooper Black" pitchFamily="18" charset="0"/>
                <a:sym typeface="Wingdings" pitchFamily="2" charset="2"/>
              </a:rPr>
              <a:t>          ARILARLA</a:t>
            </a:r>
            <a:r>
              <a:rPr kumimoji="0" lang="tr-TR" sz="1400" b="0" i="0" u="none" strike="noStrike" kern="1200" cap="none" spc="0" normalizeH="0" noProof="0" dirty="0">
                <a:ln>
                  <a:noFill/>
                </a:ln>
                <a:solidFill>
                  <a:schemeClr val="tx1"/>
                </a:solidFill>
                <a:effectLst/>
                <a:uLnTx/>
                <a:uFillTx/>
                <a:latin typeface="Cooper Black" pitchFamily="18" charset="0"/>
                <a:sym typeface="Wingdings" pitchFamily="2" charset="2"/>
              </a:rPr>
              <a:t> İLGİLİ OLAN HERŞEYİN İÇERDĞİ BİR PROJE MERAKLI GZLERLE DOKUNABİLME FIRSATI BULARAK İNCELEDİĞİMİZ ARI PROJEMİZ</a:t>
            </a:r>
            <a:endParaRPr kumimoji="0" lang="tr-TR" sz="1400" b="0" i="0" u="none" strike="noStrike" kern="1200" cap="none" spc="0" normalizeH="0" baseline="0" noProof="0" dirty="0">
              <a:ln>
                <a:noFill/>
              </a:ln>
              <a:solidFill>
                <a:schemeClr val="tx1"/>
              </a:solidFill>
              <a:effectLst/>
              <a:uLnTx/>
              <a:uFillTx/>
              <a:latin typeface="Cooper Black"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15 İçerik Yer Tutucusu"/>
          <p:cNvSpPr txBox="1">
            <a:spLocks/>
          </p:cNvSpPr>
          <p:nvPr/>
        </p:nvSpPr>
        <p:spPr>
          <a:xfrm>
            <a:off x="928670" y="3071802"/>
            <a:ext cx="2357454" cy="1714512"/>
          </a:xfrm>
          <a:prstGeom prst="rect">
            <a:avLst/>
          </a:prstGeom>
          <a:solidFill>
            <a:schemeClr val="accent5">
              <a:lumMod val="40000"/>
              <a:lumOff val="60000"/>
            </a:schemeClr>
          </a:solidFill>
          <a:ln>
            <a:solidFill>
              <a:srgbClr val="002060"/>
            </a:solidFill>
          </a:ln>
        </p:spPr>
        <p:txBody>
          <a:bodyPr vert="horz" lIns="91440" tIns="45720" rIns="91440" bIns="45720" rtlCol="0">
            <a:normAutofit/>
          </a:bodyPr>
          <a:lstStyle/>
          <a:p>
            <a:pPr marL="342900" lvl="0" indent="-342900">
              <a:spcBef>
                <a:spcPct val="20000"/>
              </a:spcBef>
            </a:pPr>
            <a:r>
              <a:rPr lang="tr-TR" sz="1200" dirty="0">
                <a:latin typeface="Cooper Black" pitchFamily="18" charset="0"/>
                <a:sym typeface="Wingdings" pitchFamily="2" charset="2"/>
              </a:rPr>
              <a:t>ÇANAKKALE ŞEHİTLERİ ANMA GÜNÜMÜZ VE BİZİMDE O GÜNLERİ YAD ETTİĞİMİZ KÜÇÜK DRAMATİZEMİZDEN TATLI BİR KARE </a:t>
            </a:r>
            <a:endParaRPr kumimoji="0" lang="tr-TR" sz="1400" b="0" i="0" u="none" strike="noStrike" kern="1200" cap="none" spc="0" normalizeH="0" baseline="0" noProof="0" dirty="0">
              <a:ln>
                <a:noFill/>
              </a:ln>
              <a:solidFill>
                <a:schemeClr val="tx1"/>
              </a:solidFill>
              <a:effectLst/>
              <a:uLnTx/>
              <a:uFillTx/>
              <a:latin typeface="Cooper Black"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15 İçerik Yer Tutucusu"/>
          <p:cNvSpPr txBox="1">
            <a:spLocks/>
          </p:cNvSpPr>
          <p:nvPr/>
        </p:nvSpPr>
        <p:spPr>
          <a:xfrm>
            <a:off x="3571876" y="785786"/>
            <a:ext cx="2357454" cy="1714512"/>
          </a:xfrm>
          <a:prstGeom prst="rect">
            <a:avLst/>
          </a:prstGeom>
          <a:solidFill>
            <a:schemeClr val="accent5">
              <a:lumMod val="40000"/>
              <a:lumOff val="60000"/>
            </a:schemeClr>
          </a:solidFill>
          <a:ln>
            <a:solidFill>
              <a:srgbClr val="002060"/>
            </a:solidFill>
          </a:ln>
        </p:spPr>
        <p:txBody>
          <a:bodyPr vert="horz" lIns="91440" tIns="45720" rIns="91440" bIns="45720" rtlCol="0">
            <a:normAutofit/>
          </a:bodyPr>
          <a:lstStyle/>
          <a:p>
            <a:pPr marL="342900" lvl="0" indent="-342900">
              <a:spcBef>
                <a:spcPct val="20000"/>
              </a:spcBef>
            </a:pPr>
            <a:r>
              <a:rPr lang="tr-TR" sz="1200" dirty="0">
                <a:latin typeface="Cooper Black" pitchFamily="18" charset="0"/>
                <a:sym typeface="Wingdings" pitchFamily="2" charset="2"/>
              </a:rPr>
              <a:t>MEHMET AKİF ERSOYU ANMA GÜNÜMMÜZ VE AZİMLE KARARL EZBERLEDĞİMİZ İSTİKLAL  MARŞIMIZ</a:t>
            </a:r>
          </a:p>
          <a:p>
            <a:pPr marL="342900" lvl="0" indent="-342900">
              <a:spcBef>
                <a:spcPct val="20000"/>
              </a:spcBef>
            </a:pPr>
            <a:r>
              <a:rPr kumimoji="0" lang="tr-TR" sz="1200" b="0" i="0" u="none" strike="noStrike" kern="1200" cap="none" spc="0" normalizeH="0" baseline="0" noProof="0" dirty="0">
                <a:ln>
                  <a:noFill/>
                </a:ln>
                <a:solidFill>
                  <a:schemeClr val="tx1"/>
                </a:solidFill>
                <a:effectLst/>
                <a:uLnTx/>
                <a:uFillTx/>
                <a:latin typeface="Cooper Black" pitchFamily="18" charset="0"/>
                <a:sym typeface="Wingdings" pitchFamily="2" charset="2"/>
              </a:rPr>
              <a:t>VE ARDINDAN ALDIĞIMIZ BELGEMİZ</a:t>
            </a:r>
            <a:endParaRPr kumimoji="0" lang="tr-TR" sz="1400" b="0" i="0" u="none" strike="noStrike" kern="1200" cap="none" spc="0" normalizeH="0" baseline="0" noProof="0" dirty="0">
              <a:ln>
                <a:noFill/>
              </a:ln>
              <a:solidFill>
                <a:schemeClr val="tx1"/>
              </a:solidFill>
              <a:effectLst/>
              <a:uLnTx/>
              <a:uFillTx/>
              <a:latin typeface="Cooper Black"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4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15 Resim" descr="717eefff-5e7f-47f2-8e50-9231314387f5.jpg"/>
          <p:cNvPicPr>
            <a:picLocks noChangeAspect="1"/>
          </p:cNvPicPr>
          <p:nvPr/>
        </p:nvPicPr>
        <p:blipFill>
          <a:blip r:embed="rId3" cstate="print"/>
          <a:stretch>
            <a:fillRect/>
          </a:stretch>
        </p:blipFill>
        <p:spPr>
          <a:xfrm>
            <a:off x="3643314" y="2857488"/>
            <a:ext cx="2000216" cy="1928826"/>
          </a:xfrm>
          <a:prstGeom prst="rect">
            <a:avLst/>
          </a:prstGeom>
          <a:ln w="228600" cap="sq" cmpd="thickThin">
            <a:solidFill>
              <a:srgbClr val="000000"/>
            </a:solidFill>
            <a:prstDash val="solid"/>
            <a:miter lim="800000"/>
          </a:ln>
          <a:effectLst>
            <a:innerShdw blurRad="76200">
              <a:srgbClr val="000000"/>
            </a:innerShdw>
          </a:effectLst>
        </p:spPr>
      </p:pic>
      <p:pic>
        <p:nvPicPr>
          <p:cNvPr id="17" name="16 Resim" descr="ce53622d-bcad-41bf-a850-517686ece233.jpg"/>
          <p:cNvPicPr>
            <a:picLocks noChangeAspect="1"/>
          </p:cNvPicPr>
          <p:nvPr/>
        </p:nvPicPr>
        <p:blipFill>
          <a:blip r:embed="rId4" cstate="print"/>
          <a:stretch>
            <a:fillRect/>
          </a:stretch>
        </p:blipFill>
        <p:spPr>
          <a:xfrm>
            <a:off x="1142984" y="571472"/>
            <a:ext cx="2143116" cy="21431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17 Resim" descr="b77c3e94-f958-4df0-8e1f-1035b83137ba.jpg"/>
          <p:cNvPicPr>
            <a:picLocks noChangeAspect="1"/>
          </p:cNvPicPr>
          <p:nvPr/>
        </p:nvPicPr>
        <p:blipFill>
          <a:blip r:embed="rId5" cstate="print"/>
          <a:stretch>
            <a:fillRect/>
          </a:stretch>
        </p:blipFill>
        <p:spPr>
          <a:xfrm>
            <a:off x="1071546" y="4857752"/>
            <a:ext cx="2000264" cy="23661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 name="21 Resim" descr="50e230c2-08fa-4ca4-9dfc-42c3325e3263.jpg"/>
          <p:cNvPicPr>
            <a:picLocks noChangeAspect="1"/>
          </p:cNvPicPr>
          <p:nvPr/>
        </p:nvPicPr>
        <p:blipFill>
          <a:blip r:embed="rId6" cstate="print"/>
          <a:stretch>
            <a:fillRect/>
          </a:stretch>
        </p:blipFill>
        <p:spPr>
          <a:xfrm>
            <a:off x="4000504" y="7215206"/>
            <a:ext cx="1428760" cy="1245561"/>
          </a:xfrm>
          <a:prstGeom prst="rect">
            <a:avLst/>
          </a:prstGeom>
          <a:ln w="228600" cap="sq" cmpd="thickThin">
            <a:solidFill>
              <a:srgbClr val="000000"/>
            </a:solidFill>
            <a:prstDash val="solid"/>
            <a:miter lim="800000"/>
          </a:ln>
          <a:effectLst>
            <a:innerShdw blurRad="76200">
              <a:srgbClr val="000000"/>
            </a:innerShdw>
          </a:effectLst>
        </p:spPr>
      </p:pic>
      <p:sp>
        <p:nvSpPr>
          <p:cNvPr id="24" name="15 İçerik Yer Tutucusu"/>
          <p:cNvSpPr txBox="1">
            <a:spLocks/>
          </p:cNvSpPr>
          <p:nvPr/>
        </p:nvSpPr>
        <p:spPr>
          <a:xfrm>
            <a:off x="1357298" y="7429520"/>
            <a:ext cx="2143140" cy="1071570"/>
          </a:xfrm>
          <a:prstGeom prst="rect">
            <a:avLst/>
          </a:prstGeom>
          <a:solidFill>
            <a:schemeClr val="accent5">
              <a:lumMod val="40000"/>
              <a:lumOff val="60000"/>
            </a:schemeClr>
          </a:solidFill>
          <a:ln>
            <a:solidFill>
              <a:srgbClr val="002060"/>
            </a:solidFill>
          </a:ln>
        </p:spPr>
        <p:txBody>
          <a:bodyPr vert="horz" lIns="91440" tIns="45720" rIns="91440" bIns="45720" rtlCol="0">
            <a:normAutofit fontScale="92500" lnSpcReduction="10000"/>
          </a:bodyPr>
          <a:lstStyle/>
          <a:p>
            <a:pPr marL="342900" lvl="0" indent="-342900">
              <a:spcBef>
                <a:spcPct val="20000"/>
              </a:spcBef>
            </a:pPr>
            <a:r>
              <a:rPr lang="tr-TR" sz="1400" dirty="0">
                <a:latin typeface="Cooper Black" pitchFamily="18" charset="0"/>
                <a:sym typeface="Wingdings" pitchFamily="2" charset="2"/>
              </a:rPr>
              <a:t>         BİRBİRİNDEN </a:t>
            </a:r>
            <a:r>
              <a:rPr kumimoji="0" lang="tr-TR" sz="1400" b="0" i="0" u="none" strike="noStrike" kern="1200" cap="none" spc="0" normalizeH="0" noProof="0" dirty="0">
                <a:ln>
                  <a:noFill/>
                </a:ln>
                <a:solidFill>
                  <a:schemeClr val="tx1"/>
                </a:solidFill>
                <a:effectLst/>
                <a:uLnTx/>
                <a:uFillTx/>
                <a:latin typeface="Cooper Black" pitchFamily="18" charset="0"/>
                <a:sym typeface="Wingdings" pitchFamily="2" charset="2"/>
              </a:rPr>
              <a:t>KIYMETLİ GÜZEL ANNELERİMİZE HAZIRLADIĞIMIZ ÇİÇEKLERİMİZ</a:t>
            </a:r>
            <a:endParaRPr kumimoji="0" lang="tr-TR" sz="1400" b="0" i="0" u="none" strike="noStrike" kern="1200" cap="none" spc="0" normalizeH="0" baseline="0" noProof="0" dirty="0">
              <a:ln>
                <a:noFill/>
              </a:ln>
              <a:solidFill>
                <a:schemeClr val="tx1"/>
              </a:solidFill>
              <a:effectLst/>
              <a:uLnTx/>
              <a:uFillTx/>
              <a:latin typeface="Cooper Black"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renkli-not-kağıtları-27.jpg"/>
          <p:cNvPicPr>
            <a:picLocks noChangeAspect="1"/>
          </p:cNvPicPr>
          <p:nvPr/>
        </p:nvPicPr>
        <p:blipFill>
          <a:blip r:embed="rId2"/>
          <a:stretch>
            <a:fillRect/>
          </a:stretch>
        </p:blipFill>
        <p:spPr>
          <a:xfrm>
            <a:off x="0" y="0"/>
            <a:ext cx="6858000" cy="9144000"/>
          </a:xfrm>
          <a:prstGeom prst="rect">
            <a:avLst/>
          </a:prstGeom>
        </p:spPr>
      </p:pic>
      <p:sp>
        <p:nvSpPr>
          <p:cNvPr id="19" name="18 Dikdörtgen"/>
          <p:cNvSpPr/>
          <p:nvPr/>
        </p:nvSpPr>
        <p:spPr>
          <a:xfrm>
            <a:off x="642918" y="642910"/>
            <a:ext cx="5500726" cy="369332"/>
          </a:xfrm>
          <a:prstGeom prst="rect">
            <a:avLst/>
          </a:prstGeom>
          <a:solidFill>
            <a:srgbClr val="FFFF00"/>
          </a:solidFill>
          <a:ln>
            <a:solidFill>
              <a:schemeClr val="accent1"/>
            </a:solidFill>
          </a:ln>
        </p:spPr>
        <p:txBody>
          <a:bodyPr wrap="square">
            <a:spAutoFit/>
          </a:bodyPr>
          <a:lstStyle/>
          <a:p>
            <a:pPr>
              <a:tabLst>
                <a:tab pos="3765550" algn="l"/>
              </a:tabLst>
            </a:pPr>
            <a:r>
              <a:rPr lang="tr-TR" dirty="0"/>
              <a:t>                              ROBOTİK KODLAMA</a:t>
            </a:r>
          </a:p>
        </p:txBody>
      </p:sp>
      <p:sp>
        <p:nvSpPr>
          <p:cNvPr id="33793" name="Rectangle 1"/>
          <p:cNvSpPr>
            <a:spLocks noChangeArrowheads="1"/>
          </p:cNvSpPr>
          <p:nvPr/>
        </p:nvSpPr>
        <p:spPr bwMode="auto">
          <a:xfrm>
            <a:off x="642918" y="1071538"/>
            <a:ext cx="5000660" cy="76020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03 Mart 2023 (KODLAMA)</a:t>
            </a:r>
            <a:endParaRPr kumimoji="0" lang="tr-TR" sz="10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MAKEY MAKEY İLE HAYVANLARIN YARIŞI</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MakeyMakey</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kartı ile tanıştık. Kartın bilgisayar bağlantısını yaptık ve hayvanları yarıştırdık.</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Basit bir şekilde hazırlanan düzeneğin en can alıcı noktası devreyi tamamlamak için vücudumuzu kullanmış olmamızdı. Kablonun bir ucunu </a:t>
            </a: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makeymakey'e</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bağladıktan sonra diğer ucunu bir elimize aldık. Diğer elimizle karttan gelen diğer zemine dokunduk ve sistem çalıştı.</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Çok eğlenceli bir etkinlik oldu</a:t>
            </a:r>
            <a:r>
              <a:rPr kumimoji="0" lang="tr-TR" sz="1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10 Mart 2023 (KODLAMA)</a:t>
            </a:r>
            <a:endParaRPr kumimoji="0" lang="tr-TR" sz="10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GRUP 1 KUBO DÜZ İLERLEME</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Kubo'nun</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dünyasında küçük gezintiler yaptık. Düz ilerle kod bloklarını kullanarak markete, fırına, parka, spor salonuna, okula, kütüphaneye gittik.</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GRUP 2 MAX TUTOBOLEVEL 1 ve LEVEL 2</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MaxandTobo</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uzay yolculuğuna başladı. Dürbünü ile uzaydaki çöpleri keşfetti ve ileri okları kullanarak çöplere ulaştı.</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MaxandTobo</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çöplerden gerekli malzemeleri alıp sönük gezegeni tamir edecek. Fakat önünde engeller var. Sönük gezegene ulaşmak için önüne gelen engelleri sağa dön kodunu kullanarak aştı.</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17 Mart 2023(KODLAMA)</a:t>
            </a:r>
            <a:endParaRPr kumimoji="0" lang="tr-TR" sz="10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GRUP 1 KUBO SAĞ SOL KODBLOKLARI</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Kubo'un</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hareketlerini kısıtlayan bazı engeller vardı. Onları aşmak için etrafından dolaşmak zorunda kaldık. Bunun için de SAĞ-SOL kod </a:t>
            </a: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buloklarını</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kullandık.</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GRUP 2 MAX TUTOBOLEVEL 3 ve LEVEL 4</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MaxandTobo</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Sönük gezegeni tamir işinde ustalaştı. Önüne çıkan engelleri bu sefer sola dön kodlarıyla aştı. Engellerden kaçarken Uzay Balonu ile tanıştı.</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Uzay Balonu ile gezegenler arası yolculuğa çıktı. Yolu uzun olduğu için hedefe kadar git kodunu kullanarak daha az kod ile daha uzun yolculuk yaptı.</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24 Mart 2023(KODLAMA) </a:t>
            </a:r>
            <a:endParaRPr kumimoji="0" lang="tr-TR" sz="10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GRUP 1 KUBO KODLARI HAFIZAYA AL</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Kubo</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bu çalışmada gideceği yerleri hafızasına aldı ve başlangıç yerine gelerek tüm yolları hatasız gitti.</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GRUP 2 MAX TUTOBOLEVEL 5 ve LEVEL 6</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MaxandTobo</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uzay balonu ile Cüce Gezegen ve elmasları keşfe çıktı. Giderken kaç kere tekrar etmesi gerektiğini hesaplayıp tekrar et kodunu kullandı.</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MaxandTobo</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gezegen keşfinde şart gerektiren kodları kullanmaya başladı. Eğer yolda </a:t>
            </a:r>
            <a:r>
              <a:rPr kumimoji="0" lang="tr-TR" sz="10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karadelik</a:t>
            </a: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yoksa yola devam et.</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31 Mart 2023(STEM-AKIL OYUNLARI)</a:t>
            </a:r>
            <a:endParaRPr kumimoji="0" lang="tr-TR" sz="10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6 YAŞLAR MANCINIK STEM ETKİNLİĞİ</a:t>
            </a:r>
            <a:endParaRPr kumimoji="0" lang="tr-TR" sz="10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Yapıcılık ve yaratıcılık yönlerini geliştirir. El ve göz koordinasyonunu sağlar. Analitik düşünme becerileri artar. Enerji dönüşümlerinden hareketle, enerjinin korunduğu sonucunu çıkarır. Potansiyel ve kinetik enerjilerin birbirine dönüşebileceğini örneklerle açıklar.</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5 YAŞLAR DİKKAT BOOM </a:t>
            </a:r>
            <a:endParaRPr kumimoji="0" lang="tr-TR" sz="10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Bu oyunda oyuncu karttaki resimle ilgili bir kelime söylemelidir. Eğer karttaki konu ''kumsalda'' ise kumdan kale, deniz kabuğu, kova ve kürek gibi kelimeler söylenebilir. Patlamadan bir an önce bombayı sıradaki oyuncuya vermek herkesi çok eğlendirir. Patlama süresinin değişken oluşu oyuna ayrı bir heyecan katar. Bu oyun hızlı düşünme, görsel algı ve kelime dağarcığını geliştirir.</a:t>
            </a:r>
            <a:endParaRPr kumimoji="0" lang="tr-TR"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28825" algn="l"/>
              </a:tabLst>
            </a:pPr>
            <a:r>
              <a:rPr kumimoji="0" lang="tr-TR" sz="1800" b="0" i="0" u="none" strike="noStrike" cap="none" normalizeH="0" baseline="0" dirty="0">
                <a:ln>
                  <a:noFill/>
                </a:ln>
                <a:solidFill>
                  <a:schemeClr val="tx1"/>
                </a:solidFill>
                <a:effectLst/>
                <a:latin typeface="Arial" pitchFamily="34" charset="0"/>
                <a:cs typeface="Arial" pitchFamily="34" charset="0"/>
              </a:rPr>
              <a:t>                                     </a:t>
            </a:r>
            <a:r>
              <a:rPr kumimoji="0" lang="tr-TR" sz="1800" b="0" i="0" u="none" strike="noStrike" cap="none" normalizeH="0" baseline="0" dirty="0">
                <a:ln>
                  <a:noFill/>
                </a:ln>
                <a:solidFill>
                  <a:srgbClr val="FF0000"/>
                </a:solidFill>
                <a:effectLst/>
                <a:latin typeface="Arial" pitchFamily="34" charset="0"/>
                <a:cs typeface="Arial" pitchFamily="34" charset="0"/>
              </a:rPr>
              <a:t>AHMET TEPEKUYU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3600" dirty="0">
                <a:solidFill>
                  <a:srgbClr val="FF0000"/>
                </a:solidFill>
                <a:latin typeface="Arial Black" pitchFamily="34" charset="0"/>
              </a:rPr>
              <a:t>GURME ETKİNLİKLERİ</a:t>
            </a:r>
          </a:p>
        </p:txBody>
      </p:sp>
      <p:sp>
        <p:nvSpPr>
          <p:cNvPr id="9" name="8 Alt Başlık"/>
          <p:cNvSpPr>
            <a:spLocks noGrp="1"/>
          </p:cNvSpPr>
          <p:nvPr>
            <p:ph type="subTitle" idx="1"/>
          </p:nvPr>
        </p:nvSpPr>
        <p:spPr/>
        <p:txBody>
          <a:bodyPr/>
          <a:lstStyle/>
          <a:p>
            <a:endParaRPr lang="tr-TR"/>
          </a:p>
        </p:txBody>
      </p:sp>
      <p:pic>
        <p:nvPicPr>
          <p:cNvPr id="4" name="3 İçerik Yer Tutucusu" descr="052e8214-2f74-45e3-a60d-30aca634b2fb.jpg"/>
          <p:cNvPicPr>
            <a:picLocks noGrp="1" noChangeAspect="1"/>
          </p:cNvPicPr>
          <p:nvPr>
            <p:ph idx="4294967295"/>
          </p:nvPr>
        </p:nvPicPr>
        <p:blipFill>
          <a:blip r:embed="rId2"/>
          <a:stretch>
            <a:fillRect/>
          </a:stretch>
        </p:blipFill>
        <p:spPr>
          <a:xfrm>
            <a:off x="685800" y="3071813"/>
            <a:ext cx="6172200" cy="46291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7 Resim" descr="renkli-not-kağıtları-27.jpg"/>
          <p:cNvPicPr>
            <a:picLocks noChangeAspect="1"/>
          </p:cNvPicPr>
          <p:nvPr/>
        </p:nvPicPr>
        <p:blipFill>
          <a:blip r:embed="rId3"/>
          <a:stretch>
            <a:fillRect/>
          </a:stretch>
        </p:blipFill>
        <p:spPr>
          <a:xfrm>
            <a:off x="0" y="0"/>
            <a:ext cx="6858000" cy="9144000"/>
          </a:xfrm>
          <a:prstGeom prst="rect">
            <a:avLst/>
          </a:prstGeom>
        </p:spPr>
      </p:pic>
      <p:sp>
        <p:nvSpPr>
          <p:cNvPr id="12" name="11 Dikdörtgen"/>
          <p:cNvSpPr/>
          <p:nvPr/>
        </p:nvSpPr>
        <p:spPr>
          <a:xfrm>
            <a:off x="3143248" y="8001024"/>
            <a:ext cx="335756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ZEHRA KÜÇÜK </a:t>
            </a:r>
          </a:p>
        </p:txBody>
      </p:sp>
      <p:sp>
        <p:nvSpPr>
          <p:cNvPr id="40962" name="AutoShape 2" descr="blob:https://web.whatsapp.com/f95a9269-e633-4b6c-8f26-7fadb655953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 name="10 Resim" descr="f95a9269-e633-4b6c-8f26-7fadb6559532.jpg"/>
          <p:cNvPicPr>
            <a:picLocks noChangeAspect="1"/>
          </p:cNvPicPr>
          <p:nvPr/>
        </p:nvPicPr>
        <p:blipFill>
          <a:blip r:embed="rId4"/>
          <a:stretch>
            <a:fillRect/>
          </a:stretch>
        </p:blipFill>
        <p:spPr>
          <a:xfrm>
            <a:off x="1571612" y="928662"/>
            <a:ext cx="3857616" cy="68579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renkli-not-kağıtları-27.jpg"/>
          <p:cNvPicPr>
            <a:picLocks noChangeAspect="1"/>
          </p:cNvPicPr>
          <p:nvPr/>
        </p:nvPicPr>
        <p:blipFill>
          <a:blip r:embed="rId2"/>
          <a:stretch>
            <a:fillRect/>
          </a:stretch>
        </p:blipFill>
        <p:spPr>
          <a:xfrm>
            <a:off x="0" y="0"/>
            <a:ext cx="6858000" cy="9144000"/>
          </a:xfrm>
          <a:prstGeom prst="rect">
            <a:avLst/>
          </a:prstGeom>
        </p:spPr>
      </p:pic>
      <p:sp>
        <p:nvSpPr>
          <p:cNvPr id="5" name="4 Dikdörtgen"/>
          <p:cNvSpPr/>
          <p:nvPr/>
        </p:nvSpPr>
        <p:spPr>
          <a:xfrm>
            <a:off x="1500174" y="571472"/>
            <a:ext cx="34448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CİMNASTİK</a:t>
            </a:r>
          </a:p>
        </p:txBody>
      </p:sp>
      <p:sp>
        <p:nvSpPr>
          <p:cNvPr id="8" name="7 Dikdörtgen"/>
          <p:cNvSpPr/>
          <p:nvPr/>
        </p:nvSpPr>
        <p:spPr>
          <a:xfrm>
            <a:off x="1428736" y="1500166"/>
            <a:ext cx="4500594" cy="5355312"/>
          </a:xfrm>
          <a:prstGeom prst="rect">
            <a:avLst/>
          </a:prstGeom>
          <a:ln>
            <a:solidFill>
              <a:schemeClr val="accent2"/>
            </a:solidFill>
          </a:ln>
        </p:spPr>
        <p:txBody>
          <a:bodyPr wrap="square">
            <a:spAutoFit/>
          </a:bodyPr>
          <a:lstStyle/>
          <a:p>
            <a:endParaRPr lang="tr-TR" dirty="0"/>
          </a:p>
          <a:p>
            <a:r>
              <a:rPr lang="tr-TR" dirty="0"/>
              <a:t>MERHABALAR ;</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Mart Ayı dersi içerisinde neler yaptık hep beraber analiz yapalım.</a:t>
            </a:r>
          </a:p>
          <a:p>
            <a:pPr marL="342900" indent="-342900"/>
            <a:r>
              <a:rPr lang="tr-TR" dirty="0">
                <a:latin typeface="Times New Roman" pitchFamily="18" charset="0"/>
                <a:cs typeface="Times New Roman" pitchFamily="18" charset="0"/>
              </a:rPr>
              <a:t>
Koşu ile başlayıp esnetme hareketlerini yapıyoruz 
Temel kuvvet ve dayanıklım için istasyon çalışması yaptık
Ters mekik ve düz mekik çekerek karnımızı ve belimizi güçlendirdik </a:t>
            </a:r>
          </a:p>
          <a:p>
            <a:pPr marL="342900" indent="-342900"/>
            <a:endParaRPr lang="tr-TR" dirty="0">
              <a:latin typeface="Times New Roman" pitchFamily="18" charset="0"/>
              <a:cs typeface="Times New Roman" pitchFamily="18" charset="0"/>
            </a:endParaRPr>
          </a:p>
          <a:p>
            <a:pPr marL="342900" indent="-342900"/>
            <a:endParaRPr lang="tr-TR" dirty="0">
              <a:latin typeface="Times New Roman" pitchFamily="18" charset="0"/>
              <a:cs typeface="Times New Roman" pitchFamily="18" charset="0"/>
            </a:endParaRPr>
          </a:p>
          <a:p>
            <a:pPr marL="342900" indent="-342900"/>
            <a:endParaRPr lang="tr-TR" dirty="0">
              <a:latin typeface="Times New Roman" pitchFamily="18" charset="0"/>
              <a:cs typeface="Times New Roman" pitchFamily="18" charset="0"/>
            </a:endParaRPr>
          </a:p>
          <a:p>
            <a:pPr marL="342900" indent="-342900"/>
            <a:endParaRPr lang="tr-TR" dirty="0">
              <a:latin typeface="Times New Roman" pitchFamily="18" charset="0"/>
              <a:cs typeface="Times New Roman" pitchFamily="18" charset="0"/>
            </a:endParaRPr>
          </a:p>
          <a:p>
            <a:pPr marL="342900" indent="-342900"/>
            <a:endParaRPr lang="tr-TR" dirty="0">
              <a:latin typeface="Times New Roman" pitchFamily="18" charset="0"/>
              <a:cs typeface="Times New Roman" pitchFamily="18" charset="0"/>
            </a:endParaRPr>
          </a:p>
          <a:p>
            <a:pPr marL="342900" indent="-342900"/>
            <a:endParaRPr lang="tr-TR" dirty="0">
              <a:latin typeface="Times New Roman" pitchFamily="18" charset="0"/>
              <a:cs typeface="Times New Roman" pitchFamily="18" charset="0"/>
            </a:endParaRPr>
          </a:p>
          <a:p>
            <a:pPr marL="342900" indent="-342900"/>
            <a:r>
              <a:rPr lang="tr-TR" dirty="0">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KEVSER AKGÜL</a:t>
            </a:r>
          </a:p>
        </p:txBody>
      </p:sp>
      <p:pic>
        <p:nvPicPr>
          <p:cNvPr id="11" name="10 Resim" descr="9e32b28a-25b8-4cae-8ef5-90fef7a5c5ff.jpg"/>
          <p:cNvPicPr>
            <a:picLocks noChangeAspect="1"/>
          </p:cNvPicPr>
          <p:nvPr/>
        </p:nvPicPr>
        <p:blipFill>
          <a:blip r:embed="rId3" cstate="print"/>
          <a:stretch>
            <a:fillRect/>
          </a:stretch>
        </p:blipFill>
        <p:spPr>
          <a:xfrm>
            <a:off x="1500174" y="7000892"/>
            <a:ext cx="4429156" cy="1643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Resim" descr="renkli-not-kağıtları-27.jpg"/>
          <p:cNvPicPr>
            <a:picLocks noChangeAspect="1"/>
          </p:cNvPicPr>
          <p:nvPr/>
        </p:nvPicPr>
        <p:blipFill>
          <a:blip r:embed="rId2"/>
          <a:stretch>
            <a:fillRect/>
          </a:stretch>
        </p:blipFill>
        <p:spPr>
          <a:xfrm>
            <a:off x="0" y="-428660"/>
            <a:ext cx="7179496" cy="9572660"/>
          </a:xfrm>
          <a:prstGeom prst="rect">
            <a:avLst/>
          </a:prstGeom>
        </p:spPr>
      </p:pic>
      <p:sp>
        <p:nvSpPr>
          <p:cNvPr id="8" name="7 Metin kutusu"/>
          <p:cNvSpPr txBox="1"/>
          <p:nvPr/>
        </p:nvSpPr>
        <p:spPr>
          <a:xfrm>
            <a:off x="3571876" y="7572396"/>
            <a:ext cx="3286124" cy="369332"/>
          </a:xfrm>
          <a:prstGeom prst="rect">
            <a:avLst/>
          </a:prstGeom>
          <a:noFill/>
          <a:ln>
            <a:solidFill>
              <a:schemeClr val="accent2"/>
            </a:solidFill>
          </a:ln>
        </p:spPr>
        <p:txBody>
          <a:bodyPr wrap="square" rtlCol="0">
            <a:spAutoFit/>
          </a:bodyPr>
          <a:lstStyle/>
          <a:p>
            <a:endParaRPr lang="tr-TR" dirty="0">
              <a:solidFill>
                <a:srgbClr val="FF0000"/>
              </a:solidFill>
              <a:latin typeface="Arial Black" pitchFamily="34" charset="0"/>
            </a:endParaRPr>
          </a:p>
        </p:txBody>
      </p:sp>
      <p:pic>
        <p:nvPicPr>
          <p:cNvPr id="13" name="12 İçerik Yer Tutucusu" descr="15c2ea12-a801-4900-a58b-681d88f0e012.jpg"/>
          <p:cNvPicPr>
            <a:picLocks noGrp="1" noChangeAspect="1"/>
          </p:cNvPicPr>
          <p:nvPr>
            <p:ph idx="1"/>
          </p:nvPr>
        </p:nvPicPr>
        <p:blipFill>
          <a:blip r:embed="rId3"/>
          <a:stretch>
            <a:fillRect/>
          </a:stretch>
        </p:blipFill>
        <p:spPr>
          <a:xfrm>
            <a:off x="1500174" y="500034"/>
            <a:ext cx="3983103" cy="7081071"/>
          </a:xfrm>
        </p:spPr>
      </p:pic>
      <p:sp>
        <p:nvSpPr>
          <p:cNvPr id="14" name="13 Dikdörtgen"/>
          <p:cNvSpPr/>
          <p:nvPr/>
        </p:nvSpPr>
        <p:spPr>
          <a:xfrm>
            <a:off x="3500438" y="7572396"/>
            <a:ext cx="335756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ZEHRA KÜÇÜK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fontScale="90000"/>
          </a:bodyPr>
          <a:lstStyle/>
          <a:p>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sz="1100" dirty="0"/>
            </a:br>
            <a:br>
              <a:rPr lang="tr-TR" dirty="0"/>
            </a:br>
            <a:endParaRPr lang="tr-TR" dirty="0"/>
          </a:p>
        </p:txBody>
      </p:sp>
      <p:sp>
        <p:nvSpPr>
          <p:cNvPr id="8" name="1 Başlık"/>
          <p:cNvSpPr txBox="1">
            <a:spLocks/>
          </p:cNvSpPr>
          <p:nvPr/>
        </p:nvSpPr>
        <p:spPr>
          <a:xfrm>
            <a:off x="571480" y="366184"/>
            <a:ext cx="5943620" cy="1133982"/>
          </a:xfrm>
          <a:prstGeom prst="rect">
            <a:avLst/>
          </a:prstGeom>
          <a:ln>
            <a:solidFill>
              <a:schemeClr val="accent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a:ln>
                  <a:noFill/>
                </a:ln>
                <a:solidFill>
                  <a:srgbClr val="FF0000"/>
                </a:solidFill>
                <a:effectLst/>
                <a:uLnTx/>
                <a:uFillTx/>
                <a:latin typeface="+mj-lt"/>
                <a:ea typeface="+mj-ea"/>
                <a:cs typeface="+mj-cs"/>
              </a:rPr>
              <a:t>DRAMA</a:t>
            </a:r>
          </a:p>
        </p:txBody>
      </p:sp>
      <p:sp>
        <p:nvSpPr>
          <p:cNvPr id="10" name="1 Başlık"/>
          <p:cNvSpPr>
            <a:spLocks noGrp="1"/>
          </p:cNvSpPr>
          <p:nvPr>
            <p:ph idx="1"/>
          </p:nvPr>
        </p:nvSpPr>
        <p:spPr>
          <a:ln>
            <a:solidFill>
              <a:schemeClr val="accent1"/>
            </a:solidFill>
          </a:ln>
        </p:spPr>
        <p:txBody>
          <a:bodyPr>
            <a:normAutofit fontScale="40000" lnSpcReduction="20000"/>
          </a:bodyPr>
          <a:lstStyle/>
          <a:p>
            <a:r>
              <a:rPr lang="tr-TR" dirty="0"/>
              <a:t>“</a:t>
            </a:r>
            <a:r>
              <a:rPr lang="tr-TR" dirty="0">
                <a:solidFill>
                  <a:srgbClr val="FF0000"/>
                </a:solidFill>
              </a:rPr>
              <a:t>Duygular ve Durumlar”</a:t>
            </a:r>
          </a:p>
          <a:p>
            <a:r>
              <a:rPr lang="tr-TR" dirty="0"/>
              <a:t>Şubat-Mart ayında farklı duyguları ve durumları fark etme, durumlardan hikâye oluşturma etkinlikleri gerçekleştirdik. Bir olay örgüsünün </a:t>
            </a:r>
            <a:r>
              <a:rPr lang="tr-TR" dirty="0" err="1"/>
              <a:t>içerdiğiduyguları</a:t>
            </a:r>
            <a:r>
              <a:rPr lang="tr-TR" dirty="0"/>
              <a:t> ifade etme, dramatize ederek canlandırma </a:t>
            </a:r>
            <a:r>
              <a:rPr lang="tr-TR" dirty="0" err="1"/>
              <a:t>çalışmalarıçocuklarımızın</a:t>
            </a:r>
            <a:r>
              <a:rPr lang="tr-TR" dirty="0"/>
              <a:t> kendi duygularını tanımaları için gerçekleştirilmiştir.</a:t>
            </a:r>
          </a:p>
          <a:p>
            <a:r>
              <a:rPr lang="tr-TR" dirty="0"/>
              <a:t>Hafta</a:t>
            </a:r>
          </a:p>
          <a:p>
            <a:r>
              <a:rPr lang="tr-TR" dirty="0"/>
              <a:t>Konu, Kazanım</a:t>
            </a:r>
          </a:p>
          <a:p>
            <a:r>
              <a:rPr lang="tr-TR" dirty="0"/>
              <a:t>İçerik</a:t>
            </a:r>
          </a:p>
          <a:p>
            <a:r>
              <a:rPr lang="tr-TR" dirty="0">
                <a:solidFill>
                  <a:srgbClr val="FF0000"/>
                </a:solidFill>
              </a:rPr>
              <a:t>1</a:t>
            </a:r>
          </a:p>
          <a:p>
            <a:r>
              <a:rPr lang="tr-TR" dirty="0">
                <a:solidFill>
                  <a:srgbClr val="FF0000"/>
                </a:solidFill>
              </a:rPr>
              <a:t>Resimlerin Öyküsü</a:t>
            </a:r>
          </a:p>
          <a:p>
            <a:r>
              <a:rPr lang="tr-TR" dirty="0"/>
              <a:t>Her resmin bir hikayesi vardır, bazen veya her zaman biz algılarımız ile anlam katarız bu hikayelere. Bir resmin öncesinde neler olmuş olabilir, sonrasında karakterler nasıl resmin içerisinde hareket etmiş olabilir?</a:t>
            </a:r>
          </a:p>
          <a:p>
            <a:r>
              <a:rPr lang="tr-TR" dirty="0">
                <a:solidFill>
                  <a:srgbClr val="FF0000"/>
                </a:solidFill>
              </a:rPr>
              <a:t>2</a:t>
            </a:r>
          </a:p>
          <a:p>
            <a:r>
              <a:rPr lang="tr-TR" dirty="0">
                <a:solidFill>
                  <a:srgbClr val="FF0000"/>
                </a:solidFill>
              </a:rPr>
              <a:t>Öykülerin Resimleri</a:t>
            </a:r>
          </a:p>
          <a:p>
            <a:r>
              <a:rPr lang="tr-TR" dirty="0"/>
              <a:t>Her öykünün de başka bir resmi vardır. Yine algılarımız bakış açılarımız düşüncelerimize yön vererek kurarız beynimizin içinde, resim yapmak bazen bu düşüncelerimizi aktarmak için en kolay veya bazen de en zor araçtır. Çocuklarımızın kendi öykülerini oluşturmaları ve bunları dramatize etmesi hem düşünsel </a:t>
            </a:r>
            <a:r>
              <a:rPr lang="tr-TR" dirty="0" err="1"/>
              <a:t>hemde</a:t>
            </a:r>
            <a:r>
              <a:rPr lang="tr-TR" dirty="0"/>
              <a:t> gelişimsel açıdan önemlidir.</a:t>
            </a:r>
          </a:p>
          <a:p>
            <a:r>
              <a:rPr lang="tr-TR" dirty="0">
                <a:solidFill>
                  <a:srgbClr val="FF0000"/>
                </a:solidFill>
              </a:rPr>
              <a:t>3</a:t>
            </a:r>
          </a:p>
          <a:p>
            <a:r>
              <a:rPr lang="tr-TR" dirty="0">
                <a:solidFill>
                  <a:srgbClr val="FF0000"/>
                </a:solidFill>
              </a:rPr>
              <a:t>Resimlerin Duyguları</a:t>
            </a:r>
          </a:p>
          <a:p>
            <a:r>
              <a:rPr lang="tr-TR" dirty="0"/>
              <a:t>Resimlerde yer alan karakterlerin duyguları ne olabilir? neden oradaydılar? ne düşünüyorlardı? nasıl tepki verdiler? Resimleri bir de duyguları katarak canlandırdık.</a:t>
            </a:r>
          </a:p>
          <a:p>
            <a:r>
              <a:rPr lang="tr-TR" dirty="0">
                <a:solidFill>
                  <a:srgbClr val="FF0000"/>
                </a:solidFill>
              </a:rPr>
              <a:t>4</a:t>
            </a:r>
          </a:p>
          <a:p>
            <a:r>
              <a:rPr lang="tr-TR" dirty="0">
                <a:solidFill>
                  <a:srgbClr val="FF0000"/>
                </a:solidFill>
              </a:rPr>
              <a:t>Öykülerin Duyguları</a:t>
            </a:r>
          </a:p>
          <a:p>
            <a:r>
              <a:rPr lang="tr-TR" dirty="0"/>
              <a:t>Öyküler bazen bize anlatıldığı gibi olmayabilir, aynı hikâye bazen neşeli, bazen sinirli, bazen hüzünlü ve hatta mutlu anlatılabilir. Aynı öyküyü farklı duygular kullanarak canlandırdık.</a:t>
            </a:r>
          </a:p>
          <a:p>
            <a:pPr>
              <a:buNone/>
            </a:pPr>
            <a:r>
              <a:rPr lang="tr-TR" dirty="0">
                <a:solidFill>
                  <a:srgbClr val="FF0000"/>
                </a:solidFill>
              </a:rPr>
              <a:t>                                                                                                           ONUR  ERARSLAN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80" y="366184"/>
            <a:ext cx="5943620" cy="1133982"/>
          </a:xfrm>
          <a:ln>
            <a:solidFill>
              <a:schemeClr val="accent1"/>
            </a:solidFill>
          </a:ln>
        </p:spPr>
        <p:txBody>
          <a:bodyPr/>
          <a:lstStyle/>
          <a:p>
            <a:r>
              <a:rPr lang="tr-TR" dirty="0">
                <a:solidFill>
                  <a:srgbClr val="FF0000"/>
                </a:solidFill>
              </a:rPr>
              <a:t>Eğlenceli Bilim </a:t>
            </a:r>
          </a:p>
        </p:txBody>
      </p:sp>
      <p:sp>
        <p:nvSpPr>
          <p:cNvPr id="3" name="2 İçerik Yer Tutucusu"/>
          <p:cNvSpPr>
            <a:spLocks noGrp="1"/>
          </p:cNvSpPr>
          <p:nvPr>
            <p:ph idx="1"/>
          </p:nvPr>
        </p:nvSpPr>
        <p:spPr>
          <a:xfrm>
            <a:off x="342900" y="2133601"/>
            <a:ext cx="6086496" cy="7010399"/>
          </a:xfrm>
          <a:ln>
            <a:solidFill>
              <a:schemeClr val="tx1">
                <a:lumMod val="50000"/>
                <a:lumOff val="50000"/>
              </a:schemeClr>
            </a:solidFill>
          </a:ln>
        </p:spPr>
        <p:txBody>
          <a:bodyPr>
            <a:normAutofit fontScale="32500" lnSpcReduction="20000"/>
          </a:bodyPr>
          <a:lstStyle/>
          <a:p>
            <a:r>
              <a:rPr lang="tr-TR" sz="3700" b="1" dirty="0">
                <a:solidFill>
                  <a:srgbClr val="FF0000"/>
                </a:solidFill>
              </a:rPr>
              <a:t>01 – 03 Mart : Hayvanların Değişen Dünyası</a:t>
            </a:r>
            <a:endParaRPr lang="tr-TR" sz="3700" dirty="0">
              <a:solidFill>
                <a:srgbClr val="FF0000"/>
              </a:solidFill>
            </a:endParaRPr>
          </a:p>
          <a:p>
            <a:pPr lvl="0"/>
            <a:r>
              <a:rPr lang="en-US" sz="3700" b="1" dirty="0" err="1"/>
              <a:t>Kış</a:t>
            </a:r>
            <a:r>
              <a:rPr lang="en-US" sz="3700" b="1" dirty="0"/>
              <a:t> </a:t>
            </a:r>
            <a:r>
              <a:rPr lang="en-US" sz="3700" b="1" dirty="0" err="1"/>
              <a:t>Uykusuna</a:t>
            </a:r>
            <a:r>
              <a:rPr lang="en-US" sz="3700" b="1" dirty="0"/>
              <a:t> </a:t>
            </a:r>
            <a:r>
              <a:rPr lang="en-US" sz="3700" b="1" dirty="0" err="1"/>
              <a:t>Yatan</a:t>
            </a:r>
            <a:r>
              <a:rPr lang="en-US" sz="3700" b="1" dirty="0"/>
              <a:t> </a:t>
            </a:r>
            <a:r>
              <a:rPr lang="en-US" sz="3700" b="1" dirty="0" err="1"/>
              <a:t>Yılan</a:t>
            </a:r>
            <a:endParaRPr lang="tr-TR" sz="3700" dirty="0"/>
          </a:p>
          <a:p>
            <a:r>
              <a:rPr lang="tr-TR" sz="3700" dirty="0"/>
              <a:t>Öğrencilerden kış uykusuna yatan ve yatmayan hayvanlara örnek verilmesi istendi.Laboratuara getirilen oyuncak hayvanlar sınıflandırıldı.Öğrencilere  kar tozu, </a:t>
            </a:r>
            <a:r>
              <a:rPr lang="en-US" sz="3700" dirty="0"/>
              <a:t>Pasteur </a:t>
            </a:r>
            <a:r>
              <a:rPr lang="en-US" sz="3700" dirty="0" err="1"/>
              <a:t>pipeti</a:t>
            </a:r>
            <a:r>
              <a:rPr lang="en-US" sz="3700" dirty="0"/>
              <a:t> ,</a:t>
            </a:r>
            <a:r>
              <a:rPr lang="en-US" sz="3700" dirty="0" err="1"/>
              <a:t>su</a:t>
            </a:r>
            <a:r>
              <a:rPr lang="en-US" sz="3700" dirty="0"/>
              <a:t>, </a:t>
            </a:r>
            <a:r>
              <a:rPr lang="en-US" sz="3700" dirty="0" err="1"/>
              <a:t>köpük</a:t>
            </a:r>
            <a:r>
              <a:rPr lang="en-US" sz="3700" dirty="0"/>
              <a:t> </a:t>
            </a:r>
            <a:r>
              <a:rPr lang="en-US" sz="3700" dirty="0" err="1"/>
              <a:t>stant</a:t>
            </a:r>
            <a:r>
              <a:rPr lang="en-US" sz="3700" dirty="0"/>
              <a:t> ,</a:t>
            </a:r>
            <a:r>
              <a:rPr lang="en-US" sz="3700" dirty="0" err="1"/>
              <a:t>oyun</a:t>
            </a:r>
            <a:r>
              <a:rPr lang="en-US" sz="3700" dirty="0"/>
              <a:t> </a:t>
            </a:r>
            <a:r>
              <a:rPr lang="en-US" sz="3700" dirty="0" err="1"/>
              <a:t>hamuru</a:t>
            </a:r>
            <a:r>
              <a:rPr lang="en-US" sz="3700" dirty="0"/>
              <a:t> </a:t>
            </a:r>
            <a:r>
              <a:rPr lang="tr-TR" sz="3700" dirty="0"/>
              <a:t>dağıtıldı.oyun hamuruna avuç içimizle silindir şekli verildi.yılan şekli verildi.Yılan </a:t>
            </a:r>
            <a:r>
              <a:rPr lang="tr-TR" sz="3700" dirty="0" err="1"/>
              <a:t>sprial</a:t>
            </a:r>
            <a:r>
              <a:rPr lang="tr-TR" sz="3700" dirty="0"/>
              <a:t> şeklinde </a:t>
            </a:r>
            <a:r>
              <a:rPr lang="tr-TR" sz="3700" dirty="0" err="1"/>
              <a:t>vuvarlanarak</a:t>
            </a:r>
            <a:r>
              <a:rPr lang="tr-TR" sz="3700" dirty="0"/>
              <a:t> stant içine yerleştirildi.Üzerine kar tozu serpildi.Kar tozuna su eklenerek şişmesi sağlandı.yılanımızı kar taneleri şişerken gözlemlemek çok keyif vericiydi</a:t>
            </a:r>
            <a:r>
              <a:rPr lang="tr-TR" sz="3700" dirty="0">
                <a:sym typeface="Wingdings"/>
              </a:rPr>
              <a:t></a:t>
            </a:r>
            <a:endParaRPr lang="tr-TR" sz="3700" dirty="0"/>
          </a:p>
          <a:p>
            <a:r>
              <a:rPr lang="en-US" sz="3700" b="1" dirty="0"/>
              <a:t> </a:t>
            </a:r>
            <a:endParaRPr lang="tr-TR" sz="3700" dirty="0"/>
          </a:p>
          <a:p>
            <a:r>
              <a:rPr lang="tr-TR" sz="3700" b="1" dirty="0">
                <a:solidFill>
                  <a:srgbClr val="FF0000"/>
                </a:solidFill>
              </a:rPr>
              <a:t>08 - 10 Mart : Bitkilerin Dünyası</a:t>
            </a:r>
            <a:endParaRPr lang="tr-TR" sz="3700" dirty="0">
              <a:solidFill>
                <a:srgbClr val="FF0000"/>
              </a:solidFill>
            </a:endParaRPr>
          </a:p>
          <a:p>
            <a:pPr lvl="0"/>
            <a:r>
              <a:rPr lang="en-US" sz="3700" b="1" dirty="0" err="1"/>
              <a:t>Susamış</a:t>
            </a:r>
            <a:r>
              <a:rPr lang="en-US" sz="3700" b="1" dirty="0"/>
              <a:t> </a:t>
            </a:r>
            <a:r>
              <a:rPr lang="en-US" sz="3700" b="1" dirty="0" err="1"/>
              <a:t>kuru</a:t>
            </a:r>
            <a:r>
              <a:rPr lang="en-US" sz="3700" b="1" dirty="0"/>
              <a:t> </a:t>
            </a:r>
            <a:r>
              <a:rPr lang="en-US" sz="3700" b="1" dirty="0" err="1"/>
              <a:t>Üzüm</a:t>
            </a:r>
            <a:endParaRPr lang="tr-TR" sz="3700" dirty="0"/>
          </a:p>
          <a:p>
            <a:pPr lvl="0"/>
            <a:r>
              <a:rPr lang="en-US" sz="3700" b="1" dirty="0" err="1"/>
              <a:t>Kokulu</a:t>
            </a:r>
            <a:r>
              <a:rPr lang="en-US" sz="3700" b="1" dirty="0"/>
              <a:t> </a:t>
            </a:r>
            <a:r>
              <a:rPr lang="en-US" sz="3700" b="1" dirty="0" err="1"/>
              <a:t>Resimler</a:t>
            </a:r>
            <a:endParaRPr lang="tr-TR" sz="3700" dirty="0"/>
          </a:p>
          <a:p>
            <a:pPr lvl="0"/>
            <a:r>
              <a:rPr lang="en-US" sz="3700" dirty="0" err="1"/>
              <a:t>Öğrencilerle</a:t>
            </a:r>
            <a:r>
              <a:rPr lang="en-US" sz="3700" dirty="0"/>
              <a:t> </a:t>
            </a:r>
            <a:r>
              <a:rPr lang="en-US" sz="3700" dirty="0" err="1"/>
              <a:t>bitkiler</a:t>
            </a:r>
            <a:r>
              <a:rPr lang="en-US" sz="3700" dirty="0"/>
              <a:t> </a:t>
            </a:r>
            <a:r>
              <a:rPr lang="en-US" sz="3700" dirty="0" err="1"/>
              <a:t>hakkında</a:t>
            </a:r>
            <a:r>
              <a:rPr lang="en-US" sz="3700" dirty="0"/>
              <a:t> </a:t>
            </a:r>
            <a:r>
              <a:rPr lang="en-US" sz="3700" dirty="0" err="1"/>
              <a:t>sohbet</a:t>
            </a:r>
            <a:r>
              <a:rPr lang="en-US" sz="3700" dirty="0"/>
              <a:t> </a:t>
            </a:r>
            <a:r>
              <a:rPr lang="en-US" sz="3700" dirty="0" err="1"/>
              <a:t>edildi</a:t>
            </a:r>
            <a:r>
              <a:rPr lang="en-US" sz="3700" dirty="0"/>
              <a:t>. </a:t>
            </a:r>
            <a:r>
              <a:rPr lang="en-US" sz="3700" dirty="0" err="1"/>
              <a:t>Öğrencilere</a:t>
            </a:r>
            <a:r>
              <a:rPr lang="en-US" sz="3700" dirty="0"/>
              <a:t>  </a:t>
            </a:r>
            <a:r>
              <a:rPr lang="en-US" sz="3700" dirty="0" err="1"/>
              <a:t>köpük</a:t>
            </a:r>
            <a:r>
              <a:rPr lang="en-US" sz="3700" dirty="0"/>
              <a:t> </a:t>
            </a:r>
            <a:r>
              <a:rPr lang="en-US" sz="3700" dirty="0" err="1"/>
              <a:t>stant,mini</a:t>
            </a:r>
            <a:r>
              <a:rPr lang="en-US" sz="3700" dirty="0"/>
              <a:t> </a:t>
            </a:r>
            <a:r>
              <a:rPr lang="en-US" sz="3700" dirty="0" err="1"/>
              <a:t>bardak</a:t>
            </a:r>
            <a:r>
              <a:rPr lang="en-US" sz="3700" dirty="0"/>
              <a:t> , </a:t>
            </a:r>
            <a:r>
              <a:rPr lang="en-US" sz="3700" dirty="0" err="1"/>
              <a:t>makas,kuru</a:t>
            </a:r>
            <a:r>
              <a:rPr lang="en-US" sz="3700" dirty="0"/>
              <a:t> </a:t>
            </a:r>
            <a:r>
              <a:rPr lang="en-US" sz="3700" dirty="0" err="1"/>
              <a:t>boya,su,kuru</a:t>
            </a:r>
            <a:r>
              <a:rPr lang="en-US" sz="3700" dirty="0"/>
              <a:t> </a:t>
            </a:r>
            <a:r>
              <a:rPr lang="en-US" sz="3700" dirty="0" err="1"/>
              <a:t>üzüm,çilek</a:t>
            </a:r>
            <a:r>
              <a:rPr lang="en-US" sz="3700" dirty="0"/>
              <a:t> </a:t>
            </a:r>
            <a:r>
              <a:rPr lang="en-US" sz="3700" dirty="0" err="1"/>
              <a:t>görseli</a:t>
            </a:r>
            <a:r>
              <a:rPr lang="en-US" sz="3700" dirty="0"/>
              <a:t>  </a:t>
            </a:r>
            <a:r>
              <a:rPr lang="en-US" sz="3700" dirty="0" err="1"/>
              <a:t>ve</a:t>
            </a:r>
            <a:r>
              <a:rPr lang="en-US" sz="3700" dirty="0"/>
              <a:t> Pasteur </a:t>
            </a:r>
            <a:r>
              <a:rPr lang="en-US" sz="3700" dirty="0" err="1"/>
              <a:t>pipeti</a:t>
            </a:r>
            <a:r>
              <a:rPr lang="en-US" sz="3700" dirty="0"/>
              <a:t> </a:t>
            </a:r>
            <a:r>
              <a:rPr lang="en-US" sz="3700" dirty="0" err="1"/>
              <a:t>dağıtıldı</a:t>
            </a:r>
            <a:r>
              <a:rPr lang="en-US" sz="3700" dirty="0"/>
              <a:t>. </a:t>
            </a:r>
            <a:r>
              <a:rPr lang="en-US" sz="3700" dirty="0" err="1"/>
              <a:t>Kuru</a:t>
            </a:r>
            <a:r>
              <a:rPr lang="en-US" sz="3700" dirty="0"/>
              <a:t> </a:t>
            </a:r>
            <a:r>
              <a:rPr lang="en-US" sz="3700" dirty="0" err="1"/>
              <a:t>üzümlerle</a:t>
            </a:r>
            <a:r>
              <a:rPr lang="en-US" sz="3700" dirty="0"/>
              <a:t> </a:t>
            </a:r>
            <a:r>
              <a:rPr lang="en-US" sz="3700" dirty="0" err="1"/>
              <a:t>yazın</a:t>
            </a:r>
            <a:r>
              <a:rPr lang="en-US" sz="3700" dirty="0"/>
              <a:t> </a:t>
            </a:r>
            <a:r>
              <a:rPr lang="en-US" sz="3700" dirty="0" err="1"/>
              <a:t>bağdaki</a:t>
            </a:r>
            <a:r>
              <a:rPr lang="en-US" sz="3700" dirty="0"/>
              <a:t> </a:t>
            </a:r>
            <a:r>
              <a:rPr lang="en-US" sz="3700" dirty="0" err="1"/>
              <a:t>üzümler</a:t>
            </a:r>
            <a:r>
              <a:rPr lang="en-US" sz="3700" dirty="0"/>
              <a:t> </a:t>
            </a:r>
            <a:r>
              <a:rPr lang="en-US" sz="3700" dirty="0" err="1"/>
              <a:t>arasındaki</a:t>
            </a:r>
            <a:r>
              <a:rPr lang="en-US" sz="3700" dirty="0"/>
              <a:t> </a:t>
            </a:r>
            <a:r>
              <a:rPr lang="en-US" sz="3700" dirty="0" err="1"/>
              <a:t>fark</a:t>
            </a:r>
            <a:r>
              <a:rPr lang="en-US" sz="3700" dirty="0"/>
              <a:t> </a:t>
            </a:r>
            <a:r>
              <a:rPr lang="en-US" sz="3700" dirty="0" err="1"/>
              <a:t>tartışıldı.Su</a:t>
            </a:r>
            <a:r>
              <a:rPr lang="en-US" sz="3700" dirty="0"/>
              <a:t> </a:t>
            </a:r>
            <a:r>
              <a:rPr lang="en-US" sz="3700" dirty="0" err="1"/>
              <a:t>kaybetip</a:t>
            </a:r>
            <a:r>
              <a:rPr lang="en-US" sz="3700" dirty="0"/>
              <a:t> </a:t>
            </a:r>
            <a:r>
              <a:rPr lang="en-US" sz="3700" dirty="0" err="1"/>
              <a:t>kuruduğu</a:t>
            </a:r>
            <a:r>
              <a:rPr lang="en-US" sz="3700" dirty="0"/>
              <a:t> </a:t>
            </a:r>
            <a:r>
              <a:rPr lang="en-US" sz="3700" dirty="0" err="1"/>
              <a:t>sonucunu</a:t>
            </a:r>
            <a:r>
              <a:rPr lang="en-US" sz="3700" dirty="0"/>
              <a:t> test </a:t>
            </a:r>
            <a:r>
              <a:rPr lang="en-US" sz="3700" dirty="0" err="1"/>
              <a:t>etmek</a:t>
            </a:r>
            <a:r>
              <a:rPr lang="en-US" sz="3700" dirty="0"/>
              <a:t> </a:t>
            </a:r>
            <a:r>
              <a:rPr lang="en-US" sz="3700" dirty="0" err="1"/>
              <a:t>için</a:t>
            </a:r>
            <a:r>
              <a:rPr lang="en-US" sz="3700" dirty="0"/>
              <a:t> </a:t>
            </a:r>
            <a:r>
              <a:rPr lang="en-US" sz="3700" dirty="0" err="1"/>
              <a:t>kuru</a:t>
            </a:r>
            <a:r>
              <a:rPr lang="en-US" sz="3700" dirty="0"/>
              <a:t> </a:t>
            </a:r>
            <a:r>
              <a:rPr lang="en-US" sz="3700" dirty="0" err="1"/>
              <a:t>üzümlere</a:t>
            </a:r>
            <a:r>
              <a:rPr lang="en-US" sz="3700" dirty="0"/>
              <a:t> </a:t>
            </a:r>
            <a:r>
              <a:rPr lang="en-US" sz="3700" dirty="0" err="1"/>
              <a:t>su</a:t>
            </a:r>
            <a:r>
              <a:rPr lang="en-US" sz="3700" dirty="0"/>
              <a:t> </a:t>
            </a:r>
            <a:r>
              <a:rPr lang="en-US" sz="3700" dirty="0" err="1"/>
              <a:t>eklendi</a:t>
            </a:r>
            <a:r>
              <a:rPr lang="en-US" sz="3700" dirty="0"/>
              <a:t> </a:t>
            </a:r>
            <a:r>
              <a:rPr lang="en-US" sz="3700" dirty="0" err="1"/>
              <a:t>ve</a:t>
            </a:r>
            <a:r>
              <a:rPr lang="en-US" sz="3700" dirty="0"/>
              <a:t> </a:t>
            </a:r>
            <a:r>
              <a:rPr lang="en-US" sz="3700" dirty="0" err="1"/>
              <a:t>seviyesi</a:t>
            </a:r>
            <a:r>
              <a:rPr lang="en-US" sz="3700" dirty="0"/>
              <a:t> </a:t>
            </a:r>
            <a:r>
              <a:rPr lang="en-US" sz="3700" dirty="0" err="1"/>
              <a:t>işaretlendi,bir</a:t>
            </a:r>
            <a:r>
              <a:rPr lang="en-US" sz="3700" dirty="0"/>
              <a:t> </a:t>
            </a:r>
            <a:r>
              <a:rPr lang="en-US" sz="3700" dirty="0" err="1"/>
              <a:t>hafta</a:t>
            </a:r>
            <a:r>
              <a:rPr lang="en-US" sz="3700" dirty="0"/>
              <a:t> </a:t>
            </a:r>
            <a:r>
              <a:rPr lang="en-US" sz="3700" dirty="0" err="1"/>
              <a:t>gözlem</a:t>
            </a:r>
            <a:r>
              <a:rPr lang="en-US" sz="3700" dirty="0"/>
              <a:t> </a:t>
            </a:r>
            <a:r>
              <a:rPr lang="en-US" sz="3700" dirty="0" err="1"/>
              <a:t>yapılması</a:t>
            </a:r>
            <a:r>
              <a:rPr lang="en-US" sz="3700" dirty="0"/>
              <a:t> </a:t>
            </a:r>
            <a:r>
              <a:rPr lang="en-US" sz="3700" dirty="0" err="1"/>
              <a:t>istendi.Çilek</a:t>
            </a:r>
            <a:r>
              <a:rPr lang="en-US" sz="3700" dirty="0"/>
              <a:t> </a:t>
            </a:r>
            <a:r>
              <a:rPr lang="en-US" sz="3700" dirty="0" err="1"/>
              <a:t>görseli</a:t>
            </a:r>
            <a:r>
              <a:rPr lang="en-US" sz="3700" dirty="0"/>
              <a:t> </a:t>
            </a:r>
            <a:r>
              <a:rPr lang="en-US" sz="3700" dirty="0" err="1"/>
              <a:t>şarkılarla</a:t>
            </a:r>
            <a:r>
              <a:rPr lang="en-US" sz="3700" dirty="0"/>
              <a:t> </a:t>
            </a:r>
            <a:r>
              <a:rPr lang="en-US" sz="3700" dirty="0" err="1"/>
              <a:t>ve</a:t>
            </a:r>
            <a:r>
              <a:rPr lang="en-US" sz="3700" dirty="0"/>
              <a:t> </a:t>
            </a:r>
            <a:r>
              <a:rPr lang="en-US" sz="3700" dirty="0" err="1"/>
              <a:t>meyve</a:t>
            </a:r>
            <a:r>
              <a:rPr lang="en-US" sz="3700" dirty="0"/>
              <a:t> </a:t>
            </a:r>
            <a:r>
              <a:rPr lang="en-US" sz="3700" dirty="0" err="1"/>
              <a:t>hakkında</a:t>
            </a:r>
            <a:r>
              <a:rPr lang="en-US" sz="3700" dirty="0"/>
              <a:t> </a:t>
            </a:r>
            <a:r>
              <a:rPr lang="en-US" sz="3700" dirty="0" err="1"/>
              <a:t>sobetlerle</a:t>
            </a:r>
            <a:r>
              <a:rPr lang="en-US" sz="3700" dirty="0"/>
              <a:t> </a:t>
            </a:r>
            <a:r>
              <a:rPr lang="en-US" sz="3700" dirty="0" err="1"/>
              <a:t>boyandı.Koku</a:t>
            </a:r>
            <a:r>
              <a:rPr lang="en-US" sz="3700" dirty="0"/>
              <a:t> </a:t>
            </a:r>
            <a:r>
              <a:rPr lang="en-US" sz="3700" dirty="0" err="1"/>
              <a:t>yayması</a:t>
            </a:r>
            <a:r>
              <a:rPr lang="en-US" sz="3700" dirty="0"/>
              <a:t> </a:t>
            </a:r>
            <a:r>
              <a:rPr lang="en-US" sz="3700" dirty="0" err="1"/>
              <a:t>için</a:t>
            </a:r>
            <a:r>
              <a:rPr lang="en-US" sz="3700" dirty="0"/>
              <a:t> </a:t>
            </a:r>
            <a:r>
              <a:rPr lang="en-US" sz="3700" dirty="0" err="1"/>
              <a:t>çilek</a:t>
            </a:r>
            <a:r>
              <a:rPr lang="en-US" sz="3700" dirty="0"/>
              <a:t> </a:t>
            </a:r>
            <a:r>
              <a:rPr lang="en-US" sz="3700" dirty="0" err="1"/>
              <a:t>kokusu</a:t>
            </a:r>
            <a:r>
              <a:rPr lang="en-US" sz="3700" dirty="0"/>
              <a:t> </a:t>
            </a:r>
            <a:r>
              <a:rPr lang="en-US" sz="3700" dirty="0" err="1"/>
              <a:t>siyah</a:t>
            </a:r>
            <a:r>
              <a:rPr lang="en-US" sz="3700" dirty="0"/>
              <a:t> </a:t>
            </a:r>
            <a:r>
              <a:rPr lang="en-US" sz="3700" dirty="0" err="1"/>
              <a:t>noktalara</a:t>
            </a:r>
            <a:r>
              <a:rPr lang="en-US" sz="3700" dirty="0"/>
              <a:t> </a:t>
            </a:r>
            <a:r>
              <a:rPr lang="en-US" sz="3700" dirty="0" err="1"/>
              <a:t>sürüldü.Bitklilerin</a:t>
            </a:r>
            <a:r>
              <a:rPr lang="en-US" sz="3700" dirty="0"/>
              <a:t> </a:t>
            </a:r>
            <a:r>
              <a:rPr lang="en-US" sz="3700" dirty="0" err="1"/>
              <a:t>özellikleri</a:t>
            </a:r>
            <a:r>
              <a:rPr lang="en-US" sz="3700" dirty="0"/>
              <a:t> </a:t>
            </a:r>
            <a:r>
              <a:rPr lang="en-US" sz="3700" dirty="0" err="1"/>
              <a:t>Eğlenceli</a:t>
            </a:r>
            <a:r>
              <a:rPr lang="en-US" sz="3700" dirty="0"/>
              <a:t> </a:t>
            </a:r>
            <a:r>
              <a:rPr lang="en-US" sz="3700" dirty="0" err="1"/>
              <a:t>Bilim</a:t>
            </a:r>
            <a:r>
              <a:rPr lang="en-US" sz="3700" dirty="0"/>
              <a:t> </a:t>
            </a:r>
            <a:r>
              <a:rPr lang="en-US" sz="3700" dirty="0" err="1"/>
              <a:t>deneyimizle</a:t>
            </a:r>
            <a:r>
              <a:rPr lang="en-US" sz="3700" dirty="0"/>
              <a:t> </a:t>
            </a:r>
            <a:r>
              <a:rPr lang="en-US" sz="3700" dirty="0" err="1"/>
              <a:t>keşfedildi</a:t>
            </a:r>
            <a:r>
              <a:rPr lang="en-US" sz="3700" dirty="0"/>
              <a:t>.</a:t>
            </a:r>
            <a:r>
              <a:rPr lang="en-US" sz="3700" dirty="0">
                <a:sym typeface="Wingdings"/>
              </a:rPr>
              <a:t></a:t>
            </a:r>
            <a:endParaRPr lang="tr-TR" sz="3700" dirty="0"/>
          </a:p>
          <a:p>
            <a:r>
              <a:rPr lang="en-US" sz="3700" b="1" dirty="0"/>
              <a:t> </a:t>
            </a:r>
            <a:endParaRPr lang="tr-TR" sz="3700" dirty="0"/>
          </a:p>
          <a:p>
            <a:r>
              <a:rPr lang="tr-TR" sz="3700" b="1" dirty="0">
                <a:solidFill>
                  <a:srgbClr val="FF0000"/>
                </a:solidFill>
              </a:rPr>
              <a:t>15– 17 Mart : Bitkilerin Dünyası  </a:t>
            </a:r>
            <a:endParaRPr lang="tr-TR" sz="3700" dirty="0">
              <a:solidFill>
                <a:srgbClr val="FF0000"/>
              </a:solidFill>
            </a:endParaRPr>
          </a:p>
          <a:p>
            <a:pPr lvl="0"/>
            <a:r>
              <a:rPr lang="en-US" sz="3700" b="1" dirty="0" err="1"/>
              <a:t>Kendi</a:t>
            </a:r>
            <a:r>
              <a:rPr lang="en-US" sz="3700" b="1" dirty="0"/>
              <a:t> </a:t>
            </a:r>
            <a:r>
              <a:rPr lang="en-US" sz="3700" b="1" dirty="0" err="1"/>
              <a:t>Bahçemizi</a:t>
            </a:r>
            <a:r>
              <a:rPr lang="en-US" sz="3700" b="1" dirty="0"/>
              <a:t> </a:t>
            </a:r>
            <a:r>
              <a:rPr lang="en-US" sz="3700" b="1" dirty="0" err="1"/>
              <a:t>Yapalım</a:t>
            </a:r>
            <a:endParaRPr lang="tr-TR" sz="3700" dirty="0"/>
          </a:p>
          <a:p>
            <a:r>
              <a:rPr lang="en-US" sz="3700" dirty="0" err="1"/>
              <a:t>Öğrencilerle</a:t>
            </a:r>
            <a:r>
              <a:rPr lang="en-US" sz="3700" dirty="0"/>
              <a:t> </a:t>
            </a:r>
            <a:r>
              <a:rPr lang="en-US" sz="3700" dirty="0" err="1"/>
              <a:t>bitkilerin</a:t>
            </a:r>
            <a:r>
              <a:rPr lang="en-US" sz="3700" dirty="0"/>
              <a:t> </a:t>
            </a:r>
            <a:r>
              <a:rPr lang="en-US" sz="3700" dirty="0" err="1"/>
              <a:t>gelişimi</a:t>
            </a:r>
            <a:r>
              <a:rPr lang="en-US" sz="3700" dirty="0"/>
              <a:t> </a:t>
            </a:r>
            <a:r>
              <a:rPr lang="en-US" sz="3700" dirty="0" err="1"/>
              <a:t>hakkında</a:t>
            </a:r>
            <a:r>
              <a:rPr lang="en-US" sz="3700" dirty="0"/>
              <a:t> </a:t>
            </a:r>
            <a:r>
              <a:rPr lang="en-US" sz="3700" dirty="0" err="1"/>
              <a:t>sohbet</a:t>
            </a:r>
            <a:r>
              <a:rPr lang="en-US" sz="3700" dirty="0"/>
              <a:t> </a:t>
            </a:r>
            <a:r>
              <a:rPr lang="en-US" sz="3700" dirty="0" err="1"/>
              <a:t>edildi.Yaşam</a:t>
            </a:r>
            <a:r>
              <a:rPr lang="en-US" sz="3700" dirty="0"/>
              <a:t> </a:t>
            </a:r>
            <a:r>
              <a:rPr lang="en-US" sz="3700" dirty="0" err="1"/>
              <a:t>döngüsü</a:t>
            </a:r>
            <a:r>
              <a:rPr lang="en-US" sz="3700" dirty="0"/>
              <a:t> </a:t>
            </a:r>
            <a:r>
              <a:rPr lang="en-US" sz="3700" dirty="0" err="1"/>
              <a:t>kavramı</a:t>
            </a:r>
            <a:r>
              <a:rPr lang="en-US" sz="3700" dirty="0"/>
              <a:t> </a:t>
            </a:r>
            <a:r>
              <a:rPr lang="en-US" sz="3700" dirty="0" err="1"/>
              <a:t>insanlar</a:t>
            </a:r>
            <a:r>
              <a:rPr lang="en-US" sz="3700" dirty="0"/>
              <a:t> </a:t>
            </a:r>
            <a:r>
              <a:rPr lang="en-US" sz="3700" dirty="0" err="1"/>
              <a:t>ve</a:t>
            </a:r>
            <a:r>
              <a:rPr lang="en-US" sz="3700" dirty="0"/>
              <a:t> </a:t>
            </a:r>
            <a:r>
              <a:rPr lang="en-US" sz="3700" dirty="0" err="1"/>
              <a:t>hayvanlar</a:t>
            </a:r>
            <a:r>
              <a:rPr lang="en-US" sz="3700" dirty="0"/>
              <a:t> </a:t>
            </a:r>
            <a:r>
              <a:rPr lang="en-US" sz="3700" dirty="0" err="1"/>
              <a:t>üzerinden</a:t>
            </a:r>
            <a:r>
              <a:rPr lang="en-US" sz="3700" dirty="0"/>
              <a:t> </a:t>
            </a:r>
            <a:r>
              <a:rPr lang="en-US" sz="3700" dirty="0" err="1"/>
              <a:t>anlatıldı.Bitkilerin</a:t>
            </a:r>
            <a:r>
              <a:rPr lang="en-US" sz="3700" dirty="0"/>
              <a:t> </a:t>
            </a:r>
            <a:r>
              <a:rPr lang="en-US" sz="3700" dirty="0" err="1"/>
              <a:t>yaşam</a:t>
            </a:r>
            <a:r>
              <a:rPr lang="en-US" sz="3700" dirty="0"/>
              <a:t> </a:t>
            </a:r>
            <a:r>
              <a:rPr lang="en-US" sz="3700" dirty="0" err="1"/>
              <a:t>döngüsünün</a:t>
            </a:r>
            <a:r>
              <a:rPr lang="en-US" sz="3700" dirty="0"/>
              <a:t> , </a:t>
            </a:r>
            <a:r>
              <a:rPr lang="en-US" sz="3700" dirty="0" err="1"/>
              <a:t>tohum</a:t>
            </a:r>
            <a:r>
              <a:rPr lang="en-US" sz="3700" dirty="0"/>
              <a:t>, </a:t>
            </a:r>
            <a:r>
              <a:rPr lang="en-US" sz="3700" dirty="0" err="1"/>
              <a:t>çimlenme</a:t>
            </a:r>
            <a:r>
              <a:rPr lang="en-US" sz="3700" dirty="0"/>
              <a:t>, </a:t>
            </a:r>
            <a:r>
              <a:rPr lang="en-US" sz="3700" dirty="0" err="1"/>
              <a:t>fidan</a:t>
            </a:r>
            <a:r>
              <a:rPr lang="en-US" sz="3700" dirty="0"/>
              <a:t>, </a:t>
            </a:r>
            <a:r>
              <a:rPr lang="en-US" sz="3700" dirty="0" err="1"/>
              <a:t>ağaç</a:t>
            </a:r>
            <a:r>
              <a:rPr lang="en-US" sz="3700" dirty="0"/>
              <a:t> </a:t>
            </a:r>
            <a:r>
              <a:rPr lang="en-US" sz="3700" dirty="0" err="1"/>
              <a:t>olduğu</a:t>
            </a:r>
            <a:r>
              <a:rPr lang="en-US" sz="3700" dirty="0"/>
              <a:t> </a:t>
            </a:r>
            <a:r>
              <a:rPr lang="en-US" sz="3700" dirty="0" err="1"/>
              <a:t>bulundu</a:t>
            </a:r>
            <a:r>
              <a:rPr lang="en-US" sz="3700" dirty="0"/>
              <a:t>. </a:t>
            </a:r>
            <a:r>
              <a:rPr lang="tr-TR" sz="3700" dirty="0"/>
              <a:t>Öğrencilere humuslu toprak,tohum köpük stant dağıtıldı.Kendi bahçelerini oluşturmaları sağlandı.Tohumlara </a:t>
            </a:r>
            <a:r>
              <a:rPr lang="tr-TR" sz="3700" dirty="0" err="1"/>
              <a:t>cansuyu</a:t>
            </a:r>
            <a:r>
              <a:rPr lang="tr-TR" sz="3700" dirty="0"/>
              <a:t> verildi</a:t>
            </a:r>
            <a:r>
              <a:rPr lang="tr-TR" sz="3700" dirty="0">
                <a:sym typeface="Wingdings"/>
              </a:rPr>
              <a:t></a:t>
            </a:r>
            <a:endParaRPr lang="tr-TR" sz="3700" dirty="0"/>
          </a:p>
          <a:p>
            <a:r>
              <a:rPr lang="tr-TR" sz="3700" b="1" dirty="0">
                <a:solidFill>
                  <a:srgbClr val="FF0000"/>
                </a:solidFill>
              </a:rPr>
              <a:t>22– 24 Mart: Geometriyi Tanıyalım</a:t>
            </a:r>
            <a:endParaRPr lang="tr-TR" sz="3700" dirty="0">
              <a:solidFill>
                <a:srgbClr val="FF0000"/>
              </a:solidFill>
            </a:endParaRPr>
          </a:p>
          <a:p>
            <a:pPr lvl="0"/>
            <a:r>
              <a:rPr lang="en-US" sz="3700" b="1" dirty="0" err="1"/>
              <a:t>Şekilleri</a:t>
            </a:r>
            <a:r>
              <a:rPr lang="en-US" sz="3700" b="1" dirty="0"/>
              <a:t> </a:t>
            </a:r>
            <a:r>
              <a:rPr lang="en-US" sz="3700" b="1" dirty="0" err="1"/>
              <a:t>Tamamlayalım</a:t>
            </a:r>
            <a:endParaRPr lang="tr-TR" sz="3700" dirty="0"/>
          </a:p>
          <a:p>
            <a:pPr lvl="0"/>
            <a:r>
              <a:rPr lang="en-US" sz="3700" b="1" dirty="0" err="1"/>
              <a:t>Kendi</a:t>
            </a:r>
            <a:r>
              <a:rPr lang="en-US" sz="3700" b="1" dirty="0"/>
              <a:t> </a:t>
            </a:r>
            <a:r>
              <a:rPr lang="en-US" sz="3700" b="1" dirty="0" err="1"/>
              <a:t>Geometrik</a:t>
            </a:r>
            <a:r>
              <a:rPr lang="en-US" sz="3700" b="1" dirty="0"/>
              <a:t> </a:t>
            </a:r>
            <a:r>
              <a:rPr lang="en-US" sz="3700" b="1" dirty="0" err="1"/>
              <a:t>Taşımızı</a:t>
            </a:r>
            <a:r>
              <a:rPr lang="en-US" sz="3700" b="1" dirty="0"/>
              <a:t> </a:t>
            </a:r>
            <a:r>
              <a:rPr lang="en-US" sz="3700" b="1" dirty="0" err="1"/>
              <a:t>Yapalım</a:t>
            </a:r>
            <a:endParaRPr lang="tr-TR" sz="3700" dirty="0"/>
          </a:p>
          <a:p>
            <a:r>
              <a:rPr lang="en-US" sz="3700" dirty="0" err="1"/>
              <a:t>Öğrencilerle</a:t>
            </a:r>
            <a:r>
              <a:rPr lang="en-US" sz="3700" dirty="0"/>
              <a:t> </a:t>
            </a:r>
            <a:r>
              <a:rPr lang="en-US" sz="3700" dirty="0" err="1"/>
              <a:t>geometri</a:t>
            </a:r>
            <a:r>
              <a:rPr lang="en-US" sz="3700" dirty="0"/>
              <a:t> </a:t>
            </a:r>
            <a:r>
              <a:rPr lang="en-US" sz="3700" dirty="0" err="1"/>
              <a:t>hakkında</a:t>
            </a:r>
            <a:r>
              <a:rPr lang="en-US" sz="3700" dirty="0"/>
              <a:t> </a:t>
            </a:r>
            <a:r>
              <a:rPr lang="en-US" sz="3700" dirty="0" err="1"/>
              <a:t>sohbet</a:t>
            </a:r>
            <a:r>
              <a:rPr lang="en-US" sz="3700" dirty="0"/>
              <a:t> </a:t>
            </a:r>
            <a:r>
              <a:rPr lang="en-US" sz="3700" dirty="0" err="1"/>
              <a:t>edildi.Geometrik</a:t>
            </a:r>
            <a:r>
              <a:rPr lang="en-US" sz="3700" dirty="0"/>
              <a:t> </a:t>
            </a:r>
            <a:r>
              <a:rPr lang="en-US" sz="3700" dirty="0" err="1"/>
              <a:t>şekiller</a:t>
            </a:r>
            <a:r>
              <a:rPr lang="en-US" sz="3700" dirty="0"/>
              <a:t> </a:t>
            </a:r>
            <a:r>
              <a:rPr lang="en-US" sz="3700" dirty="0" err="1"/>
              <a:t>sayıldı.Öğrencilere</a:t>
            </a:r>
            <a:r>
              <a:rPr lang="en-US" sz="3700" dirty="0"/>
              <a:t> </a:t>
            </a:r>
            <a:r>
              <a:rPr lang="en-US" sz="3700" dirty="0" err="1"/>
              <a:t>yarımı</a:t>
            </a:r>
            <a:r>
              <a:rPr lang="en-US" sz="3700" dirty="0"/>
              <a:t> </a:t>
            </a:r>
            <a:r>
              <a:rPr lang="en-US" sz="3700" dirty="0" err="1"/>
              <a:t>simetrik</a:t>
            </a:r>
            <a:r>
              <a:rPr lang="en-US" sz="3700" dirty="0"/>
              <a:t> </a:t>
            </a:r>
            <a:r>
              <a:rPr lang="en-US" sz="3700" dirty="0" err="1"/>
              <a:t>eksik</a:t>
            </a:r>
            <a:r>
              <a:rPr lang="en-US" sz="3700" dirty="0"/>
              <a:t> </a:t>
            </a:r>
            <a:r>
              <a:rPr lang="en-US" sz="3700" dirty="0" err="1"/>
              <a:t>geometr</a:t>
            </a:r>
            <a:r>
              <a:rPr lang="en-US" sz="3700" dirty="0"/>
              <a:t> </a:t>
            </a:r>
            <a:r>
              <a:rPr lang="en-US" sz="3700" dirty="0" err="1"/>
              <a:t>ik</a:t>
            </a:r>
            <a:r>
              <a:rPr lang="en-US" sz="3700" dirty="0"/>
              <a:t> </a:t>
            </a:r>
            <a:r>
              <a:rPr lang="en-US" sz="3700" dirty="0" err="1"/>
              <a:t>şekiller</a:t>
            </a:r>
            <a:r>
              <a:rPr lang="en-US" sz="3700" dirty="0"/>
              <a:t> ,</a:t>
            </a:r>
            <a:r>
              <a:rPr lang="en-US" sz="3700" dirty="0" err="1"/>
              <a:t>düzlem</a:t>
            </a:r>
            <a:r>
              <a:rPr lang="en-US" sz="3700" dirty="0"/>
              <a:t> </a:t>
            </a:r>
            <a:r>
              <a:rPr lang="en-US" sz="3700" dirty="0" err="1"/>
              <a:t>ayna,dil</a:t>
            </a:r>
            <a:r>
              <a:rPr lang="en-US" sz="3700" dirty="0"/>
              <a:t> </a:t>
            </a:r>
            <a:r>
              <a:rPr lang="en-US" sz="3700" dirty="0" err="1"/>
              <a:t>çubuğu</a:t>
            </a:r>
            <a:r>
              <a:rPr lang="en-US" sz="3700" dirty="0"/>
              <a:t> ,mini </a:t>
            </a:r>
            <a:r>
              <a:rPr lang="en-US" sz="3700" dirty="0" err="1"/>
              <a:t>bardakta</a:t>
            </a:r>
            <a:r>
              <a:rPr lang="en-US" sz="3700" dirty="0"/>
              <a:t> </a:t>
            </a:r>
            <a:r>
              <a:rPr lang="en-US" sz="3700" dirty="0" err="1"/>
              <a:t>su,yuvarlak</a:t>
            </a:r>
            <a:r>
              <a:rPr lang="en-US" sz="3700" dirty="0"/>
              <a:t> </a:t>
            </a:r>
            <a:r>
              <a:rPr lang="en-US" sz="3700" dirty="0" err="1"/>
              <a:t>kalıp</a:t>
            </a:r>
            <a:r>
              <a:rPr lang="en-US" sz="3700" dirty="0"/>
              <a:t> </a:t>
            </a:r>
            <a:r>
              <a:rPr lang="en-US" sz="3700" dirty="0" err="1"/>
              <a:t>ve</a:t>
            </a:r>
            <a:r>
              <a:rPr lang="en-US" sz="3700" dirty="0"/>
              <a:t> </a:t>
            </a:r>
            <a:r>
              <a:rPr lang="en-US" sz="3700" dirty="0" err="1"/>
              <a:t>taş</a:t>
            </a:r>
            <a:r>
              <a:rPr lang="en-US" sz="3700" dirty="0"/>
              <a:t> </a:t>
            </a:r>
            <a:r>
              <a:rPr lang="en-US" sz="3700" dirty="0" err="1"/>
              <a:t>tozu</a:t>
            </a:r>
            <a:r>
              <a:rPr lang="en-US" sz="3700" dirty="0"/>
              <a:t> </a:t>
            </a:r>
            <a:r>
              <a:rPr lang="en-US" sz="3700" dirty="0" err="1"/>
              <a:t>dağıtıldı.Düzlem</a:t>
            </a:r>
            <a:r>
              <a:rPr lang="en-US" sz="3700" dirty="0"/>
              <a:t> </a:t>
            </a:r>
            <a:r>
              <a:rPr lang="en-US" sz="3700" dirty="0" err="1"/>
              <a:t>ayna</a:t>
            </a:r>
            <a:r>
              <a:rPr lang="en-US" sz="3700" dirty="0"/>
              <a:t> </a:t>
            </a:r>
            <a:r>
              <a:rPr lang="en-US" sz="3700" dirty="0" err="1"/>
              <a:t>simetrisinden</a:t>
            </a:r>
            <a:r>
              <a:rPr lang="en-US" sz="3700" dirty="0"/>
              <a:t> </a:t>
            </a:r>
            <a:r>
              <a:rPr lang="en-US" sz="3700" dirty="0" err="1"/>
              <a:t>faydalanarak</a:t>
            </a:r>
            <a:r>
              <a:rPr lang="en-US" sz="3700" dirty="0"/>
              <a:t> </a:t>
            </a:r>
            <a:r>
              <a:rPr lang="en-US" sz="3700" dirty="0" err="1"/>
              <a:t>geometrik</a:t>
            </a:r>
            <a:r>
              <a:rPr lang="en-US" sz="3700" dirty="0"/>
              <a:t> </a:t>
            </a:r>
            <a:r>
              <a:rPr lang="en-US" sz="3700" dirty="0" err="1"/>
              <a:t>şekiller</a:t>
            </a:r>
            <a:r>
              <a:rPr lang="en-US" sz="3700" dirty="0"/>
              <a:t> </a:t>
            </a:r>
            <a:r>
              <a:rPr lang="en-US" sz="3700" dirty="0" err="1"/>
              <a:t>tamamlandı.Yuvarlak</a:t>
            </a:r>
            <a:r>
              <a:rPr lang="en-US" sz="3700" dirty="0"/>
              <a:t> </a:t>
            </a:r>
            <a:r>
              <a:rPr lang="en-US" sz="3700" dirty="0" err="1"/>
              <a:t>kalıba</a:t>
            </a:r>
            <a:r>
              <a:rPr lang="en-US" sz="3700" dirty="0"/>
              <a:t> </a:t>
            </a:r>
            <a:r>
              <a:rPr lang="en-US" sz="3700" dirty="0" err="1"/>
              <a:t>taş</a:t>
            </a:r>
            <a:r>
              <a:rPr lang="en-US" sz="3700" dirty="0"/>
              <a:t> </a:t>
            </a:r>
            <a:r>
              <a:rPr lang="en-US" sz="3700" dirty="0" err="1"/>
              <a:t>tozu</a:t>
            </a:r>
            <a:r>
              <a:rPr lang="en-US" sz="3700" dirty="0"/>
              <a:t> </a:t>
            </a:r>
            <a:r>
              <a:rPr lang="en-US" sz="3700" dirty="0" err="1"/>
              <a:t>ve</a:t>
            </a:r>
            <a:r>
              <a:rPr lang="en-US" sz="3700" dirty="0"/>
              <a:t> </a:t>
            </a:r>
            <a:r>
              <a:rPr lang="en-US" sz="3700" dirty="0" err="1"/>
              <a:t>su</a:t>
            </a:r>
            <a:r>
              <a:rPr lang="en-US" sz="3700" dirty="0"/>
              <a:t> </a:t>
            </a:r>
            <a:r>
              <a:rPr lang="en-US" sz="3700" dirty="0" err="1"/>
              <a:t>ölçüm</a:t>
            </a:r>
            <a:r>
              <a:rPr lang="en-US" sz="3700" dirty="0"/>
              <a:t> </a:t>
            </a:r>
            <a:r>
              <a:rPr lang="en-US" sz="3700" dirty="0" err="1"/>
              <a:t>yaparak</a:t>
            </a:r>
            <a:r>
              <a:rPr lang="en-US" sz="3700" dirty="0"/>
              <a:t> </a:t>
            </a:r>
            <a:r>
              <a:rPr lang="en-US" sz="3700" dirty="0" err="1"/>
              <a:t>karıştırıldı.Kuruması</a:t>
            </a:r>
            <a:r>
              <a:rPr lang="en-US" sz="3700" dirty="0"/>
              <a:t> </a:t>
            </a:r>
            <a:r>
              <a:rPr lang="en-US" sz="3700" dirty="0" err="1"/>
              <a:t>beklendi.Geometri</a:t>
            </a:r>
            <a:r>
              <a:rPr lang="en-US" sz="3700" dirty="0"/>
              <a:t> </a:t>
            </a:r>
            <a:r>
              <a:rPr lang="en-US" sz="3700" dirty="0" err="1"/>
              <a:t>dünyasına</a:t>
            </a:r>
            <a:r>
              <a:rPr lang="en-US" sz="3700" dirty="0"/>
              <a:t> </a:t>
            </a:r>
            <a:r>
              <a:rPr lang="en-US" sz="3700" dirty="0" err="1"/>
              <a:t>yolculuk</a:t>
            </a:r>
            <a:r>
              <a:rPr lang="en-US" sz="3700" dirty="0"/>
              <a:t> </a:t>
            </a:r>
            <a:r>
              <a:rPr lang="en-US" sz="3700" dirty="0" err="1"/>
              <a:t>keyif</a:t>
            </a:r>
            <a:r>
              <a:rPr lang="en-US" sz="3700" dirty="0"/>
              <a:t> </a:t>
            </a:r>
            <a:r>
              <a:rPr lang="en-US" sz="3700" dirty="0" err="1"/>
              <a:t>vericiydi</a:t>
            </a:r>
            <a:r>
              <a:rPr lang="en-US" sz="3700" dirty="0">
                <a:sym typeface="Wingdings"/>
              </a:rPr>
              <a:t></a:t>
            </a:r>
            <a:endParaRPr lang="tr-TR" sz="3700" dirty="0"/>
          </a:p>
          <a:p>
            <a:r>
              <a:rPr lang="tr-TR" sz="3700" dirty="0"/>
              <a:t> </a:t>
            </a:r>
          </a:p>
          <a:p>
            <a:r>
              <a:rPr lang="tr-TR" sz="3700" dirty="0"/>
              <a:t> </a:t>
            </a:r>
            <a:r>
              <a:rPr lang="tr-TR" sz="3700" dirty="0">
                <a:solidFill>
                  <a:srgbClr val="FF0000"/>
                </a:solidFill>
              </a:rPr>
              <a:t>                                                                             EBRU ERARSLAN </a:t>
            </a:r>
          </a:p>
          <a:p>
            <a:r>
              <a:rPr lang="tr-TR" dirty="0"/>
              <a:t> </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nkli-not-kağıtları-27.jpg"/>
          <p:cNvPicPr>
            <a:picLocks noChangeAspect="1"/>
          </p:cNvPicPr>
          <p:nvPr/>
        </p:nvPicPr>
        <p:blipFill>
          <a:blip r:embed="rId2"/>
          <a:stretch>
            <a:fillRect/>
          </a:stretch>
        </p:blipFill>
        <p:spPr>
          <a:xfrm>
            <a:off x="0" y="0"/>
            <a:ext cx="6858000" cy="9144000"/>
          </a:xfrm>
          <a:prstGeom prst="rect">
            <a:avLst/>
          </a:prstGeom>
        </p:spPr>
      </p:pic>
      <p:sp>
        <p:nvSpPr>
          <p:cNvPr id="10" name="9 Başlık"/>
          <p:cNvSpPr>
            <a:spLocks noGrp="1"/>
          </p:cNvSpPr>
          <p:nvPr>
            <p:ph type="title"/>
          </p:nvPr>
        </p:nvSpPr>
        <p:spPr/>
        <p:txBody>
          <a:bodyPr/>
          <a:lstStyle/>
          <a:p>
            <a:r>
              <a:rPr lang="tr-TR" dirty="0"/>
              <a:t> </a:t>
            </a:r>
          </a:p>
        </p:txBody>
      </p:sp>
      <p:sp>
        <p:nvSpPr>
          <p:cNvPr id="13" name="12 Dikdörtgen"/>
          <p:cNvSpPr/>
          <p:nvPr/>
        </p:nvSpPr>
        <p:spPr>
          <a:xfrm>
            <a:off x="1428736" y="928662"/>
            <a:ext cx="4429156"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SCAMPER </a:t>
            </a: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tr-T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BİR SU OLSAYDIN NEREDE OLMAK İSTERDİN ?</a:t>
            </a:r>
          </a:p>
          <a:p>
            <a:pPr algn="ctr"/>
            <a:endParaRPr lang="tr-T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Dikdörtgen"/>
          <p:cNvSpPr/>
          <p:nvPr/>
        </p:nvSpPr>
        <p:spPr>
          <a:xfrm>
            <a:off x="1142984" y="2357422"/>
            <a:ext cx="4500594" cy="5078313"/>
          </a:xfrm>
          <a:prstGeom prst="rect">
            <a:avLst/>
          </a:prstGeom>
          <a:ln>
            <a:solidFill>
              <a:schemeClr val="accent2"/>
            </a:solidFill>
          </a:ln>
        </p:spPr>
        <p:txBody>
          <a:bodyPr wrap="square">
            <a:spAutoFit/>
          </a:bodyPr>
          <a:lstStyle/>
          <a:p>
            <a:endParaRPr lang="tr-TR" dirty="0"/>
          </a:p>
          <a:p>
            <a:r>
              <a:rPr lang="tr-TR" dirty="0"/>
              <a:t>TALHA EFE :</a:t>
            </a:r>
            <a:r>
              <a:rPr lang="tr-TR" dirty="0">
                <a:solidFill>
                  <a:srgbClr val="FF0000"/>
                </a:solidFill>
              </a:rPr>
              <a:t>ANKARANIN SUYU OLMAK İSTERDİM</a:t>
            </a:r>
          </a:p>
          <a:p>
            <a:r>
              <a:rPr lang="tr-TR" dirty="0">
                <a:latin typeface="Times New Roman" pitchFamily="18" charset="0"/>
                <a:cs typeface="Times New Roman" pitchFamily="18" charset="0"/>
              </a:rPr>
              <a:t>ASAF</a:t>
            </a:r>
            <a:r>
              <a:rPr lang="tr-TR" dirty="0">
                <a:solidFill>
                  <a:srgbClr val="FF0000"/>
                </a:solidFill>
                <a:latin typeface="Times New Roman" pitchFamily="18" charset="0"/>
                <a:cs typeface="Times New Roman" pitchFamily="18" charset="0"/>
              </a:rPr>
              <a:t>:DEREDE OLMAK İSTERDİM</a:t>
            </a:r>
          </a:p>
          <a:p>
            <a:r>
              <a:rPr lang="tr-TR" dirty="0">
                <a:latin typeface="Times New Roman" pitchFamily="18" charset="0"/>
                <a:cs typeface="Times New Roman" pitchFamily="18" charset="0"/>
              </a:rPr>
              <a:t>KEREM</a:t>
            </a:r>
            <a:r>
              <a:rPr lang="tr-TR" dirty="0">
                <a:solidFill>
                  <a:srgbClr val="FF0000"/>
                </a:solidFill>
                <a:latin typeface="Times New Roman" pitchFamily="18" charset="0"/>
                <a:cs typeface="Times New Roman" pitchFamily="18" charset="0"/>
              </a:rPr>
              <a:t> :MEDİNEDE OLMAK İSTERDİM </a:t>
            </a:r>
          </a:p>
          <a:p>
            <a:r>
              <a:rPr lang="tr-TR" dirty="0">
                <a:latin typeface="Times New Roman" pitchFamily="18" charset="0"/>
                <a:cs typeface="Times New Roman" pitchFamily="18" charset="0"/>
              </a:rPr>
              <a:t>ÖMER</a:t>
            </a:r>
            <a:r>
              <a:rPr lang="tr-TR" dirty="0">
                <a:solidFill>
                  <a:srgbClr val="FF0000"/>
                </a:solidFill>
                <a:latin typeface="Times New Roman" pitchFamily="18" charset="0"/>
                <a:cs typeface="Times New Roman" pitchFamily="18" charset="0"/>
              </a:rPr>
              <a:t> :DEREDE OLMAK İSTERDİM </a:t>
            </a:r>
          </a:p>
          <a:p>
            <a:r>
              <a:rPr lang="tr-TR" dirty="0">
                <a:latin typeface="Times New Roman" pitchFamily="18" charset="0"/>
                <a:cs typeface="Times New Roman" pitchFamily="18" charset="0"/>
              </a:rPr>
              <a:t>BERFİN ADA </a:t>
            </a:r>
            <a:r>
              <a:rPr lang="tr-TR" dirty="0">
                <a:solidFill>
                  <a:srgbClr val="FF0000"/>
                </a:solidFill>
                <a:latin typeface="Times New Roman" pitchFamily="18" charset="0"/>
                <a:cs typeface="Times New Roman" pitchFamily="18" charset="0"/>
              </a:rPr>
              <a:t>:SU BARDAĞI </a:t>
            </a:r>
          </a:p>
          <a:p>
            <a:r>
              <a:rPr lang="tr-TR" dirty="0">
                <a:latin typeface="Times New Roman" pitchFamily="18" charset="0"/>
                <a:cs typeface="Times New Roman" pitchFamily="18" charset="0"/>
              </a:rPr>
              <a:t>EMİR ALİ:</a:t>
            </a:r>
            <a:r>
              <a:rPr lang="tr-TR" dirty="0">
                <a:solidFill>
                  <a:srgbClr val="FF0000"/>
                </a:solidFill>
                <a:latin typeface="Times New Roman" pitchFamily="18" charset="0"/>
                <a:cs typeface="Times New Roman" pitchFamily="18" charset="0"/>
              </a:rPr>
              <a:t>DENİZDE OLMAK İSTERDİM </a:t>
            </a:r>
          </a:p>
          <a:p>
            <a:r>
              <a:rPr lang="tr-TR" dirty="0">
                <a:latin typeface="Times New Roman" pitchFamily="18" charset="0"/>
                <a:cs typeface="Times New Roman" pitchFamily="18" charset="0"/>
              </a:rPr>
              <a:t>ALP</a:t>
            </a:r>
            <a:r>
              <a:rPr lang="tr-TR" dirty="0">
                <a:solidFill>
                  <a:srgbClr val="FF0000"/>
                </a:solidFill>
                <a:latin typeface="Times New Roman" pitchFamily="18" charset="0"/>
                <a:cs typeface="Times New Roman" pitchFamily="18" charset="0"/>
              </a:rPr>
              <a:t> :MEKKEDE OLMAK İSTERDİM </a:t>
            </a:r>
          </a:p>
          <a:p>
            <a:r>
              <a:rPr lang="tr-TR" dirty="0">
                <a:latin typeface="Times New Roman" pitchFamily="18" charset="0"/>
                <a:cs typeface="Times New Roman" pitchFamily="18" charset="0"/>
              </a:rPr>
              <a:t>EMİR:</a:t>
            </a:r>
            <a:r>
              <a:rPr lang="tr-TR" dirty="0">
                <a:solidFill>
                  <a:srgbClr val="FF0000"/>
                </a:solidFill>
                <a:latin typeface="Times New Roman" pitchFamily="18" charset="0"/>
                <a:cs typeface="Times New Roman" pitchFamily="18" charset="0"/>
              </a:rPr>
              <a:t>HAVADA OLMAK İSTERDİM</a:t>
            </a:r>
          </a:p>
          <a:p>
            <a:r>
              <a:rPr lang="tr-TR" dirty="0">
                <a:latin typeface="Times New Roman" pitchFamily="18" charset="0"/>
                <a:cs typeface="Times New Roman" pitchFamily="18" charset="0"/>
              </a:rPr>
              <a:t>MİHRALİ</a:t>
            </a:r>
            <a:r>
              <a:rPr lang="tr-TR" dirty="0">
                <a:solidFill>
                  <a:srgbClr val="FF0000"/>
                </a:solidFill>
                <a:latin typeface="Times New Roman" pitchFamily="18" charset="0"/>
                <a:cs typeface="Times New Roman" pitchFamily="18" charset="0"/>
              </a:rPr>
              <a:t>:OTELDE OLMAK İSTERDİM</a:t>
            </a:r>
          </a:p>
          <a:p>
            <a:r>
              <a:rPr lang="tr-TR" dirty="0">
                <a:latin typeface="Times New Roman" pitchFamily="18" charset="0"/>
                <a:cs typeface="Times New Roman" pitchFamily="18" charset="0"/>
              </a:rPr>
              <a:t>ABDULLAH</a:t>
            </a:r>
            <a:r>
              <a:rPr lang="tr-TR" dirty="0">
                <a:solidFill>
                  <a:srgbClr val="FF0000"/>
                </a:solidFill>
                <a:latin typeface="Times New Roman" pitchFamily="18" charset="0"/>
                <a:cs typeface="Times New Roman" pitchFamily="18" charset="0"/>
              </a:rPr>
              <a:t> :DEV BİR ŞELALEDE OLMAK İSTERDİM </a:t>
            </a:r>
          </a:p>
          <a:p>
            <a:r>
              <a:rPr lang="tr-TR" dirty="0">
                <a:latin typeface="Times New Roman" pitchFamily="18" charset="0"/>
                <a:cs typeface="Times New Roman" pitchFamily="18" charset="0"/>
              </a:rPr>
              <a:t>AYŞE</a:t>
            </a:r>
            <a:r>
              <a:rPr lang="tr-TR" dirty="0">
                <a:solidFill>
                  <a:srgbClr val="FF0000"/>
                </a:solidFill>
                <a:latin typeface="Times New Roman" pitchFamily="18" charset="0"/>
                <a:cs typeface="Times New Roman" pitchFamily="18" charset="0"/>
              </a:rPr>
              <a:t> :ÇEŞMEDE OLMAK İSTERDİM</a:t>
            </a:r>
          </a:p>
          <a:p>
            <a:r>
              <a:rPr lang="tr-TR" dirty="0">
                <a:latin typeface="Times New Roman" pitchFamily="18" charset="0"/>
                <a:cs typeface="Times New Roman" pitchFamily="18" charset="0"/>
              </a:rPr>
              <a:t>ELİF</a:t>
            </a:r>
            <a:r>
              <a:rPr lang="tr-TR" dirty="0">
                <a:solidFill>
                  <a:srgbClr val="FF0000"/>
                </a:solidFill>
                <a:latin typeface="Times New Roman" pitchFamily="18" charset="0"/>
                <a:cs typeface="Times New Roman" pitchFamily="18" charset="0"/>
              </a:rPr>
              <a:t>:DENİZDE OLMAK İTERDİM </a:t>
            </a:r>
          </a:p>
          <a:p>
            <a:r>
              <a:rPr lang="tr-TR" dirty="0">
                <a:latin typeface="Times New Roman" pitchFamily="18" charset="0"/>
                <a:cs typeface="Times New Roman" pitchFamily="18" charset="0"/>
              </a:rPr>
              <a:t>DEFNE</a:t>
            </a:r>
            <a:r>
              <a:rPr lang="tr-TR" dirty="0">
                <a:solidFill>
                  <a:srgbClr val="FF0000"/>
                </a:solidFill>
                <a:latin typeface="Times New Roman" pitchFamily="18" charset="0"/>
                <a:cs typeface="Times New Roman" pitchFamily="18" charset="0"/>
              </a:rPr>
              <a:t> :DEREDE OLMAK İSTERDİM</a:t>
            </a:r>
          </a:p>
          <a:p>
            <a:endParaRPr lang="tr-TR" dirty="0">
              <a:solidFill>
                <a:srgbClr val="FF0000"/>
              </a:solidFill>
              <a:latin typeface="Times New Roman" pitchFamily="18" charset="0"/>
              <a:cs typeface="Times New Roman" pitchFamily="18" charset="0"/>
            </a:endParaRPr>
          </a:p>
          <a:p>
            <a:endParaRPr lang="tr-TR" dirty="0">
              <a:solidFill>
                <a:srgbClr val="FF00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9" name="Picture 19" descr="C:\Users\User\Downloads\indir (18).jpg"/>
          <p:cNvPicPr>
            <a:picLocks noChangeAspect="1" noChangeArrowheads="1"/>
          </p:cNvPicPr>
          <p:nvPr/>
        </p:nvPicPr>
        <p:blipFill>
          <a:blip r:embed="rId2" cstate="print"/>
          <a:srcRect l="35812" t="39604" r="35134" b="44764"/>
          <a:stretch>
            <a:fillRect/>
          </a:stretch>
        </p:blipFill>
        <p:spPr bwMode="auto">
          <a:xfrm>
            <a:off x="332656" y="2987824"/>
            <a:ext cx="677529" cy="648072"/>
          </a:xfrm>
          <a:prstGeom prst="rect">
            <a:avLst/>
          </a:prstGeom>
          <a:noFill/>
        </p:spPr>
      </p:pic>
      <p:pic>
        <p:nvPicPr>
          <p:cNvPr id="20497" name="Picture 17" descr="C:\Users\User\Downloads\Freepik _ Graphic Resources for everyone.jpg"/>
          <p:cNvPicPr>
            <a:picLocks noChangeAspect="1" noChangeArrowheads="1"/>
          </p:cNvPicPr>
          <p:nvPr/>
        </p:nvPicPr>
        <p:blipFill>
          <a:blip r:embed="rId3" cstate="print"/>
          <a:srcRect l="7215" t="3410" r="9457" b="3601"/>
          <a:stretch>
            <a:fillRect/>
          </a:stretch>
        </p:blipFill>
        <p:spPr bwMode="auto">
          <a:xfrm>
            <a:off x="0" y="6474188"/>
            <a:ext cx="2664296" cy="2669812"/>
          </a:xfrm>
          <a:prstGeom prst="rect">
            <a:avLst/>
          </a:prstGeom>
          <a:noFill/>
        </p:spPr>
      </p:pic>
      <p:pic>
        <p:nvPicPr>
          <p:cNvPr id="20496" name="Picture 16" descr="C:\Users\User\Downloads\Premium Vector _ Redhead boy saying ok with thumb.jpg"/>
          <p:cNvPicPr>
            <a:picLocks noChangeAspect="1" noChangeArrowheads="1"/>
          </p:cNvPicPr>
          <p:nvPr/>
        </p:nvPicPr>
        <p:blipFill>
          <a:blip r:embed="rId4" cstate="print"/>
          <a:srcRect l="15097" t="5032" r="14448" b="6060"/>
          <a:stretch>
            <a:fillRect/>
          </a:stretch>
        </p:blipFill>
        <p:spPr bwMode="auto">
          <a:xfrm>
            <a:off x="2276872" y="1835696"/>
            <a:ext cx="1854142" cy="2339751"/>
          </a:xfrm>
          <a:prstGeom prst="rect">
            <a:avLst/>
          </a:prstGeom>
          <a:noFill/>
        </p:spPr>
      </p:pic>
      <p:pic>
        <p:nvPicPr>
          <p:cNvPr id="20493" name="Picture 13" descr="C:\Users\User\Downloads\Premium Vector _ Little girl jumping with joy very excited.jpg"/>
          <p:cNvPicPr>
            <a:picLocks noChangeAspect="1" noChangeArrowheads="1"/>
          </p:cNvPicPr>
          <p:nvPr/>
        </p:nvPicPr>
        <p:blipFill>
          <a:blip r:embed="rId5" cstate="print"/>
          <a:srcRect l="13420" r="17803" b="16473"/>
          <a:stretch>
            <a:fillRect/>
          </a:stretch>
        </p:blipFill>
        <p:spPr bwMode="auto">
          <a:xfrm rot="10800000">
            <a:off x="4293096" y="0"/>
            <a:ext cx="1944216" cy="2361161"/>
          </a:xfrm>
          <a:prstGeom prst="rect">
            <a:avLst/>
          </a:prstGeom>
          <a:noFill/>
        </p:spPr>
      </p:pic>
      <p:pic>
        <p:nvPicPr>
          <p:cNvPr id="20492" name="Picture 12" descr="C:\Users\User\Downloads\Premium Vector _ Little girl with a puzzle piece with the problem request.jpg"/>
          <p:cNvPicPr>
            <a:picLocks noChangeAspect="1" noChangeArrowheads="1"/>
          </p:cNvPicPr>
          <p:nvPr/>
        </p:nvPicPr>
        <p:blipFill>
          <a:blip r:embed="rId6" cstate="print"/>
          <a:srcRect l="16353" t="7" r="22239"/>
          <a:stretch>
            <a:fillRect/>
          </a:stretch>
        </p:blipFill>
        <p:spPr bwMode="auto">
          <a:xfrm>
            <a:off x="4422799" y="5111552"/>
            <a:ext cx="2435201" cy="4032448"/>
          </a:xfrm>
          <a:prstGeom prst="rect">
            <a:avLst/>
          </a:prstGeom>
          <a:noFill/>
        </p:spPr>
      </p:pic>
      <p:pic>
        <p:nvPicPr>
          <p:cNvPr id="11" name="Picture 8" descr="C:\Users\User\Downloads\Download half pink butterfly vector design for free.jpg"/>
          <p:cNvPicPr>
            <a:picLocks noChangeAspect="1" noChangeArrowheads="1"/>
          </p:cNvPicPr>
          <p:nvPr/>
        </p:nvPicPr>
        <p:blipFill>
          <a:blip r:embed="rId7" cstate="print"/>
          <a:srcRect/>
          <a:stretch>
            <a:fillRect/>
          </a:stretch>
        </p:blipFill>
        <p:spPr bwMode="auto">
          <a:xfrm rot="20365126" flipH="1">
            <a:off x="5030202" y="2957461"/>
            <a:ext cx="1341239" cy="1569417"/>
          </a:xfrm>
          <a:prstGeom prst="rect">
            <a:avLst/>
          </a:prstGeom>
          <a:noFill/>
        </p:spPr>
      </p:pic>
      <p:pic>
        <p:nvPicPr>
          <p:cNvPr id="20488" name="Picture 8" descr="C:\Users\User\Downloads\Download half pink butterfly vector design for free.jpg"/>
          <p:cNvPicPr>
            <a:picLocks noChangeAspect="1" noChangeArrowheads="1"/>
          </p:cNvPicPr>
          <p:nvPr/>
        </p:nvPicPr>
        <p:blipFill>
          <a:blip r:embed="rId7" cstate="print"/>
          <a:srcRect/>
          <a:stretch>
            <a:fillRect/>
          </a:stretch>
        </p:blipFill>
        <p:spPr bwMode="auto">
          <a:xfrm rot="20628575">
            <a:off x="452852" y="3935780"/>
            <a:ext cx="1341239" cy="1569417"/>
          </a:xfrm>
          <a:prstGeom prst="rect">
            <a:avLst/>
          </a:prstGeom>
          <a:noFill/>
        </p:spPr>
      </p:pic>
      <p:sp>
        <p:nvSpPr>
          <p:cNvPr id="8" name="7 Dikdörtgen"/>
          <p:cNvSpPr/>
          <p:nvPr/>
        </p:nvSpPr>
        <p:spPr>
          <a:xfrm>
            <a:off x="-200356" y="3419872"/>
            <a:ext cx="7058356" cy="3416320"/>
          </a:xfrm>
          <a:prstGeom prst="rect">
            <a:avLst/>
          </a:prstGeom>
          <a:noFill/>
        </p:spPr>
        <p:txBody>
          <a:bodyPr wrap="square" lIns="91440" tIns="45720" rIns="91440" bIns="45720">
            <a:spAutoFit/>
          </a:bodyPr>
          <a:lstStyle/>
          <a:p>
            <a:pPr algn="ct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DEĞERLER EĞİTİMİ</a:t>
            </a:r>
          </a:p>
          <a:p>
            <a:pPr algn="ctr"/>
            <a:r>
              <a:rPr lang="tr-TR" sz="5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MART</a:t>
            </a:r>
            <a:endPar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endParaRPr>
          </a:p>
          <a:p>
            <a:pPr algn="ctr"/>
            <a:r>
              <a:rPr lang="tr-TR"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AYI</a:t>
            </a:r>
          </a:p>
        </p:txBody>
      </p:sp>
      <p:pic>
        <p:nvPicPr>
          <p:cNvPr id="20494" name="Picture 14" descr="C:\Users\User\Downloads\Niño saltando de alegría con la mano levantada_ _ Vector Premium.jpg"/>
          <p:cNvPicPr>
            <a:picLocks noChangeAspect="1" noChangeArrowheads="1"/>
          </p:cNvPicPr>
          <p:nvPr/>
        </p:nvPicPr>
        <p:blipFill>
          <a:blip r:embed="rId8" cstate="print"/>
          <a:srcRect l="17718" t="1642" r="18537" b="14649"/>
          <a:stretch>
            <a:fillRect/>
          </a:stretch>
        </p:blipFill>
        <p:spPr bwMode="auto">
          <a:xfrm rot="10800000">
            <a:off x="260647" y="0"/>
            <a:ext cx="2001061" cy="2627784"/>
          </a:xfrm>
          <a:prstGeom prst="rect">
            <a:avLst/>
          </a:prstGeom>
          <a:noFill/>
        </p:spPr>
      </p:pic>
      <p:pic>
        <p:nvPicPr>
          <p:cNvPr id="22" name="Picture 19" descr="C:\Users\User\Downloads\indir (18).jpg"/>
          <p:cNvPicPr>
            <a:picLocks noChangeAspect="1" noChangeArrowheads="1"/>
          </p:cNvPicPr>
          <p:nvPr/>
        </p:nvPicPr>
        <p:blipFill>
          <a:blip r:embed="rId2" cstate="print"/>
          <a:srcRect l="35812" t="39604" r="35134" b="44764"/>
          <a:stretch>
            <a:fillRect/>
          </a:stretch>
        </p:blipFill>
        <p:spPr bwMode="auto">
          <a:xfrm>
            <a:off x="3212976" y="7236296"/>
            <a:ext cx="677529" cy="648072"/>
          </a:xfrm>
          <a:prstGeom prst="rect">
            <a:avLst/>
          </a:prstGeom>
          <a:noFill/>
        </p:spPr>
      </p:pic>
      <p:pic>
        <p:nvPicPr>
          <p:cNvPr id="24" name="Picture 19" descr="C:\Users\User\Downloads\indir (18).jpg"/>
          <p:cNvPicPr>
            <a:picLocks noChangeAspect="1" noChangeArrowheads="1"/>
          </p:cNvPicPr>
          <p:nvPr/>
        </p:nvPicPr>
        <p:blipFill>
          <a:blip r:embed="rId2" cstate="print"/>
          <a:srcRect l="35812" t="39604" r="35134" b="44764"/>
          <a:stretch>
            <a:fillRect/>
          </a:stretch>
        </p:blipFill>
        <p:spPr bwMode="auto">
          <a:xfrm>
            <a:off x="5877272" y="2267744"/>
            <a:ext cx="677529" cy="648072"/>
          </a:xfrm>
          <a:prstGeom prst="rect">
            <a:avLst/>
          </a:prstGeom>
          <a:noFill/>
        </p:spPr>
      </p:pic>
      <p:pic>
        <p:nvPicPr>
          <p:cNvPr id="25" name="Picture 19" descr="C:\Users\User\Downloads\indir (18).jpg"/>
          <p:cNvPicPr>
            <a:picLocks noChangeAspect="1" noChangeArrowheads="1"/>
          </p:cNvPicPr>
          <p:nvPr/>
        </p:nvPicPr>
        <p:blipFill>
          <a:blip r:embed="rId2" cstate="print"/>
          <a:srcRect l="35812" t="39604" r="35134" b="44764"/>
          <a:stretch>
            <a:fillRect/>
          </a:stretch>
        </p:blipFill>
        <p:spPr bwMode="auto">
          <a:xfrm>
            <a:off x="2708920" y="251520"/>
            <a:ext cx="677529" cy="648072"/>
          </a:xfrm>
          <a:prstGeom prst="rect">
            <a:avLst/>
          </a:prstGeom>
          <a:noFill/>
        </p:spPr>
      </p:pic>
      <p:pic>
        <p:nvPicPr>
          <p:cNvPr id="26" name="Picture 19" descr="C:\Users\User\Downloads\indir (18).jpg"/>
          <p:cNvPicPr>
            <a:picLocks noChangeAspect="1" noChangeArrowheads="1"/>
          </p:cNvPicPr>
          <p:nvPr/>
        </p:nvPicPr>
        <p:blipFill>
          <a:blip r:embed="rId2" cstate="print"/>
          <a:srcRect l="35812" t="39604" r="35134" b="44764"/>
          <a:stretch>
            <a:fillRect/>
          </a:stretch>
        </p:blipFill>
        <p:spPr bwMode="auto">
          <a:xfrm>
            <a:off x="260648" y="5652120"/>
            <a:ext cx="677529" cy="648072"/>
          </a:xfrm>
          <a:prstGeom prst="rect">
            <a:avLst/>
          </a:prstGeom>
          <a:noFill/>
        </p:spPr>
      </p:pic>
      <p:pic>
        <p:nvPicPr>
          <p:cNvPr id="27" name="Picture 19" descr="C:\Users\User\Downloads\indir (18).jpg"/>
          <p:cNvPicPr>
            <a:picLocks noChangeAspect="1" noChangeArrowheads="1"/>
          </p:cNvPicPr>
          <p:nvPr/>
        </p:nvPicPr>
        <p:blipFill>
          <a:blip r:embed="rId2" cstate="print"/>
          <a:srcRect l="35812" t="39604" r="35134" b="44764"/>
          <a:stretch>
            <a:fillRect/>
          </a:stretch>
        </p:blipFill>
        <p:spPr bwMode="auto">
          <a:xfrm>
            <a:off x="5949280" y="4499992"/>
            <a:ext cx="677529" cy="6480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nkli-not-kağıtları-27.jpg"/>
          <p:cNvPicPr>
            <a:picLocks noChangeAspect="1"/>
          </p:cNvPicPr>
          <p:nvPr/>
        </p:nvPicPr>
        <p:blipFill>
          <a:blip r:embed="rId2"/>
          <a:stretch>
            <a:fillRect/>
          </a:stretch>
        </p:blipFill>
        <p:spPr>
          <a:xfrm>
            <a:off x="0" y="0"/>
            <a:ext cx="6858000" cy="9144000"/>
          </a:xfrm>
          <a:prstGeom prst="rect">
            <a:avLst/>
          </a:prstGeom>
        </p:spPr>
      </p:pic>
      <p:sp>
        <p:nvSpPr>
          <p:cNvPr id="5" name="4 Dikdörtgen"/>
          <p:cNvSpPr/>
          <p:nvPr/>
        </p:nvSpPr>
        <p:spPr>
          <a:xfrm>
            <a:off x="714356" y="642910"/>
            <a:ext cx="5379358"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OKUL PROJELERİMİZ</a:t>
            </a:r>
          </a:p>
        </p:txBody>
      </p:sp>
      <p:sp>
        <p:nvSpPr>
          <p:cNvPr id="6" name="5 Yuvarlatılmış Dikdörtgen"/>
          <p:cNvSpPr/>
          <p:nvPr/>
        </p:nvSpPr>
        <p:spPr>
          <a:xfrm>
            <a:off x="928670" y="1357290"/>
            <a:ext cx="5143536" cy="221457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ts val="580"/>
              </a:spcBef>
              <a:buClr>
                <a:schemeClr val="accent1"/>
              </a:buClr>
              <a:buSzPct val="85000"/>
              <a:defRPr/>
            </a:pPr>
            <a:r>
              <a:rPr lang="tr-TR" sz="1200" dirty="0">
                <a:solidFill>
                  <a:schemeClr val="tx1"/>
                </a:solidFill>
                <a:latin typeface="Arial Black" pitchFamily="34" charset="0"/>
                <a:cs typeface="Arial" pitchFamily="34" charset="0"/>
              </a:rPr>
              <a:t>                               ECO OKUL </a:t>
            </a:r>
          </a:p>
          <a:p>
            <a:pPr marL="274320" lvl="0" indent="-274320">
              <a:spcBef>
                <a:spcPts val="580"/>
              </a:spcBef>
              <a:buClr>
                <a:schemeClr val="accent1"/>
              </a:buClr>
              <a:buSzPct val="85000"/>
              <a:defRPr/>
            </a:pPr>
            <a:r>
              <a:rPr lang="tr-TR" sz="800" dirty="0">
                <a:solidFill>
                  <a:schemeClr val="tx1"/>
                </a:solidFill>
                <a:latin typeface="Arial Black" pitchFamily="34" charset="0"/>
                <a:cs typeface="Arial" pitchFamily="34" charset="0"/>
              </a:rPr>
              <a:t>        Bu ay projemizde suyun öneminden bahsettik.Gündemimizde olan susuzluk </a:t>
            </a:r>
            <a:r>
              <a:rPr lang="tr-TR" sz="800" dirty="0" err="1">
                <a:solidFill>
                  <a:schemeClr val="tx1"/>
                </a:solidFill>
                <a:latin typeface="Arial Black" pitchFamily="34" charset="0"/>
                <a:cs typeface="Arial" pitchFamily="34" charset="0"/>
              </a:rPr>
              <a:t>probemini</a:t>
            </a:r>
            <a:r>
              <a:rPr lang="tr-TR" sz="800" dirty="0">
                <a:solidFill>
                  <a:schemeClr val="tx1"/>
                </a:solidFill>
                <a:latin typeface="Arial Black" pitchFamily="34" charset="0"/>
                <a:cs typeface="Arial" pitchFamily="34" charset="0"/>
              </a:rPr>
              <a:t> vurguladık ve görevli kişilerin suyun kullanımına dikkat etmeyenleri takip ederek uyarılarda bulundu ve buz kütlesini arayan penguen etkinliğimizi yaptık </a:t>
            </a:r>
          </a:p>
          <a:p>
            <a:pPr marL="274320" lvl="0" indent="-274320">
              <a:spcBef>
                <a:spcPts val="580"/>
              </a:spcBef>
              <a:buClr>
                <a:schemeClr val="accent1"/>
              </a:buClr>
              <a:buSzPct val="85000"/>
              <a:defRPr/>
            </a:pPr>
            <a:r>
              <a:rPr lang="tr-TR" sz="800" dirty="0">
                <a:solidFill>
                  <a:srgbClr val="C00000"/>
                </a:solidFill>
                <a:latin typeface="Arial Black" pitchFamily="34" charset="0"/>
                <a:cs typeface="Arial" pitchFamily="34" charset="0"/>
              </a:rPr>
              <a:t>      </a:t>
            </a:r>
          </a:p>
        </p:txBody>
      </p:sp>
      <p:sp>
        <p:nvSpPr>
          <p:cNvPr id="7" name="6 Yuvarlatılmış Dikdörtgen"/>
          <p:cNvSpPr/>
          <p:nvPr/>
        </p:nvSpPr>
        <p:spPr>
          <a:xfrm>
            <a:off x="1071546" y="3857620"/>
            <a:ext cx="5000660" cy="214314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ts val="580"/>
              </a:spcBef>
              <a:buClr>
                <a:schemeClr val="accent1"/>
              </a:buClr>
              <a:buSzPct val="85000"/>
              <a:defRPr/>
            </a:pPr>
            <a:r>
              <a:rPr lang="tr-TR" sz="1200" dirty="0">
                <a:solidFill>
                  <a:schemeClr val="tx1"/>
                </a:solidFill>
                <a:latin typeface="Arial Black" pitchFamily="34" charset="0"/>
                <a:cs typeface="Arial" pitchFamily="34" charset="0"/>
              </a:rPr>
              <a:t>      Bu ay projemizde ormanı sev doğayı koru sloganımızla ilerledik Çocuklarımıza ormanın kurallarından ormanın bize kattıklarından ormandaki canlılardan bahsettik </a:t>
            </a:r>
          </a:p>
        </p:txBody>
      </p:sp>
      <p:sp>
        <p:nvSpPr>
          <p:cNvPr id="8" name="7 Yuvarlatılmış Dikdörtgen"/>
          <p:cNvSpPr/>
          <p:nvPr/>
        </p:nvSpPr>
        <p:spPr>
          <a:xfrm>
            <a:off x="857232" y="6215074"/>
            <a:ext cx="5143536"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ts val="580"/>
              </a:spcBef>
              <a:buClr>
                <a:schemeClr val="accent1"/>
              </a:buClr>
              <a:buSzPct val="85000"/>
              <a:defRPr/>
            </a:pPr>
            <a:r>
              <a:rPr lang="tr-TR" sz="1400" dirty="0">
                <a:solidFill>
                  <a:schemeClr val="tx1"/>
                </a:solidFill>
                <a:latin typeface="Cooper Black" pitchFamily="18" charset="0"/>
                <a:cs typeface="Arial" pitchFamily="34" charset="0"/>
              </a:rPr>
              <a:t>Bu ay beslenme dostu projemizde limon  ve muz vardı.Limon ve muzun faydalarından </a:t>
            </a:r>
            <a:r>
              <a:rPr lang="tr-TR" sz="1400" dirty="0" err="1">
                <a:solidFill>
                  <a:schemeClr val="tx1"/>
                </a:solidFill>
                <a:latin typeface="Cooper Black" pitchFamily="18" charset="0"/>
                <a:cs typeface="Arial" pitchFamily="34" charset="0"/>
              </a:rPr>
              <a:t>bahsetik</a:t>
            </a:r>
            <a:r>
              <a:rPr lang="tr-TR" sz="1400" dirty="0">
                <a:solidFill>
                  <a:schemeClr val="tx1"/>
                </a:solidFill>
                <a:latin typeface="Cooper Black" pitchFamily="18" charset="0"/>
                <a:cs typeface="Arial" pitchFamily="34" charset="0"/>
              </a:rPr>
              <a:t> ve aşçı teyzelerimizden çorbalarımıza sıkmak için limon istedik ve afiyetle yedik </a:t>
            </a:r>
            <a:r>
              <a:rPr lang="tr-TR" sz="1400" dirty="0">
                <a:solidFill>
                  <a:schemeClr val="tx1"/>
                </a:solidFill>
                <a:latin typeface="Cooper Black" pitchFamily="18" charset="0"/>
                <a:cs typeface="Arial" pitchFamily="34" charset="0"/>
                <a:sym typeface="Wingdings" pitchFamily="2" charset="2"/>
              </a:rPr>
              <a:t></a:t>
            </a:r>
            <a:endParaRPr lang="tr-TR" sz="1400" dirty="0">
              <a:solidFill>
                <a:schemeClr val="tx1"/>
              </a:solidFill>
              <a:latin typeface="Cooper Black" pitchFamily="18" charset="0"/>
              <a:cs typeface="Arial" pitchFamily="34" charset="0"/>
            </a:endParaRPr>
          </a:p>
        </p:txBody>
      </p:sp>
      <p:sp>
        <p:nvSpPr>
          <p:cNvPr id="10" name="9 Metin kutusu"/>
          <p:cNvSpPr txBox="1"/>
          <p:nvPr/>
        </p:nvSpPr>
        <p:spPr>
          <a:xfrm>
            <a:off x="2143116" y="3857620"/>
            <a:ext cx="2428892" cy="369332"/>
          </a:xfrm>
          <a:prstGeom prst="rect">
            <a:avLst/>
          </a:prstGeom>
          <a:noFill/>
        </p:spPr>
        <p:txBody>
          <a:bodyPr wrap="square" rtlCol="0">
            <a:spAutoFit/>
          </a:bodyPr>
          <a:lstStyle/>
          <a:p>
            <a:r>
              <a:rPr lang="tr-TR" dirty="0"/>
              <a:t>OKULLARDA ORMAN</a:t>
            </a:r>
          </a:p>
        </p:txBody>
      </p:sp>
      <p:sp>
        <p:nvSpPr>
          <p:cNvPr id="11" name="10 Metin kutusu"/>
          <p:cNvSpPr txBox="1"/>
          <p:nvPr/>
        </p:nvSpPr>
        <p:spPr>
          <a:xfrm>
            <a:off x="2071678" y="6215074"/>
            <a:ext cx="2643206" cy="369332"/>
          </a:xfrm>
          <a:prstGeom prst="rect">
            <a:avLst/>
          </a:prstGeom>
          <a:noFill/>
        </p:spPr>
        <p:txBody>
          <a:bodyPr wrap="square" rtlCol="0">
            <a:spAutoFit/>
          </a:bodyPr>
          <a:lstStyle/>
          <a:p>
            <a:r>
              <a:rPr lang="tr-TR" dirty="0"/>
              <a:t>BESLENME DOSTU OKUL</a:t>
            </a:r>
          </a:p>
        </p:txBody>
      </p:sp>
      <p:sp>
        <p:nvSpPr>
          <p:cNvPr id="14" name="13 Metin kutusu"/>
          <p:cNvSpPr txBox="1"/>
          <p:nvPr/>
        </p:nvSpPr>
        <p:spPr>
          <a:xfrm>
            <a:off x="857232" y="6715140"/>
            <a:ext cx="2571768" cy="307777"/>
          </a:xfrm>
          <a:prstGeom prst="rect">
            <a:avLst/>
          </a:prstGeom>
          <a:noFill/>
        </p:spPr>
        <p:txBody>
          <a:bodyPr wrap="square" rtlCol="0">
            <a:spAutoFit/>
          </a:bodyPr>
          <a:lstStyle/>
          <a:p>
            <a:r>
              <a:rPr lang="tr-TR" sz="1400" dirty="0"/>
              <a:t>.</a:t>
            </a:r>
          </a:p>
        </p:txBody>
      </p:sp>
      <p:pic>
        <p:nvPicPr>
          <p:cNvPr id="27" name="26 Resim" descr="indir.png"/>
          <p:cNvPicPr>
            <a:picLocks noChangeAspect="1"/>
          </p:cNvPicPr>
          <p:nvPr/>
        </p:nvPicPr>
        <p:blipFill>
          <a:blip r:embed="rId3"/>
          <a:stretch>
            <a:fillRect/>
          </a:stretch>
        </p:blipFill>
        <p:spPr>
          <a:xfrm>
            <a:off x="1714488" y="1571604"/>
            <a:ext cx="567685" cy="302274"/>
          </a:xfrm>
          <a:prstGeom prst="rect">
            <a:avLst/>
          </a:prstGeom>
        </p:spPr>
      </p:pic>
      <p:pic>
        <p:nvPicPr>
          <p:cNvPr id="28" name="27 Resim" descr="indir.jpg"/>
          <p:cNvPicPr>
            <a:picLocks noChangeAspect="1"/>
          </p:cNvPicPr>
          <p:nvPr/>
        </p:nvPicPr>
        <p:blipFill>
          <a:blip r:embed="rId4"/>
          <a:stretch>
            <a:fillRect/>
          </a:stretch>
        </p:blipFill>
        <p:spPr>
          <a:xfrm>
            <a:off x="1357298" y="6215075"/>
            <a:ext cx="642942" cy="385765"/>
          </a:xfrm>
          <a:prstGeom prst="rect">
            <a:avLst/>
          </a:prstGeom>
        </p:spPr>
      </p:pic>
      <p:pic>
        <p:nvPicPr>
          <p:cNvPr id="29" name="28 Resim" descr="indir (1).jpg"/>
          <p:cNvPicPr>
            <a:picLocks noChangeAspect="1"/>
          </p:cNvPicPr>
          <p:nvPr/>
        </p:nvPicPr>
        <p:blipFill>
          <a:blip r:embed="rId5" cstate="print"/>
          <a:stretch>
            <a:fillRect/>
          </a:stretch>
        </p:blipFill>
        <p:spPr>
          <a:xfrm>
            <a:off x="1357298" y="3929058"/>
            <a:ext cx="716806" cy="401411"/>
          </a:xfrm>
          <a:prstGeom prst="rect">
            <a:avLst/>
          </a:prstGeom>
        </p:spPr>
      </p:pic>
      <p:pic>
        <p:nvPicPr>
          <p:cNvPr id="19" name="18 Resim" descr="63650471-6663-4731-9955-9a2846557686.jpg"/>
          <p:cNvPicPr>
            <a:picLocks noChangeAspect="1"/>
          </p:cNvPicPr>
          <p:nvPr/>
        </p:nvPicPr>
        <p:blipFill>
          <a:blip r:embed="rId6" cstate="print"/>
          <a:stretch>
            <a:fillRect/>
          </a:stretch>
        </p:blipFill>
        <p:spPr>
          <a:xfrm>
            <a:off x="2262180" y="2714612"/>
            <a:ext cx="1809763" cy="857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19 Resim" descr="97542d1e-3654-4255-ad44-00b331329aae.jpg"/>
          <p:cNvPicPr>
            <a:picLocks noChangeAspect="1"/>
          </p:cNvPicPr>
          <p:nvPr/>
        </p:nvPicPr>
        <p:blipFill>
          <a:blip r:embed="rId7" cstate="print"/>
          <a:stretch>
            <a:fillRect/>
          </a:stretch>
        </p:blipFill>
        <p:spPr>
          <a:xfrm>
            <a:off x="2285992" y="7715272"/>
            <a:ext cx="1928826" cy="642942"/>
          </a:xfrm>
          <a:prstGeom prst="rect">
            <a:avLst/>
          </a:prstGeom>
          <a:ln>
            <a:noFill/>
          </a:ln>
          <a:effectLst>
            <a:softEdge rad="112500"/>
          </a:effectLst>
        </p:spPr>
      </p:pic>
      <p:pic>
        <p:nvPicPr>
          <p:cNvPr id="22" name="21 Resim" descr="ce6ef6c4-a1b8-4721-a63f-eda49f4c7464.jpg"/>
          <p:cNvPicPr>
            <a:picLocks noChangeAspect="1"/>
          </p:cNvPicPr>
          <p:nvPr/>
        </p:nvPicPr>
        <p:blipFill>
          <a:blip r:embed="rId8" cstate="print"/>
          <a:stretch>
            <a:fillRect/>
          </a:stretch>
        </p:blipFill>
        <p:spPr>
          <a:xfrm>
            <a:off x="2143116" y="5357818"/>
            <a:ext cx="2286016" cy="654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ownloads\indir.jpg"/>
          <p:cNvPicPr>
            <a:picLocks noChangeAspect="1" noChangeArrowheads="1"/>
          </p:cNvPicPr>
          <p:nvPr/>
        </p:nvPicPr>
        <p:blipFill>
          <a:blip r:embed="rId2" cstate="print"/>
          <a:srcRect l="12017" t="31618" r="12171" b="31647"/>
          <a:stretch>
            <a:fillRect/>
          </a:stretch>
        </p:blipFill>
        <p:spPr bwMode="auto">
          <a:xfrm>
            <a:off x="620688" y="251520"/>
            <a:ext cx="5628625" cy="1512168"/>
          </a:xfrm>
          <a:prstGeom prst="rect">
            <a:avLst/>
          </a:prstGeom>
          <a:noFill/>
        </p:spPr>
      </p:pic>
      <p:sp>
        <p:nvSpPr>
          <p:cNvPr id="12" name="11 Metin kutusu"/>
          <p:cNvSpPr txBox="1"/>
          <p:nvPr/>
        </p:nvSpPr>
        <p:spPr>
          <a:xfrm>
            <a:off x="1988840" y="1043608"/>
            <a:ext cx="2760564" cy="523220"/>
          </a:xfrm>
          <a:prstGeom prst="rect">
            <a:avLst/>
          </a:prstGeom>
          <a:noFill/>
        </p:spPr>
        <p:txBody>
          <a:bodyPr wrap="none" rtlCol="0">
            <a:spAutoFit/>
          </a:bodyPr>
          <a:lstStyle/>
          <a:p>
            <a:r>
              <a:rPr lang="tr-TR" sz="2800" dirty="0">
                <a:solidFill>
                  <a:schemeClr val="accent2">
                    <a:lumMod val="75000"/>
                  </a:schemeClr>
                </a:solidFill>
                <a:latin typeface="Bell MT" pitchFamily="18" charset="0"/>
                <a:cs typeface="Arabic Typesetting" pitchFamily="66" charset="-78"/>
              </a:rPr>
              <a:t>KONULARIMIZ</a:t>
            </a:r>
          </a:p>
        </p:txBody>
      </p:sp>
      <p:pic>
        <p:nvPicPr>
          <p:cNvPr id="1033" name="Picture 9" descr="C:\Users\User\Downloads\新カテゴリー「フレーム」その1 ❤ liked on Polyvore featuring backgrounds, fillers, circles, art, effects, round, doodle, quotes, circular and phrase.jpg"/>
          <p:cNvPicPr>
            <a:picLocks noChangeAspect="1" noChangeArrowheads="1"/>
          </p:cNvPicPr>
          <p:nvPr/>
        </p:nvPicPr>
        <p:blipFill>
          <a:blip r:embed="rId3" cstate="print"/>
          <a:srcRect/>
          <a:stretch>
            <a:fillRect/>
          </a:stretch>
        </p:blipFill>
        <p:spPr bwMode="auto">
          <a:xfrm>
            <a:off x="188640" y="2123728"/>
            <a:ext cx="360040" cy="360040"/>
          </a:xfrm>
          <a:prstGeom prst="rect">
            <a:avLst/>
          </a:prstGeom>
          <a:noFill/>
        </p:spPr>
      </p:pic>
      <p:pic>
        <p:nvPicPr>
          <p:cNvPr id="19" name="Picture 9" descr="C:\Users\User\Downloads\新カテゴリー「フレーム」その1 ❤ liked on Polyvore featuring backgrounds, fillers, circles, art, effects, round, doodle, quotes, circular and phrase.jpg"/>
          <p:cNvPicPr>
            <a:picLocks noChangeAspect="1" noChangeArrowheads="1"/>
          </p:cNvPicPr>
          <p:nvPr/>
        </p:nvPicPr>
        <p:blipFill>
          <a:blip r:embed="rId3" cstate="print"/>
          <a:srcRect/>
          <a:stretch>
            <a:fillRect/>
          </a:stretch>
        </p:blipFill>
        <p:spPr bwMode="auto">
          <a:xfrm>
            <a:off x="1124744" y="4355976"/>
            <a:ext cx="360040" cy="360040"/>
          </a:xfrm>
          <a:prstGeom prst="rect">
            <a:avLst/>
          </a:prstGeom>
          <a:noFill/>
        </p:spPr>
      </p:pic>
      <p:sp>
        <p:nvSpPr>
          <p:cNvPr id="23" name="22 Metin kutusu"/>
          <p:cNvSpPr txBox="1"/>
          <p:nvPr/>
        </p:nvSpPr>
        <p:spPr>
          <a:xfrm>
            <a:off x="620688" y="2123728"/>
            <a:ext cx="2143023" cy="369332"/>
          </a:xfrm>
          <a:prstGeom prst="rect">
            <a:avLst/>
          </a:prstGeom>
          <a:noFill/>
        </p:spPr>
        <p:txBody>
          <a:bodyPr wrap="none" rtlCol="0">
            <a:spAutoFit/>
          </a:bodyPr>
          <a:lstStyle/>
          <a:p>
            <a:r>
              <a:rPr lang="tr-TR" dirty="0"/>
              <a:t>TEMEL DİNİ BİLGİLER</a:t>
            </a:r>
          </a:p>
        </p:txBody>
      </p:sp>
      <p:sp>
        <p:nvSpPr>
          <p:cNvPr id="24" name="23 Metin kutusu"/>
          <p:cNvSpPr txBox="1"/>
          <p:nvPr/>
        </p:nvSpPr>
        <p:spPr>
          <a:xfrm>
            <a:off x="692696" y="2555776"/>
            <a:ext cx="1772665" cy="307777"/>
          </a:xfrm>
          <a:prstGeom prst="rect">
            <a:avLst/>
          </a:prstGeom>
          <a:noFill/>
        </p:spPr>
        <p:txBody>
          <a:bodyPr wrap="none" rtlCol="0">
            <a:spAutoFit/>
          </a:bodyPr>
          <a:lstStyle/>
          <a:p>
            <a:r>
              <a:rPr lang="tr-TR" sz="1400" dirty="0"/>
              <a:t>RABBİMİ TANIYORUM</a:t>
            </a:r>
          </a:p>
        </p:txBody>
      </p:sp>
      <p:sp>
        <p:nvSpPr>
          <p:cNvPr id="25" name="24 Metin kutusu"/>
          <p:cNvSpPr txBox="1"/>
          <p:nvPr/>
        </p:nvSpPr>
        <p:spPr>
          <a:xfrm>
            <a:off x="692696" y="2843808"/>
            <a:ext cx="2518062" cy="307777"/>
          </a:xfrm>
          <a:prstGeom prst="rect">
            <a:avLst/>
          </a:prstGeom>
          <a:noFill/>
        </p:spPr>
        <p:txBody>
          <a:bodyPr wrap="none" rtlCol="0">
            <a:spAutoFit/>
          </a:bodyPr>
          <a:lstStyle/>
          <a:p>
            <a:r>
              <a:rPr lang="tr-TR" sz="1400" dirty="0"/>
              <a:t>DİNİ MEKANLARMI TANIYORUM</a:t>
            </a:r>
          </a:p>
        </p:txBody>
      </p:sp>
      <p:sp>
        <p:nvSpPr>
          <p:cNvPr id="29" name="28 Metin kutusu"/>
          <p:cNvSpPr txBox="1"/>
          <p:nvPr/>
        </p:nvSpPr>
        <p:spPr>
          <a:xfrm>
            <a:off x="1484784" y="4355976"/>
            <a:ext cx="2621487" cy="369332"/>
          </a:xfrm>
          <a:prstGeom prst="rect">
            <a:avLst/>
          </a:prstGeom>
          <a:noFill/>
        </p:spPr>
        <p:txBody>
          <a:bodyPr wrap="none" rtlCol="0">
            <a:spAutoFit/>
          </a:bodyPr>
          <a:lstStyle/>
          <a:p>
            <a:r>
              <a:rPr lang="tr-TR" dirty="0"/>
              <a:t>HADİS SÜNNET KONULARI</a:t>
            </a:r>
          </a:p>
        </p:txBody>
      </p:sp>
      <p:pic>
        <p:nvPicPr>
          <p:cNvPr id="38" name="Picture 9" descr="C:\Users\User\Downloads\新カテゴリー「フレーム」その1 ❤ liked on Polyvore featuring backgrounds, fillers, circles, art, effects, round, doodle, quotes, circular and phrase.jpg"/>
          <p:cNvPicPr>
            <a:picLocks noChangeAspect="1" noChangeArrowheads="1"/>
          </p:cNvPicPr>
          <p:nvPr/>
        </p:nvPicPr>
        <p:blipFill>
          <a:blip r:embed="rId3" cstate="print"/>
          <a:srcRect/>
          <a:stretch>
            <a:fillRect/>
          </a:stretch>
        </p:blipFill>
        <p:spPr bwMode="auto">
          <a:xfrm>
            <a:off x="1124744" y="5724128"/>
            <a:ext cx="360040" cy="360040"/>
          </a:xfrm>
          <a:prstGeom prst="rect">
            <a:avLst/>
          </a:prstGeom>
          <a:noFill/>
        </p:spPr>
      </p:pic>
      <p:pic>
        <p:nvPicPr>
          <p:cNvPr id="39" name="Picture 8" descr="C:\Users\User\Downloads\indir (3).jpg"/>
          <p:cNvPicPr>
            <a:picLocks noChangeAspect="1" noChangeArrowheads="1"/>
          </p:cNvPicPr>
          <p:nvPr/>
        </p:nvPicPr>
        <p:blipFill>
          <a:blip r:embed="rId4" cstate="print"/>
          <a:srcRect l="31429" r="31429" b="14286"/>
          <a:stretch>
            <a:fillRect/>
          </a:stretch>
        </p:blipFill>
        <p:spPr bwMode="auto">
          <a:xfrm>
            <a:off x="404664" y="2555776"/>
            <a:ext cx="360040" cy="830861"/>
          </a:xfrm>
          <a:prstGeom prst="rect">
            <a:avLst/>
          </a:prstGeom>
          <a:noFill/>
        </p:spPr>
      </p:pic>
      <p:sp>
        <p:nvSpPr>
          <p:cNvPr id="41" name="40 Metin kutusu"/>
          <p:cNvSpPr txBox="1"/>
          <p:nvPr/>
        </p:nvSpPr>
        <p:spPr>
          <a:xfrm>
            <a:off x="1556792" y="5652120"/>
            <a:ext cx="3058658" cy="369332"/>
          </a:xfrm>
          <a:prstGeom prst="rect">
            <a:avLst/>
          </a:prstGeom>
          <a:noFill/>
        </p:spPr>
        <p:txBody>
          <a:bodyPr wrap="none" rtlCol="0">
            <a:spAutoFit/>
          </a:bodyPr>
          <a:lstStyle/>
          <a:p>
            <a:r>
              <a:rPr lang="tr-TR" dirty="0"/>
              <a:t>ADABLARIMIZ -ERDEMLERİMİZ</a:t>
            </a:r>
          </a:p>
        </p:txBody>
      </p:sp>
      <p:pic>
        <p:nvPicPr>
          <p:cNvPr id="1038" name="Picture 14" descr="C:\Users\User\Downloads\indir (7).jpg"/>
          <p:cNvPicPr>
            <a:picLocks noChangeAspect="1" noChangeArrowheads="1"/>
          </p:cNvPicPr>
          <p:nvPr/>
        </p:nvPicPr>
        <p:blipFill>
          <a:blip r:embed="rId5" cstate="print"/>
          <a:srcRect/>
          <a:stretch>
            <a:fillRect/>
          </a:stretch>
        </p:blipFill>
        <p:spPr bwMode="auto">
          <a:xfrm>
            <a:off x="4437112" y="2195736"/>
            <a:ext cx="2088232" cy="1962938"/>
          </a:xfrm>
          <a:prstGeom prst="rect">
            <a:avLst/>
          </a:prstGeom>
          <a:noFill/>
        </p:spPr>
      </p:pic>
      <p:pic>
        <p:nvPicPr>
          <p:cNvPr id="1039" name="Picture 15" descr="C:\Users\User\Downloads\indir (6).jpg"/>
          <p:cNvPicPr>
            <a:picLocks noChangeAspect="1" noChangeArrowheads="1"/>
          </p:cNvPicPr>
          <p:nvPr/>
        </p:nvPicPr>
        <p:blipFill>
          <a:blip r:embed="rId6" cstate="print"/>
          <a:srcRect/>
          <a:stretch>
            <a:fillRect/>
          </a:stretch>
        </p:blipFill>
        <p:spPr bwMode="auto">
          <a:xfrm>
            <a:off x="4653136" y="6732240"/>
            <a:ext cx="1944216" cy="1759314"/>
          </a:xfrm>
          <a:prstGeom prst="rect">
            <a:avLst/>
          </a:prstGeom>
          <a:noFill/>
        </p:spPr>
      </p:pic>
      <p:sp>
        <p:nvSpPr>
          <p:cNvPr id="31" name="30 Metin kutusu"/>
          <p:cNvSpPr txBox="1"/>
          <p:nvPr/>
        </p:nvSpPr>
        <p:spPr>
          <a:xfrm>
            <a:off x="692696" y="3131840"/>
            <a:ext cx="3738459" cy="307777"/>
          </a:xfrm>
          <a:prstGeom prst="rect">
            <a:avLst/>
          </a:prstGeom>
          <a:noFill/>
        </p:spPr>
        <p:txBody>
          <a:bodyPr wrap="none" rtlCol="0">
            <a:spAutoFit/>
          </a:bodyPr>
          <a:lstStyle/>
          <a:p>
            <a:r>
              <a:rPr lang="tr-TR" sz="1400" dirty="0"/>
              <a:t>KUR’AN’DA GEÇEN PEYGAMBERLERİ TANIYORUM</a:t>
            </a:r>
          </a:p>
        </p:txBody>
      </p:sp>
      <p:pic>
        <p:nvPicPr>
          <p:cNvPr id="42" name="Picture 9" descr="C:\Users\User\Downloads\新カテゴリー「フレーム」その1 ❤ liked on Polyvore featuring backgrounds, fillers, circles, art, effects, round, doodle, quotes, circular and phrase.jpg"/>
          <p:cNvPicPr>
            <a:picLocks noChangeAspect="1" noChangeArrowheads="1"/>
          </p:cNvPicPr>
          <p:nvPr/>
        </p:nvPicPr>
        <p:blipFill>
          <a:blip r:embed="rId3" cstate="print"/>
          <a:srcRect/>
          <a:stretch>
            <a:fillRect/>
          </a:stretch>
        </p:blipFill>
        <p:spPr bwMode="auto">
          <a:xfrm>
            <a:off x="1124744" y="4788024"/>
            <a:ext cx="360040" cy="360040"/>
          </a:xfrm>
          <a:prstGeom prst="rect">
            <a:avLst/>
          </a:prstGeom>
          <a:noFill/>
        </p:spPr>
      </p:pic>
      <p:sp>
        <p:nvSpPr>
          <p:cNvPr id="44" name="43 Metin kutusu"/>
          <p:cNvSpPr txBox="1"/>
          <p:nvPr/>
        </p:nvSpPr>
        <p:spPr>
          <a:xfrm>
            <a:off x="1484784" y="4860032"/>
            <a:ext cx="2409890" cy="369332"/>
          </a:xfrm>
          <a:prstGeom prst="rect">
            <a:avLst/>
          </a:prstGeom>
          <a:noFill/>
        </p:spPr>
        <p:txBody>
          <a:bodyPr wrap="none" rtlCol="0">
            <a:spAutoFit/>
          </a:bodyPr>
          <a:lstStyle/>
          <a:p>
            <a:r>
              <a:rPr lang="tr-TR" dirty="0"/>
              <a:t>RAMAZAN GÜNLÜKLERİ</a:t>
            </a:r>
          </a:p>
        </p:txBody>
      </p:sp>
      <p:sp>
        <p:nvSpPr>
          <p:cNvPr id="47" name="46 Metin kutusu"/>
          <p:cNvSpPr txBox="1"/>
          <p:nvPr/>
        </p:nvSpPr>
        <p:spPr>
          <a:xfrm>
            <a:off x="1556792" y="5292080"/>
            <a:ext cx="1994713" cy="369332"/>
          </a:xfrm>
          <a:prstGeom prst="rect">
            <a:avLst/>
          </a:prstGeom>
          <a:noFill/>
        </p:spPr>
        <p:txBody>
          <a:bodyPr wrap="none" rtlCol="0">
            <a:spAutoFit/>
          </a:bodyPr>
          <a:lstStyle/>
          <a:p>
            <a:r>
              <a:rPr lang="tr-TR" dirty="0"/>
              <a:t>İLMİHAL KONULARI</a:t>
            </a:r>
          </a:p>
        </p:txBody>
      </p:sp>
      <p:pic>
        <p:nvPicPr>
          <p:cNvPr id="48" name="Picture 9" descr="C:\Users\User\Downloads\新カテゴリー「フレーム」その1 ❤ liked on Polyvore featuring backgrounds, fillers, circles, art, effects, round, doodle, quotes, circular and phrase.jpg"/>
          <p:cNvPicPr>
            <a:picLocks noChangeAspect="1" noChangeArrowheads="1"/>
          </p:cNvPicPr>
          <p:nvPr/>
        </p:nvPicPr>
        <p:blipFill>
          <a:blip r:embed="rId3" cstate="print"/>
          <a:srcRect/>
          <a:stretch>
            <a:fillRect/>
          </a:stretch>
        </p:blipFill>
        <p:spPr bwMode="auto">
          <a:xfrm>
            <a:off x="1124744" y="5292080"/>
            <a:ext cx="360040" cy="360040"/>
          </a:xfrm>
          <a:prstGeom prst="rect">
            <a:avLst/>
          </a:prstGeom>
          <a:noFill/>
        </p:spPr>
      </p:pic>
      <p:pic>
        <p:nvPicPr>
          <p:cNvPr id="49" name="Picture 9" descr="C:\Users\User\Downloads\新カテゴリー「フレーム」その1 ❤ liked on Polyvore featuring backgrounds, fillers, circles, art, effects, round, doodle, quotes, circular and phrase.jpg"/>
          <p:cNvPicPr>
            <a:picLocks noChangeAspect="1" noChangeArrowheads="1"/>
          </p:cNvPicPr>
          <p:nvPr/>
        </p:nvPicPr>
        <p:blipFill>
          <a:blip r:embed="rId3" cstate="print"/>
          <a:srcRect/>
          <a:stretch>
            <a:fillRect/>
          </a:stretch>
        </p:blipFill>
        <p:spPr bwMode="auto">
          <a:xfrm>
            <a:off x="1124744" y="6156176"/>
            <a:ext cx="360040" cy="360040"/>
          </a:xfrm>
          <a:prstGeom prst="rect">
            <a:avLst/>
          </a:prstGeom>
          <a:noFill/>
        </p:spPr>
      </p:pic>
      <p:sp>
        <p:nvSpPr>
          <p:cNvPr id="50" name="49 Metin kutusu"/>
          <p:cNvSpPr txBox="1"/>
          <p:nvPr/>
        </p:nvSpPr>
        <p:spPr>
          <a:xfrm>
            <a:off x="1556792" y="6084168"/>
            <a:ext cx="2885726" cy="369332"/>
          </a:xfrm>
          <a:prstGeom prst="rect">
            <a:avLst/>
          </a:prstGeom>
          <a:noFill/>
        </p:spPr>
        <p:txBody>
          <a:bodyPr wrap="none" rtlCol="0">
            <a:spAutoFit/>
          </a:bodyPr>
          <a:lstStyle/>
          <a:p>
            <a:r>
              <a:rPr lang="tr-TR" dirty="0"/>
              <a:t>MÜZİKLERİMİZ-İLAHİLERİMİZ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User\Downloads\bülten\101 Colors Inspired by Air (1).jpg"/>
          <p:cNvPicPr>
            <a:picLocks noChangeAspect="1" noChangeArrowheads="1"/>
          </p:cNvPicPr>
          <p:nvPr/>
        </p:nvPicPr>
        <p:blipFill>
          <a:blip r:embed="rId2" cstate="print"/>
          <a:srcRect/>
          <a:stretch>
            <a:fillRect/>
          </a:stretch>
        </p:blipFill>
        <p:spPr bwMode="auto">
          <a:xfrm>
            <a:off x="1124744" y="0"/>
            <a:ext cx="5184576" cy="1042987"/>
          </a:xfrm>
          <a:prstGeom prst="rect">
            <a:avLst/>
          </a:prstGeom>
          <a:noFill/>
        </p:spPr>
      </p:pic>
      <p:sp>
        <p:nvSpPr>
          <p:cNvPr id="5" name="4 Metin kutusu"/>
          <p:cNvSpPr txBox="1"/>
          <p:nvPr/>
        </p:nvSpPr>
        <p:spPr>
          <a:xfrm>
            <a:off x="1700808" y="251520"/>
            <a:ext cx="4392488" cy="584775"/>
          </a:xfrm>
          <a:prstGeom prst="rect">
            <a:avLst/>
          </a:prstGeom>
          <a:noFill/>
        </p:spPr>
        <p:txBody>
          <a:bodyPr wrap="square" rtlCol="0">
            <a:spAutoFit/>
          </a:bodyPr>
          <a:lstStyle/>
          <a:p>
            <a:r>
              <a:rPr lang="tr-TR" sz="3200" dirty="0">
                <a:solidFill>
                  <a:schemeClr val="tx1">
                    <a:lumMod val="95000"/>
                    <a:lumOff val="5000"/>
                  </a:schemeClr>
                </a:solidFill>
                <a:latin typeface="Footlight MT Light" pitchFamily="18" charset="0"/>
              </a:rPr>
              <a:t>RABBİMİ TANIYORUM</a:t>
            </a:r>
          </a:p>
        </p:txBody>
      </p:sp>
      <p:sp>
        <p:nvSpPr>
          <p:cNvPr id="6" name="5 Metin kutusu"/>
          <p:cNvSpPr txBox="1"/>
          <p:nvPr/>
        </p:nvSpPr>
        <p:spPr>
          <a:xfrm>
            <a:off x="332656" y="1331640"/>
            <a:ext cx="5041765" cy="861774"/>
          </a:xfrm>
          <a:prstGeom prst="rect">
            <a:avLst/>
          </a:prstGeom>
          <a:noFill/>
        </p:spPr>
        <p:txBody>
          <a:bodyPr wrap="none" rtlCol="0">
            <a:spAutoFit/>
          </a:bodyPr>
          <a:lstStyle/>
          <a:p>
            <a:r>
              <a:rPr lang="tr-TR" dirty="0">
                <a:solidFill>
                  <a:srgbClr val="0070C0"/>
                </a:solidFill>
                <a:latin typeface="Century Gothic" pitchFamily="34" charset="0"/>
              </a:rPr>
              <a:t>ALİM SIFATI İLE RABBİMİ TANIYORUM</a:t>
            </a:r>
          </a:p>
          <a:p>
            <a:endParaRPr lang="tr-TR" dirty="0">
              <a:solidFill>
                <a:srgbClr val="0070C0"/>
              </a:solidFill>
              <a:latin typeface="Century Gothic" pitchFamily="34" charset="0"/>
            </a:endParaRPr>
          </a:p>
          <a:p>
            <a:r>
              <a:rPr lang="tr-TR" sz="1400" dirty="0">
                <a:latin typeface="Century Gothic" pitchFamily="34" charset="0"/>
              </a:rPr>
              <a:t>RABBİMİZ BİZİM BİLDİĞİMİZ VE BİLMEDİĞİMİZ HERŞEYİ BİLİR.</a:t>
            </a:r>
          </a:p>
        </p:txBody>
      </p:sp>
      <p:pic>
        <p:nvPicPr>
          <p:cNvPr id="1026" name="Picture 2" descr="C:\Users\User\Downloads\bülten\KİTAP\serce-kusu-benekli-allahin-alim-ismini-ogreniyor-nur-kutlu-timas-yayinlari-kcm63207417-1-8d190b18dbbf459fa345ace200cf15a6.jpg"/>
          <p:cNvPicPr>
            <a:picLocks noChangeAspect="1" noChangeArrowheads="1"/>
          </p:cNvPicPr>
          <p:nvPr/>
        </p:nvPicPr>
        <p:blipFill>
          <a:blip r:embed="rId3" cstate="print"/>
          <a:srcRect/>
          <a:stretch>
            <a:fillRect/>
          </a:stretch>
        </p:blipFill>
        <p:spPr bwMode="auto">
          <a:xfrm>
            <a:off x="0" y="2267744"/>
            <a:ext cx="3142168" cy="3456384"/>
          </a:xfrm>
          <a:prstGeom prst="rect">
            <a:avLst/>
          </a:prstGeom>
          <a:noFill/>
        </p:spPr>
      </p:pic>
      <p:sp>
        <p:nvSpPr>
          <p:cNvPr id="8" name="7 Metin kutusu"/>
          <p:cNvSpPr txBox="1"/>
          <p:nvPr/>
        </p:nvSpPr>
        <p:spPr>
          <a:xfrm>
            <a:off x="260649" y="6012160"/>
            <a:ext cx="5976664" cy="1508105"/>
          </a:xfrm>
          <a:prstGeom prst="rect">
            <a:avLst/>
          </a:prstGeom>
          <a:noFill/>
        </p:spPr>
        <p:txBody>
          <a:bodyPr wrap="square" rtlCol="0">
            <a:spAutoFit/>
          </a:bodyPr>
          <a:lstStyle/>
          <a:p>
            <a:r>
              <a:rPr lang="tr-TR" dirty="0">
                <a:solidFill>
                  <a:srgbClr val="0070C0"/>
                </a:solidFill>
                <a:latin typeface="Century Gothic" pitchFamily="34" charset="0"/>
              </a:rPr>
              <a:t>GANİ SIFATIYLA RABBİMİ TANIYORUM</a:t>
            </a:r>
          </a:p>
          <a:p>
            <a:endParaRPr lang="tr-TR" dirty="0">
              <a:solidFill>
                <a:srgbClr val="0070C0"/>
              </a:solidFill>
              <a:latin typeface="Century Gothic" pitchFamily="34" charset="0"/>
            </a:endParaRPr>
          </a:p>
          <a:p>
            <a:r>
              <a:rPr lang="tr-TR" sz="1400" dirty="0">
                <a:latin typeface="Century Gothic" pitchFamily="34" charset="0"/>
              </a:rPr>
              <a:t>RABBİMİZ ÇOK ZENGİNDİR. ANCAK ONUN ZENGİNLİĞİ PARA VE ALTINLA DEĞİL CÖMERTLİĞİYLEDİR.BİZE DE ÇOK ZENGİNLİKLER VERMİŞTİR. EN BÜYÜK  ZENGİNLİĞİMİZ AKIL,SAĞLIK, İMANA SAHİP OLMAMIZ VE  İNSAN OLMAMIZDIR. ELHAMDÜLİLLAH </a:t>
            </a:r>
            <a:r>
              <a:rPr lang="tr-TR" sz="1400" dirty="0">
                <a:latin typeface="Century Gothic" pitchFamily="34" charset="0"/>
                <a:sym typeface="Wingdings" pitchFamily="2" charset="2"/>
              </a:rPr>
              <a:t></a:t>
            </a:r>
            <a:r>
              <a:rPr lang="tr-TR" sz="1400" dirty="0">
                <a:latin typeface="Century Gothic"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ownloads\bülten\HM Digital Design.jpg"/>
          <p:cNvPicPr>
            <a:picLocks noChangeAspect="1" noChangeArrowheads="1"/>
          </p:cNvPicPr>
          <p:nvPr/>
        </p:nvPicPr>
        <p:blipFill>
          <a:blip r:embed="rId2" cstate="print"/>
          <a:srcRect/>
          <a:stretch>
            <a:fillRect/>
          </a:stretch>
        </p:blipFill>
        <p:spPr bwMode="auto">
          <a:xfrm>
            <a:off x="260648" y="6588224"/>
            <a:ext cx="1901151" cy="2376438"/>
          </a:xfrm>
          <a:prstGeom prst="rect">
            <a:avLst/>
          </a:prstGeom>
          <a:noFill/>
        </p:spPr>
      </p:pic>
      <p:pic>
        <p:nvPicPr>
          <p:cNvPr id="10" name="Picture 3" descr="C:\Users\User\Downloads\bülten\HM Digital Design.jpg"/>
          <p:cNvPicPr>
            <a:picLocks noChangeAspect="1" noChangeArrowheads="1"/>
          </p:cNvPicPr>
          <p:nvPr/>
        </p:nvPicPr>
        <p:blipFill>
          <a:blip r:embed="rId2" cstate="print"/>
          <a:srcRect/>
          <a:stretch>
            <a:fillRect/>
          </a:stretch>
        </p:blipFill>
        <p:spPr bwMode="auto">
          <a:xfrm>
            <a:off x="4956849" y="6767562"/>
            <a:ext cx="1901151" cy="2376438"/>
          </a:xfrm>
          <a:prstGeom prst="rect">
            <a:avLst/>
          </a:prstGeom>
          <a:noFill/>
        </p:spPr>
      </p:pic>
      <p:pic>
        <p:nvPicPr>
          <p:cNvPr id="12" name="Picture 3" descr="C:\Users\User\Downloads\bülten\HM Digital Design.jpg"/>
          <p:cNvPicPr>
            <a:picLocks noChangeAspect="1" noChangeArrowheads="1"/>
          </p:cNvPicPr>
          <p:nvPr/>
        </p:nvPicPr>
        <p:blipFill>
          <a:blip r:embed="rId2" cstate="print"/>
          <a:srcRect/>
          <a:stretch>
            <a:fillRect/>
          </a:stretch>
        </p:blipFill>
        <p:spPr bwMode="auto">
          <a:xfrm>
            <a:off x="2420888" y="6767562"/>
            <a:ext cx="1901151" cy="2376438"/>
          </a:xfrm>
          <a:prstGeom prst="rect">
            <a:avLst/>
          </a:prstGeom>
          <a:noFill/>
        </p:spPr>
      </p:pic>
      <p:pic>
        <p:nvPicPr>
          <p:cNvPr id="13" name="Picture 3" descr="C:\Users\User\Downloads\bülten\HM Digital Design.jpg"/>
          <p:cNvPicPr>
            <a:picLocks noChangeAspect="1" noChangeArrowheads="1"/>
          </p:cNvPicPr>
          <p:nvPr/>
        </p:nvPicPr>
        <p:blipFill>
          <a:blip r:embed="rId2" cstate="print"/>
          <a:srcRect/>
          <a:stretch>
            <a:fillRect/>
          </a:stretch>
        </p:blipFill>
        <p:spPr bwMode="auto">
          <a:xfrm>
            <a:off x="4725144" y="1403648"/>
            <a:ext cx="1901151" cy="2376438"/>
          </a:xfrm>
          <a:prstGeom prst="rect">
            <a:avLst/>
          </a:prstGeom>
          <a:noFill/>
        </p:spPr>
      </p:pic>
      <p:pic>
        <p:nvPicPr>
          <p:cNvPr id="2050" name="Picture 2" descr="C:\Users\User\Downloads\bülten\ce870fd6-726b-4db0-b5e2-af0ae15b4d5b.png"/>
          <p:cNvPicPr>
            <a:picLocks noChangeAspect="1" noChangeArrowheads="1"/>
          </p:cNvPicPr>
          <p:nvPr/>
        </p:nvPicPr>
        <p:blipFill>
          <a:blip r:embed="rId3" cstate="print"/>
          <a:srcRect/>
          <a:stretch>
            <a:fillRect/>
          </a:stretch>
        </p:blipFill>
        <p:spPr bwMode="auto">
          <a:xfrm>
            <a:off x="-819472" y="-2340768"/>
            <a:ext cx="7918128" cy="6803876"/>
          </a:xfrm>
          <a:prstGeom prst="rect">
            <a:avLst/>
          </a:prstGeom>
          <a:noFill/>
        </p:spPr>
      </p:pic>
      <p:sp>
        <p:nvSpPr>
          <p:cNvPr id="5" name="4 Metin kutusu"/>
          <p:cNvSpPr txBox="1"/>
          <p:nvPr/>
        </p:nvSpPr>
        <p:spPr>
          <a:xfrm>
            <a:off x="476672" y="323528"/>
            <a:ext cx="6381328" cy="584775"/>
          </a:xfrm>
          <a:prstGeom prst="rect">
            <a:avLst/>
          </a:prstGeom>
          <a:noFill/>
        </p:spPr>
        <p:txBody>
          <a:bodyPr wrap="square" rtlCol="0">
            <a:spAutoFit/>
          </a:bodyPr>
          <a:lstStyle/>
          <a:p>
            <a:r>
              <a:rPr lang="tr-TR" sz="3200" dirty="0">
                <a:solidFill>
                  <a:schemeClr val="tx1">
                    <a:lumMod val="95000"/>
                    <a:lumOff val="5000"/>
                  </a:schemeClr>
                </a:solidFill>
                <a:latin typeface="Footlight MT Light" pitchFamily="18" charset="0"/>
              </a:rPr>
              <a:t>DİNİ MEKANLARIMI TANIYORUM</a:t>
            </a:r>
          </a:p>
        </p:txBody>
      </p:sp>
      <p:sp>
        <p:nvSpPr>
          <p:cNvPr id="6" name="5 Metin kutusu"/>
          <p:cNvSpPr txBox="1"/>
          <p:nvPr/>
        </p:nvSpPr>
        <p:spPr>
          <a:xfrm>
            <a:off x="1700808" y="971600"/>
            <a:ext cx="4896544" cy="584775"/>
          </a:xfrm>
          <a:prstGeom prst="rect">
            <a:avLst/>
          </a:prstGeom>
          <a:noFill/>
        </p:spPr>
        <p:txBody>
          <a:bodyPr wrap="square" rtlCol="0">
            <a:spAutoFit/>
          </a:bodyPr>
          <a:lstStyle/>
          <a:p>
            <a:r>
              <a:rPr lang="tr-TR" sz="3200" dirty="0">
                <a:solidFill>
                  <a:srgbClr val="00B050"/>
                </a:solidFill>
                <a:latin typeface="Footlight MT Light" pitchFamily="18" charset="0"/>
              </a:rPr>
              <a:t>MESCİDİ NEBEVİ</a:t>
            </a:r>
          </a:p>
        </p:txBody>
      </p:sp>
      <p:sp>
        <p:nvSpPr>
          <p:cNvPr id="8" name="7 Metin kutusu"/>
          <p:cNvSpPr txBox="1"/>
          <p:nvPr/>
        </p:nvSpPr>
        <p:spPr>
          <a:xfrm>
            <a:off x="404664" y="2123728"/>
            <a:ext cx="5976664" cy="923330"/>
          </a:xfrm>
          <a:prstGeom prst="rect">
            <a:avLst/>
          </a:prstGeom>
          <a:noFill/>
        </p:spPr>
        <p:txBody>
          <a:bodyPr wrap="square" rtlCol="0">
            <a:spAutoFit/>
          </a:bodyPr>
          <a:lstStyle/>
          <a:p>
            <a:r>
              <a:rPr lang="tr-TR" dirty="0">
                <a:solidFill>
                  <a:srgbClr val="00B050"/>
                </a:solidFill>
                <a:latin typeface="Century Gothic" pitchFamily="34" charset="0"/>
              </a:rPr>
              <a:t>MESCİD-İ NEBEVİ MEDİNE’DE , İÇERİSİNDE PEYGAMBER EFENDİMİZİN KABRİNİN BULUNDUĞU MESCİDDİR.</a:t>
            </a:r>
            <a:endParaRPr lang="tr-TR" sz="1400" dirty="0">
              <a:solidFill>
                <a:srgbClr val="00B050"/>
              </a:solidFill>
              <a:latin typeface="Century Gothic" pitchFamily="34" charset="0"/>
            </a:endParaRPr>
          </a:p>
        </p:txBody>
      </p:sp>
      <p:pic>
        <p:nvPicPr>
          <p:cNvPr id="2052" name="Picture 4" descr="C:\Users\User\Downloads\WhatsApp Image 2023-03-28 at 13.35.50.jpeg"/>
          <p:cNvPicPr>
            <a:picLocks noChangeAspect="1" noChangeArrowheads="1"/>
          </p:cNvPicPr>
          <p:nvPr/>
        </p:nvPicPr>
        <p:blipFill>
          <a:blip r:embed="rId4" cstate="print"/>
          <a:srcRect/>
          <a:stretch>
            <a:fillRect/>
          </a:stretch>
        </p:blipFill>
        <p:spPr bwMode="auto">
          <a:xfrm>
            <a:off x="836712" y="3347864"/>
            <a:ext cx="5059555" cy="369098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User\Downloads\bülten\101 Colors Inspired by Air (1).jpg"/>
          <p:cNvPicPr>
            <a:picLocks noChangeAspect="1" noChangeArrowheads="1"/>
          </p:cNvPicPr>
          <p:nvPr/>
        </p:nvPicPr>
        <p:blipFill>
          <a:blip r:embed="rId2" cstate="print"/>
          <a:srcRect/>
          <a:stretch>
            <a:fillRect/>
          </a:stretch>
        </p:blipFill>
        <p:spPr bwMode="auto">
          <a:xfrm>
            <a:off x="0" y="179512"/>
            <a:ext cx="6669360" cy="1042987"/>
          </a:xfrm>
          <a:prstGeom prst="rect">
            <a:avLst/>
          </a:prstGeom>
          <a:noFill/>
        </p:spPr>
      </p:pic>
      <p:sp>
        <p:nvSpPr>
          <p:cNvPr id="5" name="4 Metin kutusu"/>
          <p:cNvSpPr txBox="1"/>
          <p:nvPr/>
        </p:nvSpPr>
        <p:spPr>
          <a:xfrm>
            <a:off x="0" y="251520"/>
            <a:ext cx="6858000" cy="461665"/>
          </a:xfrm>
          <a:prstGeom prst="rect">
            <a:avLst/>
          </a:prstGeom>
          <a:noFill/>
        </p:spPr>
        <p:txBody>
          <a:bodyPr wrap="square" rtlCol="0">
            <a:spAutoFit/>
          </a:bodyPr>
          <a:lstStyle/>
          <a:p>
            <a:r>
              <a:rPr lang="tr-TR" sz="2400" dirty="0">
                <a:solidFill>
                  <a:schemeClr val="tx1">
                    <a:lumMod val="95000"/>
                    <a:lumOff val="5000"/>
                  </a:schemeClr>
                </a:solidFill>
                <a:latin typeface="Footlight MT Light" pitchFamily="18" charset="0"/>
              </a:rPr>
              <a:t>  </a:t>
            </a:r>
            <a:r>
              <a:rPr lang="tr-TR" sz="2400" dirty="0">
                <a:solidFill>
                  <a:srgbClr val="7030A0"/>
                </a:solidFill>
                <a:latin typeface="Footlight MT Light" pitchFamily="18" charset="0"/>
              </a:rPr>
              <a:t>KUR’AN’DA GEÇEN PEYGAMBERLERİ TANIYORUM</a:t>
            </a:r>
          </a:p>
        </p:txBody>
      </p:sp>
      <p:pic>
        <p:nvPicPr>
          <p:cNvPr id="6" name="Picture 9" descr="C:\Users\User\Downloads\新カテゴリー「フレーム」その1 ❤ liked on Polyvore featuring backgrounds, fillers, circles, art, effects, round, doodle, quotes, circular and phrase.jpg"/>
          <p:cNvPicPr>
            <a:picLocks noChangeAspect="1" noChangeArrowheads="1"/>
          </p:cNvPicPr>
          <p:nvPr/>
        </p:nvPicPr>
        <p:blipFill>
          <a:blip r:embed="rId3" cstate="print"/>
          <a:srcRect/>
          <a:stretch>
            <a:fillRect/>
          </a:stretch>
        </p:blipFill>
        <p:spPr bwMode="auto">
          <a:xfrm>
            <a:off x="260648" y="1259632"/>
            <a:ext cx="576064" cy="576064"/>
          </a:xfrm>
          <a:prstGeom prst="rect">
            <a:avLst/>
          </a:prstGeom>
          <a:noFill/>
        </p:spPr>
      </p:pic>
      <p:sp>
        <p:nvSpPr>
          <p:cNvPr id="7" name="6 Metin kutusu"/>
          <p:cNvSpPr txBox="1"/>
          <p:nvPr/>
        </p:nvSpPr>
        <p:spPr>
          <a:xfrm>
            <a:off x="980728" y="1187624"/>
            <a:ext cx="5877272" cy="461665"/>
          </a:xfrm>
          <a:prstGeom prst="rect">
            <a:avLst/>
          </a:prstGeom>
          <a:noFill/>
        </p:spPr>
        <p:txBody>
          <a:bodyPr wrap="square" rtlCol="0">
            <a:spAutoFit/>
          </a:bodyPr>
          <a:lstStyle/>
          <a:p>
            <a:r>
              <a:rPr lang="tr-TR" sz="2400" dirty="0">
                <a:latin typeface="Berlin Sans FB" pitchFamily="34" charset="0"/>
              </a:rPr>
              <a:t>HZ.NUH </a:t>
            </a:r>
          </a:p>
        </p:txBody>
      </p:sp>
      <p:pic>
        <p:nvPicPr>
          <p:cNvPr id="3074" name="Picture 2" descr="C:\Users\User\Downloads\WhatsApp Image 2023-03-28 at 13.46.00.jpeg"/>
          <p:cNvPicPr>
            <a:picLocks noChangeAspect="1" noChangeArrowheads="1"/>
          </p:cNvPicPr>
          <p:nvPr/>
        </p:nvPicPr>
        <p:blipFill>
          <a:blip r:embed="rId4" cstate="print"/>
          <a:srcRect/>
          <a:stretch>
            <a:fillRect/>
          </a:stretch>
        </p:blipFill>
        <p:spPr bwMode="auto">
          <a:xfrm>
            <a:off x="1124744" y="1763688"/>
            <a:ext cx="2880320" cy="3045492"/>
          </a:xfrm>
          <a:prstGeom prst="rect">
            <a:avLst/>
          </a:prstGeom>
          <a:noFill/>
        </p:spPr>
      </p:pic>
      <p:pic>
        <p:nvPicPr>
          <p:cNvPr id="9" name="Picture 9" descr="C:\Users\User\Downloads\新カテゴリー「フレーム」その1 ❤ liked on Polyvore featuring backgrounds, fillers, circles, art, effects, round, doodle, quotes, circular and phrase.jpg"/>
          <p:cNvPicPr>
            <a:picLocks noChangeAspect="1" noChangeArrowheads="1"/>
          </p:cNvPicPr>
          <p:nvPr/>
        </p:nvPicPr>
        <p:blipFill>
          <a:blip r:embed="rId3" cstate="print"/>
          <a:srcRect/>
          <a:stretch>
            <a:fillRect/>
          </a:stretch>
        </p:blipFill>
        <p:spPr bwMode="auto">
          <a:xfrm>
            <a:off x="332656" y="5148064"/>
            <a:ext cx="576064" cy="576064"/>
          </a:xfrm>
          <a:prstGeom prst="rect">
            <a:avLst/>
          </a:prstGeom>
          <a:noFill/>
        </p:spPr>
      </p:pic>
      <p:sp>
        <p:nvSpPr>
          <p:cNvPr id="10" name="9 Metin kutusu"/>
          <p:cNvSpPr txBox="1"/>
          <p:nvPr/>
        </p:nvSpPr>
        <p:spPr>
          <a:xfrm>
            <a:off x="980728" y="5148064"/>
            <a:ext cx="5877272" cy="461665"/>
          </a:xfrm>
          <a:prstGeom prst="rect">
            <a:avLst/>
          </a:prstGeom>
          <a:noFill/>
        </p:spPr>
        <p:txBody>
          <a:bodyPr wrap="square" rtlCol="0">
            <a:spAutoFit/>
          </a:bodyPr>
          <a:lstStyle/>
          <a:p>
            <a:r>
              <a:rPr lang="tr-TR" sz="2400" dirty="0">
                <a:latin typeface="Berlin Sans FB" pitchFamily="34" charset="0"/>
              </a:rPr>
              <a:t>HZ.EYYÜB (SABIRLI PEYGAMBER)</a:t>
            </a:r>
          </a:p>
        </p:txBody>
      </p:sp>
      <p:pic>
        <p:nvPicPr>
          <p:cNvPr id="3075" name="Picture 3" descr="C:\Users\User\Downloads\WhatsApp Image 2023-03-28 at 13.49.38.jpeg"/>
          <p:cNvPicPr>
            <a:picLocks noChangeAspect="1" noChangeArrowheads="1"/>
          </p:cNvPicPr>
          <p:nvPr/>
        </p:nvPicPr>
        <p:blipFill>
          <a:blip r:embed="rId5" cstate="print"/>
          <a:srcRect/>
          <a:stretch>
            <a:fillRect/>
          </a:stretch>
        </p:blipFill>
        <p:spPr bwMode="auto">
          <a:xfrm>
            <a:off x="980728" y="5652120"/>
            <a:ext cx="2880320" cy="331479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wnloads\bülten\Verde Planta Pequena Lâmina  Muro De Escalada  Pinturas Decorativas PNG , Parede De Escalada, Pinturas Decorativas, Green Plant Imagem PNG e PSD Para Download Gratuito.jpg"/>
          <p:cNvPicPr>
            <a:picLocks noChangeAspect="1" noChangeArrowheads="1"/>
          </p:cNvPicPr>
          <p:nvPr/>
        </p:nvPicPr>
        <p:blipFill>
          <a:blip r:embed="rId2" cstate="print"/>
          <a:srcRect/>
          <a:stretch>
            <a:fillRect/>
          </a:stretch>
        </p:blipFill>
        <p:spPr bwMode="auto">
          <a:xfrm>
            <a:off x="0" y="0"/>
            <a:ext cx="6858000" cy="6096000"/>
          </a:xfrm>
          <a:prstGeom prst="rect">
            <a:avLst/>
          </a:prstGeom>
          <a:noFill/>
        </p:spPr>
      </p:pic>
      <p:sp>
        <p:nvSpPr>
          <p:cNvPr id="3" name="2 Metin kutusu"/>
          <p:cNvSpPr txBox="1"/>
          <p:nvPr/>
        </p:nvSpPr>
        <p:spPr>
          <a:xfrm>
            <a:off x="0" y="2915816"/>
            <a:ext cx="6858000" cy="4801314"/>
          </a:xfrm>
          <a:prstGeom prst="rect">
            <a:avLst/>
          </a:prstGeom>
          <a:noFill/>
        </p:spPr>
        <p:txBody>
          <a:bodyPr wrap="square" rtlCol="0">
            <a:spAutoFit/>
          </a:bodyPr>
          <a:lstStyle/>
          <a:p>
            <a:r>
              <a:rPr lang="tr-TR" sz="2400" b="1" dirty="0">
                <a:solidFill>
                  <a:schemeClr val="tx1">
                    <a:lumMod val="95000"/>
                    <a:lumOff val="5000"/>
                  </a:schemeClr>
                </a:solidFill>
                <a:latin typeface="Footlight MT Light" pitchFamily="18" charset="0"/>
              </a:rPr>
              <a:t>İLMİHAL: ORUÇ</a:t>
            </a:r>
          </a:p>
          <a:p>
            <a:r>
              <a:rPr lang="tr-TR" dirty="0">
                <a:solidFill>
                  <a:schemeClr val="tx1">
                    <a:lumMod val="95000"/>
                    <a:lumOff val="5000"/>
                  </a:schemeClr>
                </a:solidFill>
                <a:latin typeface="Footlight MT Light" pitchFamily="18" charset="0"/>
              </a:rPr>
              <a:t>ORUÇ HEM BEDENİMİZE HEMDE ZİHNİMİZE ÇOK FAYDALI BİR İBADETTİR. DURMADAN ÇALIŞNA İÇ ORGANLARIMIZINDA DİNLENMEYE İHTİYAÇLARI VARDIR. BU YÜZDEN RABBİMİZ BİZLERE 1 AY FIRSAT VERMİŞ VE KALAN DİĞER AYLARDA DAHA SAĞLIKLI VE DİNÇ OLABİLMEMİZ İÇİN BU AYI İYİ DEĞERLENDİRİP VÜCUDUMUZA  TATİL VERMEMİZİN FAYDALI OLACAĞINI BUYURMUŞTUR. BU YÜZDEN BZİLERDE ORUÇ TUTARAK BU FIRSATI DEĞERLENDİRİRİZ.</a:t>
            </a:r>
          </a:p>
          <a:p>
            <a:endParaRPr lang="tr-TR" sz="2400" dirty="0">
              <a:solidFill>
                <a:schemeClr val="tx1">
                  <a:lumMod val="95000"/>
                  <a:lumOff val="5000"/>
                </a:schemeClr>
              </a:solidFill>
              <a:latin typeface="Footlight MT Light" pitchFamily="18" charset="0"/>
            </a:endParaRPr>
          </a:p>
          <a:p>
            <a:r>
              <a:rPr lang="tr-TR" sz="2400" b="1" dirty="0">
                <a:solidFill>
                  <a:schemeClr val="tx1">
                    <a:lumMod val="95000"/>
                    <a:lumOff val="5000"/>
                  </a:schemeClr>
                </a:solidFill>
                <a:latin typeface="Footlight MT Light" pitchFamily="18" charset="0"/>
              </a:rPr>
              <a:t>KELİME-İ ŞEHADET:</a:t>
            </a:r>
          </a:p>
          <a:p>
            <a:r>
              <a:rPr lang="tr-TR" dirty="0">
                <a:solidFill>
                  <a:schemeClr val="tx1">
                    <a:lumMod val="95000"/>
                    <a:lumOff val="5000"/>
                  </a:schemeClr>
                </a:solidFill>
                <a:latin typeface="Footlight MT Light" pitchFamily="18" charset="0"/>
              </a:rPr>
              <a:t>EŞHEDÜ ELLA İLAHE İLLLALLAH VE EŞHEDÜ ENNE MUHAMMEDEN ABDÜHÜ VE RASULÜH</a:t>
            </a:r>
          </a:p>
          <a:p>
            <a:r>
              <a:rPr lang="tr-TR" dirty="0">
                <a:solidFill>
                  <a:schemeClr val="tx1">
                    <a:lumMod val="95000"/>
                    <a:lumOff val="5000"/>
                  </a:schemeClr>
                </a:solidFill>
                <a:latin typeface="Footlight MT Light" pitchFamily="18" charset="0"/>
              </a:rPr>
              <a:t>BEN ŞEHADET EDERİM Kİ ALLAH’TAN BAŞKA İLAH YOKTUR. VE YİNE ŞEHADET EDERİM Kİ HZ. MUHAMMED ALLAH’IN KULU VE RASULÜDÜR(PEYGAMBERİDİR)</a:t>
            </a:r>
            <a:endParaRPr lang="tr-TR" dirty="0">
              <a:solidFill>
                <a:srgbClr val="7030A0"/>
              </a:solidFill>
              <a:latin typeface="Footlight MT Light"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251520"/>
            <a:ext cx="6858000" cy="1569660"/>
          </a:xfrm>
          <a:prstGeom prst="rect">
            <a:avLst/>
          </a:prstGeom>
          <a:noFill/>
        </p:spPr>
        <p:txBody>
          <a:bodyPr wrap="square" rtlCol="0">
            <a:spAutoFit/>
          </a:bodyPr>
          <a:lstStyle/>
          <a:p>
            <a:r>
              <a:rPr lang="tr-TR" sz="2400" b="1" dirty="0">
                <a:solidFill>
                  <a:schemeClr val="tx1">
                    <a:lumMod val="95000"/>
                    <a:lumOff val="5000"/>
                  </a:schemeClr>
                </a:solidFill>
                <a:latin typeface="Footlight MT Light" pitchFamily="18" charset="0"/>
              </a:rPr>
              <a:t>İLMİHAL:  GUSÜL </a:t>
            </a:r>
          </a:p>
          <a:p>
            <a:r>
              <a:rPr lang="tr-TR" dirty="0">
                <a:solidFill>
                  <a:schemeClr val="tx1">
                    <a:lumMod val="95000"/>
                    <a:lumOff val="5000"/>
                  </a:schemeClr>
                </a:solidFill>
                <a:latin typeface="Footlight MT Light" pitchFamily="18" charset="0"/>
              </a:rPr>
              <a:t>BANYOYA GİRDİĞİMİZDE TÜM VÜCUDUMUZU YIKADIKTAN SONRA YAPMAMIZ GREKN İKİ İŞLEM DAHA VAR. BİRİ AĞZIMIZA SU VERİP BOŞALTMAK İKİNCİSİ DE BURNUMUZA SU VERİP BOŞALTMAK. BU SAYEDE BANYO YAPARAK ABDEST ALMIŞ OLURUZ.</a:t>
            </a:r>
          </a:p>
        </p:txBody>
      </p:sp>
      <p:pic>
        <p:nvPicPr>
          <p:cNvPr id="5122" name="Picture 2" descr="C:\Users\User\Downloads\WhatsApp Image 2023-03-28 at 13.39.37.jpeg"/>
          <p:cNvPicPr>
            <a:picLocks noChangeAspect="1" noChangeArrowheads="1"/>
          </p:cNvPicPr>
          <p:nvPr/>
        </p:nvPicPr>
        <p:blipFill>
          <a:blip r:embed="rId2" cstate="print"/>
          <a:srcRect/>
          <a:stretch>
            <a:fillRect/>
          </a:stretch>
        </p:blipFill>
        <p:spPr bwMode="auto">
          <a:xfrm>
            <a:off x="404664" y="4319464"/>
            <a:ext cx="3870885" cy="4824536"/>
          </a:xfrm>
          <a:prstGeom prst="rect">
            <a:avLst/>
          </a:prstGeom>
          <a:noFill/>
        </p:spPr>
      </p:pic>
      <p:sp>
        <p:nvSpPr>
          <p:cNvPr id="4" name="3 Metin kutusu"/>
          <p:cNvSpPr txBox="1"/>
          <p:nvPr/>
        </p:nvSpPr>
        <p:spPr>
          <a:xfrm>
            <a:off x="0" y="1907704"/>
            <a:ext cx="8424936" cy="2308324"/>
          </a:xfrm>
          <a:prstGeom prst="rect">
            <a:avLst/>
          </a:prstGeom>
          <a:noFill/>
        </p:spPr>
        <p:txBody>
          <a:bodyPr wrap="square" rtlCol="0">
            <a:spAutoFit/>
          </a:bodyPr>
          <a:lstStyle/>
          <a:p>
            <a:r>
              <a:rPr lang="tr-TR" sz="1600" dirty="0">
                <a:solidFill>
                  <a:schemeClr val="accent6">
                    <a:lumMod val="50000"/>
                  </a:schemeClr>
                </a:solidFill>
                <a:latin typeface="Century Gothic" pitchFamily="34" charset="0"/>
              </a:rPr>
              <a:t>Guslün farzı Üç müdür?</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Elbette bir canım, elbette bir canım.</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Gusül Almak Güç müdür?</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Kolaydır bir canım, kolaydır a canım.</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Ağza Üç Kere Dolu Dolu su vermek,</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Burna Üç Kere Dolu Dolu çekmek,</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Sonra da bütün vücudu yıkamak,</a:t>
            </a:r>
            <a:br>
              <a:rPr lang="tr-TR" sz="1600" dirty="0">
                <a:solidFill>
                  <a:schemeClr val="accent6">
                    <a:lumMod val="50000"/>
                  </a:schemeClr>
                </a:solidFill>
                <a:latin typeface="Century Gothic" pitchFamily="34" charset="0"/>
              </a:rPr>
            </a:br>
            <a:r>
              <a:rPr lang="tr-TR" sz="1600" dirty="0">
                <a:solidFill>
                  <a:schemeClr val="accent6">
                    <a:lumMod val="50000"/>
                  </a:schemeClr>
                </a:solidFill>
                <a:latin typeface="Century Gothic" pitchFamily="34" charset="0"/>
              </a:rPr>
              <a:t>İşte budur Temiz ve Huzurlu olmak,</a:t>
            </a:r>
          </a:p>
        </p:txBody>
      </p:sp>
      <p:pic>
        <p:nvPicPr>
          <p:cNvPr id="5123" name="Picture 3" descr="C:\Users\User\Downloads\bülten\Proyectos.jpg"/>
          <p:cNvPicPr>
            <a:picLocks noChangeAspect="1" noChangeArrowheads="1"/>
          </p:cNvPicPr>
          <p:nvPr/>
        </p:nvPicPr>
        <p:blipFill>
          <a:blip r:embed="rId3" cstate="print"/>
          <a:srcRect/>
          <a:stretch>
            <a:fillRect/>
          </a:stretch>
        </p:blipFill>
        <p:spPr bwMode="auto">
          <a:xfrm>
            <a:off x="3861048" y="1835696"/>
            <a:ext cx="2787959" cy="253146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C:\Users\User\Downloads\WhatsApp Image 2023-03-28 at 13.39.38.jpeg"/>
          <p:cNvPicPr>
            <a:picLocks noChangeAspect="1" noChangeArrowheads="1"/>
          </p:cNvPicPr>
          <p:nvPr/>
        </p:nvPicPr>
        <p:blipFill>
          <a:blip r:embed="rId2" cstate="print"/>
          <a:srcRect/>
          <a:stretch>
            <a:fillRect/>
          </a:stretch>
        </p:blipFill>
        <p:spPr bwMode="auto">
          <a:xfrm>
            <a:off x="692696" y="6084168"/>
            <a:ext cx="5184576" cy="3059832"/>
          </a:xfrm>
          <a:prstGeom prst="rect">
            <a:avLst/>
          </a:prstGeom>
          <a:noFill/>
        </p:spPr>
      </p:pic>
      <p:pic>
        <p:nvPicPr>
          <p:cNvPr id="7173" name="Picture 5" descr="C:\Users\User\Downloads\WhatsApp Image 2023-03-28 at 13.39.37 (1).jpeg"/>
          <p:cNvPicPr>
            <a:picLocks noChangeAspect="1" noChangeArrowheads="1"/>
          </p:cNvPicPr>
          <p:nvPr/>
        </p:nvPicPr>
        <p:blipFill>
          <a:blip r:embed="rId3" cstate="print"/>
          <a:srcRect/>
          <a:stretch>
            <a:fillRect/>
          </a:stretch>
        </p:blipFill>
        <p:spPr bwMode="auto">
          <a:xfrm>
            <a:off x="0" y="0"/>
            <a:ext cx="3844925" cy="3076575"/>
          </a:xfrm>
          <a:prstGeom prst="rect">
            <a:avLst/>
          </a:prstGeom>
          <a:noFill/>
        </p:spPr>
      </p:pic>
      <p:sp>
        <p:nvSpPr>
          <p:cNvPr id="2" name="1 Metin kutusu"/>
          <p:cNvSpPr txBox="1"/>
          <p:nvPr/>
        </p:nvSpPr>
        <p:spPr>
          <a:xfrm>
            <a:off x="980728" y="0"/>
            <a:ext cx="5245347" cy="646331"/>
          </a:xfrm>
          <a:prstGeom prst="rect">
            <a:avLst/>
          </a:prstGeom>
          <a:noFill/>
        </p:spPr>
        <p:txBody>
          <a:bodyPr wrap="none" rtlCol="0">
            <a:spAutoFit/>
          </a:bodyPr>
          <a:lstStyle/>
          <a:p>
            <a:r>
              <a:rPr lang="tr-TR" sz="3600" b="1" dirty="0">
                <a:solidFill>
                  <a:schemeClr val="accent5">
                    <a:lumMod val="75000"/>
                  </a:schemeClr>
                </a:solidFill>
                <a:latin typeface="Century Gothic" pitchFamily="34" charset="0"/>
              </a:rPr>
              <a:t>RAMAZAN GÜNLÜKLERİ</a:t>
            </a:r>
          </a:p>
        </p:txBody>
      </p:sp>
      <p:sp>
        <p:nvSpPr>
          <p:cNvPr id="4" name="3 Metin kutusu"/>
          <p:cNvSpPr txBox="1"/>
          <p:nvPr/>
        </p:nvSpPr>
        <p:spPr>
          <a:xfrm>
            <a:off x="3878288" y="827584"/>
            <a:ext cx="2979712" cy="2308324"/>
          </a:xfrm>
          <a:prstGeom prst="rect">
            <a:avLst/>
          </a:prstGeom>
          <a:noFill/>
        </p:spPr>
        <p:txBody>
          <a:bodyPr wrap="square" rtlCol="0">
            <a:spAutoFit/>
          </a:bodyPr>
          <a:lstStyle/>
          <a:p>
            <a:r>
              <a:rPr lang="tr-TR" b="1" dirty="0">
                <a:latin typeface="Century Gothic" pitchFamily="34" charset="0"/>
              </a:rPr>
              <a:t>RAMAZAN GELDİ HOŞGELDİ</a:t>
            </a:r>
          </a:p>
          <a:p>
            <a:r>
              <a:rPr lang="tr-TR" b="1" dirty="0">
                <a:latin typeface="Century Gothic" pitchFamily="34" charset="0"/>
              </a:rPr>
              <a:t>BEREKETİYLE GELDİ…</a:t>
            </a:r>
          </a:p>
          <a:p>
            <a:r>
              <a:rPr lang="tr-TR" b="1" dirty="0">
                <a:latin typeface="Century Gothic" pitchFamily="34" charset="0"/>
              </a:rPr>
              <a:t>RAMAZANDA NELER YAPILIR. İFTAR,SAHUR,MAHYA, TERAVİH, HİLAL NEDİR?  RESİMLERLE ÖĞRENDİK</a:t>
            </a:r>
            <a:r>
              <a:rPr lang="tr-TR" b="1" dirty="0">
                <a:latin typeface="Century Gothic" pitchFamily="34" charset="0"/>
                <a:sym typeface="Wingdings" pitchFamily="2" charset="2"/>
              </a:rPr>
              <a:t></a:t>
            </a:r>
            <a:endParaRPr lang="tr-TR" b="1" dirty="0">
              <a:latin typeface="Century Gothic" pitchFamily="34" charset="0"/>
            </a:endParaRPr>
          </a:p>
        </p:txBody>
      </p:sp>
      <p:pic>
        <p:nvPicPr>
          <p:cNvPr id="7174" name="Picture 6" descr="C:\Users\User\Downloads\WhatsApp Image 2023-03-28 at 13.39.37 (2).jpeg"/>
          <p:cNvPicPr>
            <a:picLocks noChangeAspect="1" noChangeArrowheads="1"/>
          </p:cNvPicPr>
          <p:nvPr/>
        </p:nvPicPr>
        <p:blipFill>
          <a:blip r:embed="rId4" cstate="print"/>
          <a:srcRect/>
          <a:stretch>
            <a:fillRect/>
          </a:stretch>
        </p:blipFill>
        <p:spPr bwMode="auto">
          <a:xfrm>
            <a:off x="0" y="3131840"/>
            <a:ext cx="3240360" cy="3240360"/>
          </a:xfrm>
          <a:prstGeom prst="rect">
            <a:avLst/>
          </a:prstGeom>
          <a:noFill/>
        </p:spPr>
      </p:pic>
      <p:pic>
        <p:nvPicPr>
          <p:cNvPr id="7175" name="Picture 7" descr="C:\Users\User\Downloads\WhatsApp Image 2023-03-28 at 13.39.38 (1).jpeg"/>
          <p:cNvPicPr>
            <a:picLocks noChangeAspect="1" noChangeArrowheads="1"/>
          </p:cNvPicPr>
          <p:nvPr/>
        </p:nvPicPr>
        <p:blipFill>
          <a:blip r:embed="rId5" cstate="print"/>
          <a:srcRect/>
          <a:stretch>
            <a:fillRect/>
          </a:stretch>
        </p:blipFill>
        <p:spPr bwMode="auto">
          <a:xfrm>
            <a:off x="3499110" y="3131840"/>
            <a:ext cx="3358890" cy="316835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C:\Users\User\Downloads\bülten\indir (18).jpg"/>
          <p:cNvPicPr>
            <a:picLocks noChangeAspect="1" noChangeArrowheads="1"/>
          </p:cNvPicPr>
          <p:nvPr/>
        </p:nvPicPr>
        <p:blipFill>
          <a:blip r:embed="rId2" cstate="print"/>
          <a:srcRect/>
          <a:stretch>
            <a:fillRect/>
          </a:stretch>
        </p:blipFill>
        <p:spPr bwMode="auto">
          <a:xfrm>
            <a:off x="5373216" y="0"/>
            <a:ext cx="1004441" cy="1177621"/>
          </a:xfrm>
          <a:prstGeom prst="rect">
            <a:avLst/>
          </a:prstGeom>
          <a:noFill/>
        </p:spPr>
      </p:pic>
      <p:pic>
        <p:nvPicPr>
          <p:cNvPr id="15" name="Picture 9" descr="C:\Users\User\Downloads\bülten\indir (18).jpg"/>
          <p:cNvPicPr>
            <a:picLocks noChangeAspect="1" noChangeArrowheads="1"/>
          </p:cNvPicPr>
          <p:nvPr/>
        </p:nvPicPr>
        <p:blipFill>
          <a:blip r:embed="rId2" cstate="print"/>
          <a:srcRect/>
          <a:stretch>
            <a:fillRect/>
          </a:stretch>
        </p:blipFill>
        <p:spPr bwMode="auto">
          <a:xfrm>
            <a:off x="0" y="323528"/>
            <a:ext cx="1004441" cy="1177621"/>
          </a:xfrm>
          <a:prstGeom prst="rect">
            <a:avLst/>
          </a:prstGeom>
          <a:noFill/>
        </p:spPr>
      </p:pic>
      <p:pic>
        <p:nvPicPr>
          <p:cNvPr id="16" name="Picture 9" descr="C:\Users\User\Downloads\bülten\indir (18).jpg"/>
          <p:cNvPicPr>
            <a:picLocks noChangeAspect="1" noChangeArrowheads="1"/>
          </p:cNvPicPr>
          <p:nvPr/>
        </p:nvPicPr>
        <p:blipFill>
          <a:blip r:embed="rId2" cstate="print"/>
          <a:srcRect/>
          <a:stretch>
            <a:fillRect/>
          </a:stretch>
        </p:blipFill>
        <p:spPr bwMode="auto">
          <a:xfrm>
            <a:off x="3933056" y="7668344"/>
            <a:ext cx="1004441" cy="1177621"/>
          </a:xfrm>
          <a:prstGeom prst="rect">
            <a:avLst/>
          </a:prstGeom>
          <a:noFill/>
        </p:spPr>
      </p:pic>
      <p:pic>
        <p:nvPicPr>
          <p:cNvPr id="17" name="Picture 9" descr="C:\Users\User\Downloads\bülten\indir (18).jpg"/>
          <p:cNvPicPr>
            <a:picLocks noChangeAspect="1" noChangeArrowheads="1"/>
          </p:cNvPicPr>
          <p:nvPr/>
        </p:nvPicPr>
        <p:blipFill>
          <a:blip r:embed="rId2" cstate="print"/>
          <a:srcRect/>
          <a:stretch>
            <a:fillRect/>
          </a:stretch>
        </p:blipFill>
        <p:spPr bwMode="auto">
          <a:xfrm>
            <a:off x="0" y="6228184"/>
            <a:ext cx="1004441" cy="1177621"/>
          </a:xfrm>
          <a:prstGeom prst="rect">
            <a:avLst/>
          </a:prstGeom>
          <a:noFill/>
        </p:spPr>
      </p:pic>
      <p:sp>
        <p:nvSpPr>
          <p:cNvPr id="3" name="2 Metin kutusu"/>
          <p:cNvSpPr txBox="1"/>
          <p:nvPr/>
        </p:nvSpPr>
        <p:spPr>
          <a:xfrm>
            <a:off x="1268760" y="0"/>
            <a:ext cx="4357283" cy="461665"/>
          </a:xfrm>
          <a:prstGeom prst="rect">
            <a:avLst/>
          </a:prstGeom>
          <a:noFill/>
        </p:spPr>
        <p:txBody>
          <a:bodyPr wrap="none" rtlCol="0">
            <a:spAutoFit/>
          </a:bodyPr>
          <a:lstStyle/>
          <a:p>
            <a:r>
              <a:rPr lang="tr-TR" sz="2400" b="1" dirty="0">
                <a:latin typeface="Century Gothic" pitchFamily="34" charset="0"/>
              </a:rPr>
              <a:t>ADAPLARIMIZ-DEĞERLERİMİZ</a:t>
            </a:r>
          </a:p>
        </p:txBody>
      </p:sp>
      <p:sp>
        <p:nvSpPr>
          <p:cNvPr id="5" name="4 Metin kutusu"/>
          <p:cNvSpPr txBox="1"/>
          <p:nvPr/>
        </p:nvSpPr>
        <p:spPr>
          <a:xfrm>
            <a:off x="692696" y="467544"/>
            <a:ext cx="6165304" cy="1200329"/>
          </a:xfrm>
          <a:prstGeom prst="rect">
            <a:avLst/>
          </a:prstGeom>
          <a:noFill/>
        </p:spPr>
        <p:txBody>
          <a:bodyPr wrap="square" rtlCol="0">
            <a:spAutoFit/>
          </a:bodyPr>
          <a:lstStyle/>
          <a:p>
            <a:r>
              <a:rPr lang="tr-TR" sz="2400" dirty="0"/>
              <a:t>KENDİ EŞYALARIMI-KIYAFTLERİMİ TOPLAYABİLİRİM. İŞ BÖLÜMÜ YAPARAK ANNEME VE BABAMA YARDIMCI OLURUM</a:t>
            </a:r>
          </a:p>
        </p:txBody>
      </p:sp>
      <p:pic>
        <p:nvPicPr>
          <p:cNvPr id="6150" name="Picture 6" descr="C:\Users\User\Downloads\WhatsApp Image 2023-03-28 at 13.37.24.jpeg"/>
          <p:cNvPicPr>
            <a:picLocks noChangeAspect="1" noChangeArrowheads="1"/>
          </p:cNvPicPr>
          <p:nvPr/>
        </p:nvPicPr>
        <p:blipFill>
          <a:blip r:embed="rId3" cstate="print"/>
          <a:srcRect/>
          <a:stretch>
            <a:fillRect/>
          </a:stretch>
        </p:blipFill>
        <p:spPr bwMode="auto">
          <a:xfrm>
            <a:off x="764704" y="1691680"/>
            <a:ext cx="5548286" cy="4838105"/>
          </a:xfrm>
          <a:prstGeom prst="rect">
            <a:avLst/>
          </a:prstGeom>
          <a:noFill/>
        </p:spPr>
      </p:pic>
      <p:sp>
        <p:nvSpPr>
          <p:cNvPr id="12" name="11 Metin kutusu"/>
          <p:cNvSpPr txBox="1"/>
          <p:nvPr/>
        </p:nvSpPr>
        <p:spPr>
          <a:xfrm>
            <a:off x="260648" y="6876256"/>
            <a:ext cx="5544616" cy="461665"/>
          </a:xfrm>
          <a:prstGeom prst="rect">
            <a:avLst/>
          </a:prstGeom>
          <a:noFill/>
        </p:spPr>
        <p:txBody>
          <a:bodyPr wrap="square" rtlCol="0">
            <a:spAutoFit/>
          </a:bodyPr>
          <a:lstStyle/>
          <a:p>
            <a:r>
              <a:rPr lang="tr-TR" sz="2400" dirty="0">
                <a:solidFill>
                  <a:schemeClr val="tx2">
                    <a:lumMod val="75000"/>
                  </a:schemeClr>
                </a:solidFill>
                <a:latin typeface="Footlight MT Light" pitchFamily="18" charset="0"/>
              </a:rPr>
              <a:t>ŞARKILARIMIZ-İLAHİLERİMİZ</a:t>
            </a:r>
          </a:p>
        </p:txBody>
      </p:sp>
      <p:sp>
        <p:nvSpPr>
          <p:cNvPr id="13" name="12 Dikdörtgen"/>
          <p:cNvSpPr/>
          <p:nvPr/>
        </p:nvSpPr>
        <p:spPr>
          <a:xfrm>
            <a:off x="260648" y="7380312"/>
            <a:ext cx="5904656" cy="1477328"/>
          </a:xfrm>
          <a:prstGeom prst="rect">
            <a:avLst/>
          </a:prstGeom>
        </p:spPr>
        <p:txBody>
          <a:bodyPr wrap="square">
            <a:spAutoFit/>
          </a:bodyPr>
          <a:lstStyle/>
          <a:p>
            <a:r>
              <a:rPr lang="tr-TR" dirty="0">
                <a:solidFill>
                  <a:schemeClr val="tx2">
                    <a:lumMod val="75000"/>
                  </a:schemeClr>
                </a:solidFill>
                <a:latin typeface="Footlight MT Light" pitchFamily="18" charset="0"/>
              </a:rPr>
              <a:t>**PATİLİ-RAMAZAN BAYRAMIU</a:t>
            </a:r>
          </a:p>
          <a:p>
            <a:endParaRPr lang="tr-TR" dirty="0">
              <a:solidFill>
                <a:schemeClr val="tx2">
                  <a:lumMod val="75000"/>
                </a:schemeClr>
              </a:solidFill>
              <a:latin typeface="Footlight MT Light" pitchFamily="18" charset="0"/>
            </a:endParaRPr>
          </a:p>
          <a:p>
            <a:r>
              <a:rPr lang="tr-TR" dirty="0">
                <a:solidFill>
                  <a:schemeClr val="tx2">
                    <a:lumMod val="75000"/>
                  </a:schemeClr>
                </a:solidFill>
                <a:latin typeface="Footlight MT Light" pitchFamily="18" charset="0"/>
              </a:rPr>
              <a:t>**PATİLİ-İFTAR VE SAHUR  </a:t>
            </a:r>
          </a:p>
          <a:p>
            <a:endParaRPr lang="tr-TR" dirty="0">
              <a:solidFill>
                <a:schemeClr val="tx2">
                  <a:lumMod val="75000"/>
                </a:schemeClr>
              </a:solidFill>
              <a:latin typeface="Footlight MT Light" pitchFamily="18" charset="0"/>
            </a:endParaRPr>
          </a:p>
          <a:p>
            <a:r>
              <a:rPr lang="tr-TR" dirty="0">
                <a:solidFill>
                  <a:schemeClr val="tx2">
                    <a:lumMod val="75000"/>
                  </a:schemeClr>
                </a:solidFill>
                <a:latin typeface="Footlight MT Light" pitchFamily="18" charset="0"/>
              </a:rPr>
              <a:t>**ELLERİM KÜÇÜK DAHA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User\Downloads\bülten\Paper.jp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7" name="6 Metin kutusu"/>
          <p:cNvSpPr txBox="1"/>
          <p:nvPr/>
        </p:nvSpPr>
        <p:spPr>
          <a:xfrm>
            <a:off x="1097360" y="323528"/>
            <a:ext cx="5760640" cy="646331"/>
          </a:xfrm>
          <a:prstGeom prst="rect">
            <a:avLst/>
          </a:prstGeom>
          <a:noFill/>
        </p:spPr>
        <p:txBody>
          <a:bodyPr wrap="square" rtlCol="0">
            <a:spAutoFit/>
          </a:bodyPr>
          <a:lstStyle/>
          <a:p>
            <a:r>
              <a:rPr lang="tr-TR" sz="3600" dirty="0">
                <a:latin typeface="Georgia" pitchFamily="18" charset="0"/>
              </a:rPr>
              <a:t>HADİS-İ ŞERİFLER</a:t>
            </a:r>
          </a:p>
        </p:txBody>
      </p:sp>
      <p:sp>
        <p:nvSpPr>
          <p:cNvPr id="8" name="7 Metin kutusu"/>
          <p:cNvSpPr txBox="1"/>
          <p:nvPr/>
        </p:nvSpPr>
        <p:spPr>
          <a:xfrm>
            <a:off x="260649" y="1043608"/>
            <a:ext cx="6597351" cy="646331"/>
          </a:xfrm>
          <a:prstGeom prst="rect">
            <a:avLst/>
          </a:prstGeom>
          <a:noFill/>
        </p:spPr>
        <p:txBody>
          <a:bodyPr wrap="square" rtlCol="0">
            <a:spAutoFit/>
          </a:bodyPr>
          <a:lstStyle/>
          <a:p>
            <a:r>
              <a:rPr lang="tr-TR" dirty="0">
                <a:solidFill>
                  <a:srgbClr val="CC0066"/>
                </a:solidFill>
                <a:latin typeface="Comic Sans MS" pitchFamily="66" charset="0"/>
              </a:rPr>
              <a:t>SİZE ZİYARETÇİ GELDİĞİNDE ONA İKRAMDA BULUNUNUZ</a:t>
            </a:r>
          </a:p>
        </p:txBody>
      </p:sp>
      <p:sp>
        <p:nvSpPr>
          <p:cNvPr id="9" name="8 Metin kutusu"/>
          <p:cNvSpPr txBox="1"/>
          <p:nvPr/>
        </p:nvSpPr>
        <p:spPr>
          <a:xfrm>
            <a:off x="620688" y="1835696"/>
            <a:ext cx="6237312" cy="646331"/>
          </a:xfrm>
          <a:prstGeom prst="rect">
            <a:avLst/>
          </a:prstGeom>
          <a:noFill/>
        </p:spPr>
        <p:txBody>
          <a:bodyPr wrap="square" rtlCol="0">
            <a:spAutoFit/>
          </a:bodyPr>
          <a:lstStyle/>
          <a:p>
            <a:r>
              <a:rPr lang="tr-TR" dirty="0">
                <a:latin typeface="Comic Sans MS" pitchFamily="66" charset="0"/>
              </a:rPr>
              <a:t>AKIP GİDEN NEHİR KENARINDA OLSANIZ BİLE SUYU İSRAF ETMEYİNİZ</a:t>
            </a:r>
          </a:p>
        </p:txBody>
      </p:sp>
      <p:sp>
        <p:nvSpPr>
          <p:cNvPr id="10" name="9 Metin kutusu"/>
          <p:cNvSpPr txBox="1"/>
          <p:nvPr/>
        </p:nvSpPr>
        <p:spPr>
          <a:xfrm>
            <a:off x="404664" y="2699792"/>
            <a:ext cx="5544616" cy="1200329"/>
          </a:xfrm>
          <a:prstGeom prst="rect">
            <a:avLst/>
          </a:prstGeom>
          <a:noFill/>
        </p:spPr>
        <p:txBody>
          <a:bodyPr wrap="square" rtlCol="0">
            <a:spAutoFit/>
          </a:bodyPr>
          <a:lstStyle/>
          <a:p>
            <a:r>
              <a:rPr lang="tr-TR" dirty="0">
                <a:solidFill>
                  <a:srgbClr val="CC0066"/>
                </a:solidFill>
                <a:latin typeface="Comic Sans MS" pitchFamily="66" charset="0"/>
              </a:rPr>
              <a:t>İKİ MÜSLÜMAN KARŞILAŞTIKLARINDA EL SIKIŞIRLARSA,BİRBİRLERİNDEN AYRILMADAN ÖNCE GÜNAHLARI BAĞIŞLANIR (HATALARI BAĞIŞLANIR)</a:t>
            </a:r>
          </a:p>
        </p:txBody>
      </p:sp>
      <p:sp>
        <p:nvSpPr>
          <p:cNvPr id="11" name="10 Metin kutusu"/>
          <p:cNvSpPr txBox="1"/>
          <p:nvPr/>
        </p:nvSpPr>
        <p:spPr>
          <a:xfrm>
            <a:off x="809328" y="4139952"/>
            <a:ext cx="6048672" cy="923330"/>
          </a:xfrm>
          <a:prstGeom prst="rect">
            <a:avLst/>
          </a:prstGeom>
          <a:noFill/>
        </p:spPr>
        <p:txBody>
          <a:bodyPr wrap="square" rtlCol="0">
            <a:spAutoFit/>
          </a:bodyPr>
          <a:lstStyle/>
          <a:p>
            <a:r>
              <a:rPr lang="tr-TR" dirty="0">
                <a:latin typeface="Comic Sans MS" pitchFamily="66" charset="0"/>
              </a:rPr>
              <a:t>HERHANGİ BİRİNİZ İFTAR ETMEK  İSTEDİĞİ ZAMAN ORUCUNU HURMA İLE AÇSIN. YOKSA SU İLE İFTAR ETSİN.</a:t>
            </a:r>
          </a:p>
        </p:txBody>
      </p:sp>
      <p:pic>
        <p:nvPicPr>
          <p:cNvPr id="8194" name="Picture 2" descr="C:\Users\User\Downloads\WhatsApp Image 2023-03-28 at 13.39.35.jpeg"/>
          <p:cNvPicPr>
            <a:picLocks noChangeAspect="1" noChangeArrowheads="1"/>
          </p:cNvPicPr>
          <p:nvPr/>
        </p:nvPicPr>
        <p:blipFill>
          <a:blip r:embed="rId3" cstate="print"/>
          <a:srcRect/>
          <a:stretch>
            <a:fillRect/>
          </a:stretch>
        </p:blipFill>
        <p:spPr bwMode="auto">
          <a:xfrm>
            <a:off x="0" y="5220072"/>
            <a:ext cx="4104456" cy="3923928"/>
          </a:xfrm>
          <a:prstGeom prst="rect">
            <a:avLst/>
          </a:prstGeom>
          <a:noFill/>
        </p:spPr>
      </p:pic>
      <p:sp>
        <p:nvSpPr>
          <p:cNvPr id="13" name="12 Metin kutusu"/>
          <p:cNvSpPr txBox="1"/>
          <p:nvPr/>
        </p:nvSpPr>
        <p:spPr>
          <a:xfrm>
            <a:off x="4077072" y="6156176"/>
            <a:ext cx="2592288" cy="646331"/>
          </a:xfrm>
          <a:prstGeom prst="rect">
            <a:avLst/>
          </a:prstGeom>
          <a:noFill/>
        </p:spPr>
        <p:txBody>
          <a:bodyPr wrap="square" rtlCol="0">
            <a:spAutoFit/>
          </a:bodyPr>
          <a:lstStyle/>
          <a:p>
            <a:r>
              <a:rPr lang="tr-TR" dirty="0">
                <a:latin typeface="Comic Sans MS" pitchFamily="66" charset="0"/>
              </a:rPr>
              <a:t>HADİS YOLCUSU KALMASIIN. </a:t>
            </a:r>
            <a:r>
              <a:rPr lang="tr-TR" dirty="0">
                <a:latin typeface="Comic Sans MS" pitchFamily="66" charset="0"/>
                <a:sym typeface="Wingdings" pitchFamily="2" charset="2"/>
              </a:rPr>
              <a:t></a:t>
            </a:r>
            <a:endParaRPr lang="tr-TR" dirty="0">
              <a:latin typeface="Comic Sans MS"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User\Downloads\bülten\KİTAP\wi_800 (2).jpg"/>
          <p:cNvPicPr>
            <a:picLocks noChangeAspect="1" noChangeArrowheads="1"/>
          </p:cNvPicPr>
          <p:nvPr/>
        </p:nvPicPr>
        <p:blipFill>
          <a:blip r:embed="rId2" cstate="print"/>
          <a:srcRect/>
          <a:stretch>
            <a:fillRect/>
          </a:stretch>
        </p:blipFill>
        <p:spPr bwMode="auto">
          <a:xfrm>
            <a:off x="3717032" y="2771800"/>
            <a:ext cx="2425972" cy="3384376"/>
          </a:xfrm>
          <a:prstGeom prst="rect">
            <a:avLst/>
          </a:prstGeom>
          <a:noFill/>
        </p:spPr>
      </p:pic>
      <p:pic>
        <p:nvPicPr>
          <p:cNvPr id="9222" name="Picture 6" descr="C:\Users\User\Downloads\bülten\KİTAP\wi_800.jpg"/>
          <p:cNvPicPr>
            <a:picLocks noChangeAspect="1" noChangeArrowheads="1"/>
          </p:cNvPicPr>
          <p:nvPr/>
        </p:nvPicPr>
        <p:blipFill>
          <a:blip r:embed="rId3" cstate="print"/>
          <a:srcRect/>
          <a:stretch>
            <a:fillRect/>
          </a:stretch>
        </p:blipFill>
        <p:spPr bwMode="auto">
          <a:xfrm>
            <a:off x="3212976" y="6208118"/>
            <a:ext cx="3355851" cy="2935882"/>
          </a:xfrm>
          <a:prstGeom prst="rect">
            <a:avLst/>
          </a:prstGeom>
          <a:noFill/>
        </p:spPr>
      </p:pic>
      <p:sp>
        <p:nvSpPr>
          <p:cNvPr id="7" name="6 Metin kutusu"/>
          <p:cNvSpPr txBox="1"/>
          <p:nvPr/>
        </p:nvSpPr>
        <p:spPr>
          <a:xfrm>
            <a:off x="1052736" y="179512"/>
            <a:ext cx="5544616" cy="523220"/>
          </a:xfrm>
          <a:prstGeom prst="rect">
            <a:avLst/>
          </a:prstGeom>
          <a:noFill/>
        </p:spPr>
        <p:txBody>
          <a:bodyPr wrap="square" rtlCol="0">
            <a:spAutoFit/>
          </a:bodyPr>
          <a:lstStyle/>
          <a:p>
            <a:r>
              <a:rPr lang="tr-TR" sz="2800" dirty="0">
                <a:solidFill>
                  <a:srgbClr val="660066"/>
                </a:solidFill>
                <a:latin typeface="Footlight MT Light" pitchFamily="18" charset="0"/>
              </a:rPr>
              <a:t>OKUNAN KİTAPLARIMIZ</a:t>
            </a:r>
          </a:p>
        </p:txBody>
      </p:sp>
      <p:pic>
        <p:nvPicPr>
          <p:cNvPr id="9218" name="Picture 2" descr="C:\Users\User\Downloads\bülten\KİTAP\0001929627001-1.jpg"/>
          <p:cNvPicPr>
            <a:picLocks noChangeAspect="1" noChangeArrowheads="1"/>
          </p:cNvPicPr>
          <p:nvPr/>
        </p:nvPicPr>
        <p:blipFill>
          <a:blip r:embed="rId4" cstate="print"/>
          <a:srcRect/>
          <a:stretch>
            <a:fillRect/>
          </a:stretch>
        </p:blipFill>
        <p:spPr bwMode="auto">
          <a:xfrm>
            <a:off x="0" y="755576"/>
            <a:ext cx="2924944" cy="3312368"/>
          </a:xfrm>
          <a:prstGeom prst="rect">
            <a:avLst/>
          </a:prstGeom>
          <a:noFill/>
        </p:spPr>
      </p:pic>
      <p:pic>
        <p:nvPicPr>
          <p:cNvPr id="9219" name="Picture 3" descr="C:\Users\User\Downloads\bülten\KİTAP\hqdefault.jpg"/>
          <p:cNvPicPr>
            <a:picLocks noChangeAspect="1" noChangeArrowheads="1"/>
          </p:cNvPicPr>
          <p:nvPr/>
        </p:nvPicPr>
        <p:blipFill>
          <a:blip r:embed="rId5" cstate="print"/>
          <a:srcRect/>
          <a:stretch>
            <a:fillRect/>
          </a:stretch>
        </p:blipFill>
        <p:spPr bwMode="auto">
          <a:xfrm>
            <a:off x="3284984" y="755576"/>
            <a:ext cx="2952328" cy="2376264"/>
          </a:xfrm>
          <a:prstGeom prst="rect">
            <a:avLst/>
          </a:prstGeom>
          <a:noFill/>
        </p:spPr>
      </p:pic>
      <p:pic>
        <p:nvPicPr>
          <p:cNvPr id="9220" name="Picture 4" descr="C:\Users\User\Downloads\bülten\KİTAP\wi_800 (1).jpg"/>
          <p:cNvPicPr>
            <a:picLocks noChangeAspect="1" noChangeArrowheads="1"/>
          </p:cNvPicPr>
          <p:nvPr/>
        </p:nvPicPr>
        <p:blipFill>
          <a:blip r:embed="rId6" cstate="print"/>
          <a:srcRect/>
          <a:stretch>
            <a:fillRect/>
          </a:stretch>
        </p:blipFill>
        <p:spPr bwMode="auto">
          <a:xfrm>
            <a:off x="0" y="4644008"/>
            <a:ext cx="2993604" cy="32403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11"/>
          <p:cNvGraphicFramePr>
            <a:graphicFrameLocks noGrp="1"/>
          </p:cNvGraphicFramePr>
          <p:nvPr>
            <p:extLst>
              <p:ext uri="{D42A27DB-BD31-4B8C-83A1-F6EECF244321}">
                <p14:modId xmlns:p14="http://schemas.microsoft.com/office/powerpoint/2010/main" val="3449846763"/>
              </p:ext>
            </p:extLst>
          </p:nvPr>
        </p:nvGraphicFramePr>
        <p:xfrm>
          <a:off x="19491" y="785786"/>
          <a:ext cx="6838509" cy="4944811"/>
        </p:xfrm>
        <a:graphic>
          <a:graphicData uri="http://schemas.openxmlformats.org/drawingml/2006/table">
            <a:tbl>
              <a:tblPr firstRow="1" bandRow="1">
                <a:tableStyleId>{5C22544A-7EE6-4342-B048-85BDC9FD1C3A}</a:tableStyleId>
              </a:tblPr>
              <a:tblGrid>
                <a:gridCol w="1224454">
                  <a:extLst>
                    <a:ext uri="{9D8B030D-6E8A-4147-A177-3AD203B41FA5}">
                      <a16:colId xmlns:a16="http://schemas.microsoft.com/office/drawing/2014/main" val="20000"/>
                    </a:ext>
                  </a:extLst>
                </a:gridCol>
                <a:gridCol w="1224454">
                  <a:extLst>
                    <a:ext uri="{9D8B030D-6E8A-4147-A177-3AD203B41FA5}">
                      <a16:colId xmlns:a16="http://schemas.microsoft.com/office/drawing/2014/main" val="20001"/>
                    </a:ext>
                  </a:extLst>
                </a:gridCol>
                <a:gridCol w="2157601">
                  <a:extLst>
                    <a:ext uri="{9D8B030D-6E8A-4147-A177-3AD203B41FA5}">
                      <a16:colId xmlns:a16="http://schemas.microsoft.com/office/drawing/2014/main" val="20002"/>
                    </a:ext>
                  </a:extLst>
                </a:gridCol>
                <a:gridCol w="2232000">
                  <a:extLst>
                    <a:ext uri="{9D8B030D-6E8A-4147-A177-3AD203B41FA5}">
                      <a16:colId xmlns:a16="http://schemas.microsoft.com/office/drawing/2014/main" val="20003"/>
                    </a:ext>
                  </a:extLst>
                </a:gridCol>
              </a:tblGrid>
              <a:tr h="473846">
                <a:tc gridSpan="2">
                  <a:txBody>
                    <a:bodyPr/>
                    <a:lstStyle/>
                    <a:p>
                      <a:pPr algn="l"/>
                      <a:r>
                        <a:rPr lang="tr-TR" sz="1600" dirty="0">
                          <a:solidFill>
                            <a:srgbClr val="660033"/>
                          </a:solidFill>
                        </a:rPr>
                        <a:t>BELİRLİ GÜN</a:t>
                      </a:r>
                      <a:r>
                        <a:rPr lang="tr-TR" sz="1600" baseline="0" dirty="0">
                          <a:solidFill>
                            <a:srgbClr val="660033"/>
                          </a:solidFill>
                        </a:rPr>
                        <a:t> VE HAFTALAR</a:t>
                      </a:r>
                      <a:endParaRPr lang="tr-TR" sz="1600" dirty="0">
                        <a:solidFill>
                          <a:srgbClr val="660033"/>
                        </a:solidFill>
                      </a:endParaRPr>
                    </a:p>
                  </a:txBody>
                  <a:tcPr>
                    <a:solidFill>
                      <a:schemeClr val="accent2">
                        <a:lumMod val="20000"/>
                        <a:lumOff val="80000"/>
                      </a:schemeClr>
                    </a:solidFill>
                  </a:tcPr>
                </a:tc>
                <a:tc hMerge="1">
                  <a:txBody>
                    <a:bodyPr/>
                    <a:lstStyle/>
                    <a:p>
                      <a:endParaRPr lang="tr-TR"/>
                    </a:p>
                  </a:txBody>
                  <a:tcPr/>
                </a:tc>
                <a:tc>
                  <a:txBody>
                    <a:bodyPr/>
                    <a:lstStyle/>
                    <a:p>
                      <a:r>
                        <a:rPr lang="tr-TR" sz="1600" b="1" dirty="0">
                          <a:solidFill>
                            <a:srgbClr val="660033"/>
                          </a:solidFill>
                        </a:rPr>
                        <a:t>KAVRAMLAR</a:t>
                      </a:r>
                    </a:p>
                  </a:txBody>
                  <a:tcPr>
                    <a:solidFill>
                      <a:schemeClr val="accent2">
                        <a:lumMod val="20000"/>
                        <a:lumOff val="80000"/>
                      </a:schemeClr>
                    </a:solidFill>
                  </a:tcPr>
                </a:tc>
                <a:tc>
                  <a:txBody>
                    <a:bodyPr/>
                    <a:lstStyle/>
                    <a:p>
                      <a:pPr algn="ctr"/>
                      <a:r>
                        <a:rPr lang="tr-TR" sz="1600" dirty="0">
                          <a:solidFill>
                            <a:srgbClr val="660033"/>
                          </a:solidFill>
                        </a:rPr>
                        <a:t>KONULAR</a:t>
                      </a:r>
                    </a:p>
                  </a:txBody>
                  <a:tcPr>
                    <a:solidFill>
                      <a:schemeClr val="accent2">
                        <a:lumMod val="20000"/>
                        <a:lumOff val="80000"/>
                      </a:schemeClr>
                    </a:solidFill>
                  </a:tcPr>
                </a:tc>
                <a:extLst>
                  <a:ext uri="{0D108BD9-81ED-4DB2-BD59-A6C34878D82A}">
                    <a16:rowId xmlns:a16="http://schemas.microsoft.com/office/drawing/2014/main" val="10000"/>
                  </a:ext>
                </a:extLst>
              </a:tr>
              <a:tr h="957937">
                <a:tc gridSpan="2">
                  <a:txBody>
                    <a:bodyPr/>
                    <a:lstStyle/>
                    <a:p>
                      <a:pPr>
                        <a:buFont typeface="Arial" pitchFamily="34" charset="0"/>
                        <a:buChar char="•"/>
                      </a:pPr>
                      <a:r>
                        <a:rPr lang="tr-TR" sz="800" b="1" dirty="0"/>
                        <a:t>DEPREM HAFTASI</a:t>
                      </a:r>
                    </a:p>
                    <a:p>
                      <a:pPr>
                        <a:buFont typeface="Arial" pitchFamily="34" charset="0"/>
                        <a:buChar char="•"/>
                      </a:pPr>
                      <a:r>
                        <a:rPr lang="tr-TR" sz="800" b="1" dirty="0"/>
                        <a:t>YEŞİLAY HAFTASI</a:t>
                      </a:r>
                    </a:p>
                    <a:p>
                      <a:pPr>
                        <a:buFont typeface="Arial" pitchFamily="34" charset="0"/>
                        <a:buChar char="•"/>
                      </a:pPr>
                      <a:r>
                        <a:rPr lang="tr-TR" sz="800" b="1" dirty="0"/>
                        <a:t>DÜNYA KADINLAR GÜNÜ</a:t>
                      </a:r>
                    </a:p>
                    <a:p>
                      <a:pPr>
                        <a:buFont typeface="Arial" pitchFamily="34" charset="0"/>
                        <a:buChar char="•"/>
                      </a:pPr>
                      <a:r>
                        <a:rPr lang="tr-TR" sz="800" b="1" dirty="0"/>
                        <a:t>BİLİM VE TEKNOLOJİ HAFTASI</a:t>
                      </a:r>
                    </a:p>
                    <a:p>
                      <a:pPr>
                        <a:buFont typeface="Arial" pitchFamily="34" charset="0"/>
                        <a:buChar char="•"/>
                      </a:pPr>
                      <a:r>
                        <a:rPr lang="tr-TR" sz="800" b="1" dirty="0"/>
                        <a:t>İSTİKLAL MARŞININ KABULÜ-MEHMET AKİF ERSOYU ANMA GÜNÜ</a:t>
                      </a:r>
                    </a:p>
                    <a:p>
                      <a:pPr>
                        <a:buFont typeface="Arial" pitchFamily="34" charset="0"/>
                        <a:buChar char="•"/>
                      </a:pPr>
                      <a:r>
                        <a:rPr lang="tr-TR" sz="800" b="1" dirty="0"/>
                        <a:t>TIP BAYRAMI</a:t>
                      </a:r>
                    </a:p>
                    <a:p>
                      <a:pPr>
                        <a:buFont typeface="Arial" pitchFamily="34" charset="0"/>
                        <a:buChar char="•"/>
                      </a:pPr>
                      <a:r>
                        <a:rPr lang="tr-TR" sz="800" b="1" dirty="0"/>
                        <a:t>ÇANAKKALE ZAFERİ</a:t>
                      </a:r>
                    </a:p>
                    <a:p>
                      <a:pPr>
                        <a:buFont typeface="Arial" pitchFamily="34" charset="0"/>
                        <a:buChar char="•"/>
                      </a:pPr>
                      <a:r>
                        <a:rPr lang="tr-TR" sz="800" b="1" dirty="0"/>
                        <a:t>YAŞLILAR HAFTASI</a:t>
                      </a:r>
                    </a:p>
                    <a:p>
                      <a:pPr>
                        <a:buFont typeface="Arial" pitchFamily="34" charset="0"/>
                        <a:buChar char="•"/>
                      </a:pPr>
                      <a:r>
                        <a:rPr lang="tr-TR" sz="800" b="1" dirty="0"/>
                        <a:t>ORMAN HAFTASI</a:t>
                      </a:r>
                    </a:p>
                    <a:p>
                      <a:pPr>
                        <a:buFont typeface="Arial" pitchFamily="34" charset="0"/>
                        <a:buChar char="•"/>
                      </a:pPr>
                      <a:r>
                        <a:rPr lang="tr-TR" sz="800" b="1" dirty="0"/>
                        <a:t>DÜNYA SU GÜNÜ</a:t>
                      </a:r>
                    </a:p>
                    <a:p>
                      <a:pPr>
                        <a:buFont typeface="Arial" pitchFamily="34" charset="0"/>
                        <a:buChar char="•"/>
                      </a:pPr>
                      <a:r>
                        <a:rPr lang="tr-TR" sz="800" b="1" dirty="0"/>
                        <a:t>DÜNYA TİYATROLAR GÜNÜ</a:t>
                      </a:r>
                    </a:p>
                    <a:p>
                      <a:pPr>
                        <a:buFont typeface="Arial" pitchFamily="34" charset="0"/>
                        <a:buChar char="•"/>
                      </a:pPr>
                      <a:r>
                        <a:rPr lang="tr-TR" sz="800" b="1" dirty="0"/>
                        <a:t>KÜTÜPHANELER HAFTASI</a:t>
                      </a:r>
                    </a:p>
                    <a:p>
                      <a:pPr>
                        <a:buFont typeface="Arial" pitchFamily="34" charset="0"/>
                        <a:buChar char="•"/>
                      </a:pPr>
                      <a:endParaRPr lang="tr-TR" sz="800" b="1" dirty="0"/>
                    </a:p>
                    <a:p>
                      <a:pPr>
                        <a:buFont typeface="Arial" pitchFamily="34" charset="0"/>
                        <a:buChar char="•"/>
                      </a:pPr>
                      <a:endParaRPr lang="tr-TR" sz="800" b="1" dirty="0"/>
                    </a:p>
                    <a:p>
                      <a:pPr>
                        <a:buFont typeface="Arial" pitchFamily="34" charset="0"/>
                        <a:buNone/>
                      </a:pPr>
                      <a:endParaRPr lang="tr-TR" sz="800" b="1" dirty="0"/>
                    </a:p>
                    <a:p>
                      <a:pPr>
                        <a:buFont typeface="Arial" pitchFamily="34" charset="0"/>
                        <a:buNone/>
                      </a:pPr>
                      <a:r>
                        <a:rPr lang="tr-TR" sz="800" b="1" dirty="0"/>
                        <a:t>.</a:t>
                      </a:r>
                    </a:p>
                  </a:txBody>
                  <a:tcPr>
                    <a:solidFill>
                      <a:schemeClr val="accent1">
                        <a:lumMod val="20000"/>
                        <a:lumOff val="80000"/>
                      </a:schemeClr>
                    </a:solidFill>
                  </a:tcPr>
                </a:tc>
                <a:tc hMerge="1">
                  <a:txBody>
                    <a:bodyPr/>
                    <a:lstStyle/>
                    <a:p>
                      <a:endParaRPr lang="tr-TR"/>
                    </a:p>
                  </a:txBody>
                  <a:tcPr/>
                </a:tc>
                <a:tc>
                  <a:txBody>
                    <a:bodyPr/>
                    <a:lstStyle/>
                    <a:p>
                      <a:pPr>
                        <a:buFont typeface="Arial" pitchFamily="34" charset="0"/>
                        <a:buChar char="•"/>
                      </a:pPr>
                      <a:r>
                        <a:rPr lang="tr-TR" sz="1000" b="1" dirty="0"/>
                        <a:t>9 RAKAMI</a:t>
                      </a:r>
                    </a:p>
                    <a:p>
                      <a:pPr>
                        <a:buFont typeface="Arial" pitchFamily="34" charset="0"/>
                        <a:buChar char="•"/>
                      </a:pPr>
                      <a:r>
                        <a:rPr lang="tr-TR" sz="1000" b="1" dirty="0"/>
                        <a:t>ELİPS</a:t>
                      </a:r>
                    </a:p>
                    <a:p>
                      <a:pPr>
                        <a:buFont typeface="Arial" pitchFamily="34" charset="0"/>
                        <a:buChar char="•"/>
                      </a:pPr>
                      <a:r>
                        <a:rPr lang="tr-TR" sz="1000" b="1" baseline="0" dirty="0"/>
                        <a:t> </a:t>
                      </a:r>
                      <a:r>
                        <a:rPr lang="tr-TR" sz="1000" b="1" dirty="0"/>
                        <a:t>SİYAH</a:t>
                      </a:r>
                      <a:r>
                        <a:rPr lang="tr-TR" sz="1000" b="1" baseline="0" dirty="0"/>
                        <a:t> RENK</a:t>
                      </a:r>
                    </a:p>
                    <a:p>
                      <a:pPr>
                        <a:buFont typeface="Arial" pitchFamily="34" charset="0"/>
                        <a:buChar char="•"/>
                      </a:pPr>
                      <a:r>
                        <a:rPr lang="tr-TR" sz="1000" b="1" baseline="0" dirty="0"/>
                        <a:t>BEYAZ RENK</a:t>
                      </a:r>
                    </a:p>
                    <a:p>
                      <a:pPr>
                        <a:buFont typeface="Arial" pitchFamily="34" charset="0"/>
                        <a:buChar char="•"/>
                      </a:pPr>
                      <a:r>
                        <a:rPr lang="tr-TR" sz="1000" b="1" baseline="0" dirty="0"/>
                        <a:t>0 RAKAMI</a:t>
                      </a:r>
                    </a:p>
                    <a:p>
                      <a:pPr>
                        <a:buFont typeface="Arial" pitchFamily="34" charset="0"/>
                        <a:buChar char="•"/>
                      </a:pPr>
                      <a:r>
                        <a:rPr lang="tr-TR" sz="1000" b="1" baseline="0" dirty="0"/>
                        <a:t>GRİ RENK</a:t>
                      </a:r>
                    </a:p>
                  </a:txBody>
                  <a:tcPr>
                    <a:solidFill>
                      <a:schemeClr val="accent1">
                        <a:lumMod val="20000"/>
                        <a:lumOff val="80000"/>
                      </a:schemeClr>
                    </a:solidFill>
                  </a:tcPr>
                </a:tc>
                <a:tc>
                  <a:txBody>
                    <a:bodyPr/>
                    <a:lstStyle/>
                    <a:p>
                      <a:r>
                        <a:rPr lang="tr-TR" sz="1000" b="1" dirty="0"/>
                        <a:t>.İLKBAHAR</a:t>
                      </a:r>
                    </a:p>
                    <a:p>
                      <a:r>
                        <a:rPr lang="tr-TR" sz="1000" b="1" dirty="0"/>
                        <a:t>.HAFTANIN GÜNLERİ</a:t>
                      </a:r>
                    </a:p>
                    <a:p>
                      <a:r>
                        <a:rPr lang="tr-TR" sz="1000" b="1" dirty="0"/>
                        <a:t>.SAAT</a:t>
                      </a:r>
                    </a:p>
                    <a:p>
                      <a:endParaRPr lang="tr-TR" sz="1000" b="1" dirty="0"/>
                    </a:p>
                  </a:txBody>
                  <a:tcPr>
                    <a:solidFill>
                      <a:schemeClr val="accent1">
                        <a:lumMod val="20000"/>
                        <a:lumOff val="80000"/>
                      </a:schemeClr>
                    </a:solidFill>
                  </a:tcPr>
                </a:tc>
                <a:extLst>
                  <a:ext uri="{0D108BD9-81ED-4DB2-BD59-A6C34878D82A}">
                    <a16:rowId xmlns:a16="http://schemas.microsoft.com/office/drawing/2014/main" val="10001"/>
                  </a:ext>
                </a:extLst>
              </a:tr>
              <a:tr h="50837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i="0" dirty="0">
                          <a:solidFill>
                            <a:srgbClr val="660033"/>
                          </a:solidFill>
                        </a:rPr>
                        <a:t>GEZİLER OKUL İÇİ ETKİNLİKLERİ</a:t>
                      </a:r>
                      <a:endParaRPr lang="tr-TR" sz="1600" b="1" dirty="0">
                        <a:solidFill>
                          <a:srgbClr val="660033"/>
                        </a:solidFill>
                      </a:endParaRPr>
                    </a:p>
                    <a:p>
                      <a:pPr algn="ctr"/>
                      <a:endParaRPr lang="tr-TR" sz="1600" b="1" i="0" dirty="0">
                        <a:solidFill>
                          <a:srgbClr val="660033"/>
                        </a:solidFill>
                      </a:endParaRPr>
                    </a:p>
                  </a:txBody>
                  <a:tcPr>
                    <a:solidFill>
                      <a:schemeClr val="accent2">
                        <a:lumMod val="20000"/>
                        <a:lumOff val="80000"/>
                      </a:schemeClr>
                    </a:solidFill>
                  </a:tcPr>
                </a:tc>
                <a:tc hMerge="1">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a:solidFill>
                            <a:srgbClr val="660033"/>
                          </a:solidFill>
                        </a:rPr>
                        <a:t>ÖĞRENDİĞİMİZ DEĞERLER</a:t>
                      </a:r>
                    </a:p>
                    <a:p>
                      <a:endParaRPr lang="tr-TR" sz="1600" b="1" dirty="0">
                        <a:solidFill>
                          <a:srgbClr val="660033"/>
                        </a:solidFill>
                      </a:endParaRPr>
                    </a:p>
                  </a:txBody>
                  <a:tcPr>
                    <a:solidFill>
                      <a:schemeClr val="accent2">
                        <a:lumMod val="20000"/>
                        <a:lumOff val="80000"/>
                      </a:schemeClr>
                    </a:solidFill>
                  </a:tcPr>
                </a:tc>
                <a:tc>
                  <a:txBody>
                    <a:bodyPr/>
                    <a:lstStyle/>
                    <a:p>
                      <a:r>
                        <a:rPr lang="tr-TR" sz="1600" b="1" dirty="0">
                          <a:solidFill>
                            <a:srgbClr val="660033"/>
                          </a:solidFill>
                        </a:rPr>
                        <a:t>KURALLI</a:t>
                      </a:r>
                      <a:r>
                        <a:rPr lang="tr-TR" sz="1600" b="1" baseline="0" dirty="0">
                          <a:solidFill>
                            <a:srgbClr val="660033"/>
                          </a:solidFill>
                        </a:rPr>
                        <a:t> OYUNLAR</a:t>
                      </a:r>
                      <a:endParaRPr lang="tr-TR" sz="1600" b="1" dirty="0">
                        <a:solidFill>
                          <a:srgbClr val="660033"/>
                        </a:solidFill>
                      </a:endParaRPr>
                    </a:p>
                  </a:txBody>
                  <a:tcPr>
                    <a:solidFill>
                      <a:schemeClr val="accent2">
                        <a:lumMod val="20000"/>
                        <a:lumOff val="80000"/>
                      </a:schemeClr>
                    </a:solidFill>
                  </a:tcPr>
                </a:tc>
                <a:extLst>
                  <a:ext uri="{0D108BD9-81ED-4DB2-BD59-A6C34878D82A}">
                    <a16:rowId xmlns:a16="http://schemas.microsoft.com/office/drawing/2014/main" val="10002"/>
                  </a:ext>
                </a:extLst>
              </a:tr>
              <a:tr h="1483925">
                <a:tc>
                  <a:txBody>
                    <a:bodyPr/>
                    <a:lstStyle/>
                    <a:p>
                      <a:pPr>
                        <a:buFont typeface="Arial" pitchFamily="34" charset="0"/>
                        <a:buNone/>
                      </a:pPr>
                      <a:r>
                        <a:rPr lang="tr-TR" sz="800" b="1" dirty="0"/>
                        <a:t>.ÇILGIN ÇORAP PARTİSİ</a:t>
                      </a:r>
                    </a:p>
                    <a:p>
                      <a:pPr>
                        <a:buFont typeface="Arial" pitchFamily="34" charset="0"/>
                        <a:buNone/>
                      </a:pPr>
                      <a:r>
                        <a:rPr lang="tr-TR" sz="800" b="1" dirty="0"/>
                        <a:t>.TİYATRO GÜNÜ</a:t>
                      </a:r>
                    </a:p>
                    <a:p>
                      <a:pPr>
                        <a:buFont typeface="Arial" pitchFamily="34" charset="0"/>
                        <a:buNone/>
                      </a:pPr>
                      <a:r>
                        <a:rPr lang="tr-TR" sz="800" b="1" dirty="0"/>
                        <a:t>.KÜTÜPHANE GEZİSİ</a:t>
                      </a:r>
                    </a:p>
                    <a:p>
                      <a:pPr>
                        <a:buFont typeface="Arial" pitchFamily="34" charset="0"/>
                        <a:buNone/>
                      </a:pPr>
                      <a:endParaRPr lang="tr-TR" sz="800" b="1" dirty="0"/>
                    </a:p>
                  </a:txBody>
                  <a:tcPr>
                    <a:solidFill>
                      <a:schemeClr val="accent1">
                        <a:lumMod val="20000"/>
                        <a:lumOff val="80000"/>
                      </a:schemeClr>
                    </a:solidFill>
                  </a:tcPr>
                </a:tc>
                <a:tc>
                  <a:txBody>
                    <a:bodyPr/>
                    <a:lstStyle/>
                    <a:p>
                      <a:pPr>
                        <a:buFont typeface="Arial" pitchFamily="34" charset="0"/>
                        <a:buChar char="•"/>
                      </a:pPr>
                      <a:endParaRPr lang="tr-TR" sz="800" b="1" dirty="0"/>
                    </a:p>
                  </a:txBody>
                  <a:tcPr>
                    <a:solidFill>
                      <a:schemeClr val="accent1">
                        <a:lumMod val="20000"/>
                        <a:lumOff val="80000"/>
                      </a:schemeClr>
                    </a:solidFill>
                  </a:tcPr>
                </a:tc>
                <a:tc>
                  <a:txBody>
                    <a:bodyPr/>
                    <a:lstStyle/>
                    <a:p>
                      <a:pPr>
                        <a:buFont typeface="Arial" pitchFamily="34" charset="0"/>
                        <a:buChar char="•"/>
                      </a:pPr>
                      <a:r>
                        <a:rPr lang="tr-TR" sz="1000" b="1" baseline="0" dirty="0"/>
                        <a:t>BÜYÜKLERE SAYGI</a:t>
                      </a:r>
                    </a:p>
                    <a:p>
                      <a:pPr>
                        <a:buFont typeface="Arial" pitchFamily="34" charset="0"/>
                        <a:buChar char="•"/>
                      </a:pPr>
                      <a:r>
                        <a:rPr lang="tr-TR" sz="1000" b="1" baseline="0" dirty="0"/>
                        <a:t>SABIR</a:t>
                      </a:r>
                    </a:p>
                    <a:p>
                      <a:pPr>
                        <a:buFont typeface="Arial" pitchFamily="34" charset="0"/>
                        <a:buChar char="•"/>
                      </a:pPr>
                      <a:r>
                        <a:rPr lang="tr-TR" sz="1000" b="1" baseline="0" dirty="0"/>
                        <a:t>İYİLİK</a:t>
                      </a:r>
                    </a:p>
                    <a:p>
                      <a:pPr>
                        <a:buFont typeface="Arial" pitchFamily="34" charset="0"/>
                        <a:buChar char="•"/>
                      </a:pPr>
                      <a:endParaRPr lang="tr-TR" sz="1000" b="1" baseline="0" dirty="0"/>
                    </a:p>
                    <a:p>
                      <a:endParaRPr lang="tr-TR" sz="1000" b="1" dirty="0"/>
                    </a:p>
                  </a:txBody>
                  <a:tcPr>
                    <a:solidFill>
                      <a:schemeClr val="accent1">
                        <a:lumMod val="20000"/>
                        <a:lumOff val="80000"/>
                      </a:schemeClr>
                    </a:solidFill>
                  </a:tcPr>
                </a:tc>
                <a:tc>
                  <a:txBody>
                    <a:bodyPr/>
                    <a:lstStyle/>
                    <a:p>
                      <a:pPr>
                        <a:buFont typeface="Arial" pitchFamily="34" charset="0"/>
                        <a:buChar char="•"/>
                      </a:pPr>
                      <a:r>
                        <a:rPr lang="tr-TR" sz="1000" b="1" baseline="0" dirty="0"/>
                        <a:t>.BARDAK PARAMK(sayı) EŞLEŞTİRME</a:t>
                      </a:r>
                    </a:p>
                    <a:p>
                      <a:pPr>
                        <a:buFont typeface="Arial" pitchFamily="34" charset="0"/>
                        <a:buChar char="•"/>
                      </a:pPr>
                      <a:r>
                        <a:rPr lang="tr-TR" sz="1000" b="1" baseline="0" dirty="0"/>
                        <a:t>HEDEF VUR OYUNU</a:t>
                      </a:r>
                    </a:p>
                    <a:p>
                      <a:pPr>
                        <a:buFont typeface="Arial" pitchFamily="34" charset="0"/>
                        <a:buChar char="•"/>
                      </a:pPr>
                      <a:r>
                        <a:rPr lang="tr-TR" sz="1000" b="1" baseline="0" dirty="0"/>
                        <a:t>TOP ULAŞTIR OYUNU</a:t>
                      </a:r>
                    </a:p>
                    <a:p>
                      <a:pPr>
                        <a:buFont typeface="Arial" pitchFamily="34" charset="0"/>
                        <a:buChar char="•"/>
                      </a:pPr>
                      <a:r>
                        <a:rPr lang="tr-TR" sz="1000" b="1" baseline="0"/>
                        <a:t>.YÜRÜYEN KAĞIT</a:t>
                      </a:r>
                    </a:p>
                  </a:txBody>
                  <a:tcP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4" name="Tablo 11"/>
          <p:cNvGraphicFramePr>
            <a:graphicFrameLocks noGrp="1"/>
          </p:cNvGraphicFramePr>
          <p:nvPr>
            <p:extLst>
              <p:ext uri="{D42A27DB-BD31-4B8C-83A1-F6EECF244321}">
                <p14:modId xmlns:p14="http://schemas.microsoft.com/office/powerpoint/2010/main" val="250291656"/>
              </p:ext>
            </p:extLst>
          </p:nvPr>
        </p:nvGraphicFramePr>
        <p:xfrm>
          <a:off x="19491" y="5364088"/>
          <a:ext cx="6866542" cy="4379060"/>
        </p:xfrm>
        <a:graphic>
          <a:graphicData uri="http://schemas.openxmlformats.org/drawingml/2006/table">
            <a:tbl>
              <a:tblPr firstRow="1" bandRow="1">
                <a:tableStyleId>{5C22544A-7EE6-4342-B048-85BDC9FD1C3A}</a:tableStyleId>
              </a:tblPr>
              <a:tblGrid>
                <a:gridCol w="2500306">
                  <a:extLst>
                    <a:ext uri="{9D8B030D-6E8A-4147-A177-3AD203B41FA5}">
                      <a16:colId xmlns:a16="http://schemas.microsoft.com/office/drawing/2014/main" val="20000"/>
                    </a:ext>
                  </a:extLst>
                </a:gridCol>
                <a:gridCol w="2190039">
                  <a:extLst>
                    <a:ext uri="{9D8B030D-6E8A-4147-A177-3AD203B41FA5}">
                      <a16:colId xmlns:a16="http://schemas.microsoft.com/office/drawing/2014/main" val="20001"/>
                    </a:ext>
                  </a:extLst>
                </a:gridCol>
                <a:gridCol w="2176197">
                  <a:extLst>
                    <a:ext uri="{9D8B030D-6E8A-4147-A177-3AD203B41FA5}">
                      <a16:colId xmlns:a16="http://schemas.microsoft.com/office/drawing/2014/main" val="20002"/>
                    </a:ext>
                  </a:extLst>
                </a:gridCol>
              </a:tblGrid>
              <a:tr h="42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a:solidFill>
                            <a:srgbClr val="660033"/>
                          </a:solidFill>
                        </a:rPr>
                        <a:t>GURME</a:t>
                      </a:r>
                      <a:r>
                        <a:rPr lang="tr-TR" sz="1600" b="1" baseline="0" dirty="0">
                          <a:solidFill>
                            <a:srgbClr val="660033"/>
                          </a:solidFill>
                        </a:rPr>
                        <a:t> ETKİNLİĞİ</a:t>
                      </a:r>
                      <a:endParaRPr lang="tr-TR" sz="1600" b="1" dirty="0">
                        <a:solidFill>
                          <a:srgbClr val="660033"/>
                        </a:solidFill>
                      </a:endParaRPr>
                    </a:p>
                    <a:p>
                      <a:pPr algn="ctr"/>
                      <a:endParaRPr lang="tr-TR" sz="1600" dirty="0">
                        <a:solidFill>
                          <a:srgbClr val="660033"/>
                        </a:solidFill>
                      </a:endParaRPr>
                    </a:p>
                  </a:txBody>
                  <a:tcPr>
                    <a:solidFill>
                      <a:schemeClr val="accent2">
                        <a:lumMod val="20000"/>
                        <a:lumOff val="80000"/>
                      </a:schemeClr>
                    </a:solidFill>
                  </a:tcPr>
                </a:tc>
                <a:tc>
                  <a:txBody>
                    <a:bodyPr/>
                    <a:lstStyle/>
                    <a:p>
                      <a:r>
                        <a:rPr lang="tr-TR" sz="1600" dirty="0">
                          <a:solidFill>
                            <a:srgbClr val="660033"/>
                          </a:solidFill>
                        </a:rPr>
                        <a:t>AYIN SEBZESİ</a:t>
                      </a:r>
                    </a:p>
                  </a:txBody>
                  <a:tcPr>
                    <a:solidFill>
                      <a:schemeClr val="accent2">
                        <a:lumMod val="20000"/>
                        <a:lumOff val="80000"/>
                      </a:schemeClr>
                    </a:solidFill>
                  </a:tcPr>
                </a:tc>
                <a:tc>
                  <a:txBody>
                    <a:bodyPr/>
                    <a:lstStyle/>
                    <a:p>
                      <a:pPr algn="ctr"/>
                      <a:r>
                        <a:rPr lang="tr-TR" sz="1600" dirty="0">
                          <a:solidFill>
                            <a:srgbClr val="660033"/>
                          </a:solidFill>
                        </a:rPr>
                        <a:t>AYIN SANATÇISI</a:t>
                      </a:r>
                    </a:p>
                  </a:txBody>
                  <a:tcPr>
                    <a:solidFill>
                      <a:schemeClr val="accent2">
                        <a:lumMod val="20000"/>
                        <a:lumOff val="80000"/>
                      </a:schemeClr>
                    </a:solidFill>
                  </a:tcPr>
                </a:tc>
                <a:extLst>
                  <a:ext uri="{0D108BD9-81ED-4DB2-BD59-A6C34878D82A}">
                    <a16:rowId xmlns:a16="http://schemas.microsoft.com/office/drawing/2014/main" val="10000"/>
                  </a:ext>
                </a:extLst>
              </a:tr>
              <a:tr h="77820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000" b="1"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000" b="1" dirty="0"/>
                    </a:p>
                    <a:p>
                      <a:r>
                        <a:rPr lang="tr-TR" sz="1000" b="1" dirty="0"/>
                        <a:t>SUFLE</a:t>
                      </a:r>
                    </a:p>
                    <a:p>
                      <a:r>
                        <a:rPr lang="tr-TR" sz="1000" b="1" dirty="0"/>
                        <a:t>.ÇİÇEK KURABİYE</a:t>
                      </a:r>
                    </a:p>
                    <a:p>
                      <a:r>
                        <a:rPr lang="tr-TR" sz="1000" b="1" dirty="0"/>
                        <a:t>.ÇİKOLATALI MİLFÖY BÖREK</a:t>
                      </a:r>
                    </a:p>
                    <a:p>
                      <a:r>
                        <a:rPr lang="tr-TR" sz="1000" b="1"/>
                        <a:t>.MUZDAN PENGUEN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000" b="1" dirty="0"/>
                    </a:p>
                  </a:txBody>
                  <a:tcPr>
                    <a:solidFill>
                      <a:schemeClr val="accent1">
                        <a:lumMod val="20000"/>
                        <a:lumOff val="80000"/>
                      </a:schemeClr>
                    </a:solidFill>
                  </a:tcPr>
                </a:tc>
                <a:tc>
                  <a:txBody>
                    <a:bodyPr/>
                    <a:lstStyle/>
                    <a:p>
                      <a:pPr>
                        <a:buFont typeface="Arial" pitchFamily="34" charset="0"/>
                        <a:buChar char="•"/>
                      </a:pPr>
                      <a:r>
                        <a:rPr lang="tr-TR" sz="1000" b="1" dirty="0"/>
                        <a:t>TURP</a:t>
                      </a:r>
                    </a:p>
                    <a:p>
                      <a:pPr>
                        <a:buFont typeface="Arial" pitchFamily="34" charset="0"/>
                        <a:buChar char="•"/>
                      </a:pPr>
                      <a:r>
                        <a:rPr lang="tr-TR" sz="1000" b="1" dirty="0"/>
                        <a:t>PANCAR</a:t>
                      </a:r>
                    </a:p>
                  </a:txBody>
                  <a:tcPr>
                    <a:solidFill>
                      <a:schemeClr val="accent1">
                        <a:lumMod val="20000"/>
                        <a:lumOff val="80000"/>
                      </a:schemeClr>
                    </a:solidFill>
                  </a:tcPr>
                </a:tc>
                <a:tc>
                  <a:txBody>
                    <a:bodyPr/>
                    <a:lstStyle/>
                    <a:p>
                      <a:pPr>
                        <a:buFont typeface="Arial" pitchFamily="34" charset="0"/>
                        <a:buChar char="•"/>
                      </a:pPr>
                      <a:r>
                        <a:rPr lang="tr-TR" sz="1000" b="1" baseline="0" dirty="0"/>
                        <a:t>MEHMET AKİF ERSOY</a:t>
                      </a:r>
                    </a:p>
                    <a:p>
                      <a:pPr>
                        <a:buFont typeface="Arial" pitchFamily="34" charset="0"/>
                        <a:buChar char="•"/>
                      </a:pPr>
                      <a:r>
                        <a:rPr lang="tr-TR" sz="1000" b="1" baseline="0" dirty="0"/>
                        <a:t>DAVID GERSTEIN</a:t>
                      </a:r>
                    </a:p>
                    <a:p>
                      <a:pPr>
                        <a:buFont typeface="Arial" pitchFamily="34" charset="0"/>
                        <a:buChar char="•"/>
                      </a:pPr>
                      <a:r>
                        <a:rPr lang="tr-TR" sz="1000" b="1" baseline="0" dirty="0"/>
                        <a:t>VİNCENT VAN GONG</a:t>
                      </a:r>
                    </a:p>
                  </a:txBody>
                  <a:tcPr>
                    <a:solidFill>
                      <a:schemeClr val="accent1">
                        <a:lumMod val="20000"/>
                        <a:lumOff val="80000"/>
                      </a:schemeClr>
                    </a:solidFill>
                  </a:tcPr>
                </a:tc>
                <a:extLst>
                  <a:ext uri="{0D108BD9-81ED-4DB2-BD59-A6C34878D82A}">
                    <a16:rowId xmlns:a16="http://schemas.microsoft.com/office/drawing/2014/main" val="10001"/>
                  </a:ext>
                </a:extLst>
              </a:tr>
              <a:tr h="599540">
                <a:tc gridSpan="3">
                  <a:txBody>
                    <a:bodyPr/>
                    <a:lstStyle/>
                    <a:p>
                      <a:r>
                        <a:rPr lang="tr-TR" sz="1600" b="1" dirty="0">
                          <a:solidFill>
                            <a:srgbClr val="660033"/>
                          </a:solidFill>
                        </a:rPr>
                        <a:t>             SIKÇA</a:t>
                      </a:r>
                      <a:r>
                        <a:rPr lang="tr-TR" sz="1600" b="1" baseline="0" dirty="0">
                          <a:solidFill>
                            <a:srgbClr val="660033"/>
                          </a:solidFill>
                        </a:rPr>
                        <a:t> OKUYACAĞIMIZ ÖYKÜLER</a:t>
                      </a:r>
                      <a:endParaRPr lang="tr-TR" sz="1600" b="1" dirty="0">
                        <a:solidFill>
                          <a:srgbClr val="660033"/>
                        </a:solidFill>
                      </a:endParaRPr>
                    </a:p>
                  </a:txBody>
                  <a:tcPr>
                    <a:solidFill>
                      <a:schemeClr val="accent2">
                        <a:lumMod val="20000"/>
                        <a:lumOff val="80000"/>
                      </a:schemeClr>
                    </a:solidFill>
                  </a:tcPr>
                </a:tc>
                <a:tc hMerge="1">
                  <a:txBody>
                    <a:bodyPr/>
                    <a:lstStyle/>
                    <a:p>
                      <a:r>
                        <a:rPr lang="tr-TR" sz="1600" b="1" dirty="0">
                          <a:solidFill>
                            <a:srgbClr val="660033"/>
                          </a:solidFill>
                        </a:rPr>
                        <a:t>             SIKÇA</a:t>
                      </a:r>
                      <a:r>
                        <a:rPr lang="tr-TR" sz="1600" b="1" baseline="0" dirty="0">
                          <a:solidFill>
                            <a:srgbClr val="660033"/>
                          </a:solidFill>
                        </a:rPr>
                        <a:t> OKUYACAĞIMIZ ÖYKÜLER</a:t>
                      </a:r>
                      <a:endParaRPr lang="tr-TR" sz="1600" b="1" dirty="0">
                        <a:solidFill>
                          <a:srgbClr val="660033"/>
                        </a:solidFill>
                      </a:endParaRPr>
                    </a:p>
                  </a:txBody>
                  <a:tcPr>
                    <a:solidFill>
                      <a:schemeClr val="accent2">
                        <a:lumMod val="20000"/>
                        <a:lumOff val="80000"/>
                      </a:schemeClr>
                    </a:solidFill>
                  </a:tcPr>
                </a:tc>
                <a:tc hMerge="1">
                  <a:txBody>
                    <a:bodyPr/>
                    <a:lstStyle/>
                    <a:p>
                      <a:endParaRPr lang="tr-TR"/>
                    </a:p>
                  </a:txBody>
                  <a:tcPr/>
                </a:tc>
                <a:extLst>
                  <a:ext uri="{0D108BD9-81ED-4DB2-BD59-A6C34878D82A}">
                    <a16:rowId xmlns:a16="http://schemas.microsoft.com/office/drawing/2014/main" val="10002"/>
                  </a:ext>
                </a:extLst>
              </a:tr>
              <a:tr h="1927470">
                <a:tc gridSpan="2">
                  <a:txBody>
                    <a:bodyPr/>
                    <a:lstStyle/>
                    <a:p>
                      <a:pPr marL="0" indent="0">
                        <a:buFont typeface="Arial" pitchFamily="34" charset="0"/>
                        <a:buNone/>
                      </a:pPr>
                      <a:r>
                        <a:rPr lang="tr-TR" sz="800" b="1" baseline="0"/>
                        <a:t>.</a:t>
                      </a:r>
                      <a:r>
                        <a:rPr lang="tr-TR" sz="800" b="1" baseline="0" dirty="0"/>
                        <a:t>İYİLİKLERİ UNUTMUYORUM</a:t>
                      </a:r>
                    </a:p>
                    <a:p>
                      <a:pPr marL="0" indent="0">
                        <a:buFont typeface="Arial" pitchFamily="34" charset="0"/>
                        <a:buNone/>
                      </a:pPr>
                      <a:r>
                        <a:rPr lang="tr-TR" sz="800" b="1" baseline="0" dirty="0"/>
                        <a:t>.BU BAHÇE</a:t>
                      </a:r>
                    </a:p>
                    <a:p>
                      <a:pPr marL="0" indent="0">
                        <a:buFont typeface="Arial" pitchFamily="34" charset="0"/>
                        <a:buNone/>
                      </a:pPr>
                      <a:r>
                        <a:rPr lang="tr-TR" sz="800" b="1" baseline="0" dirty="0"/>
                        <a:t>.SU</a:t>
                      </a:r>
                    </a:p>
                    <a:p>
                      <a:pPr marL="0" indent="0">
                        <a:buFont typeface="Arial" pitchFamily="34" charset="0"/>
                        <a:buNone/>
                      </a:pPr>
                      <a:r>
                        <a:rPr lang="tr-TR" sz="800" b="1" baseline="0" dirty="0"/>
                        <a:t>.NE YAPSAKTA TOPRAĞIN VERİMSİZLEŞMESİNİ DURDURSAK</a:t>
                      </a:r>
                    </a:p>
                    <a:p>
                      <a:pPr marL="0" indent="0">
                        <a:buFont typeface="Arial" pitchFamily="34" charset="0"/>
                        <a:buNone/>
                      </a:pPr>
                      <a:r>
                        <a:rPr lang="tr-TR" sz="800" b="1" baseline="0" dirty="0"/>
                        <a:t>.SABRETMEY</a:t>
                      </a:r>
                    </a:p>
                    <a:p>
                      <a:pPr marL="0" indent="0">
                        <a:buFont typeface="Arial" pitchFamily="34" charset="0"/>
                        <a:buNone/>
                      </a:pPr>
                      <a:r>
                        <a:rPr lang="tr-TR" sz="800" b="1" baseline="0" dirty="0"/>
                        <a:t>.DEĞİŞEN HAVA DEĞİŞEN MEVSİMLER</a:t>
                      </a:r>
                    </a:p>
                    <a:p>
                      <a:pPr marL="0" indent="0">
                        <a:buFont typeface="Arial" pitchFamily="34" charset="0"/>
                        <a:buNone/>
                      </a:pPr>
                      <a:r>
                        <a:rPr lang="tr-TR" sz="800" b="1" baseline="0" dirty="0"/>
                        <a:t>.MASAL VEREN AĞAÇ</a:t>
                      </a:r>
                    </a:p>
                    <a:p>
                      <a:pPr marL="0" indent="0">
                        <a:buFont typeface="Arial" pitchFamily="34" charset="0"/>
                        <a:buNone/>
                      </a:pPr>
                      <a:r>
                        <a:rPr lang="tr-TR" sz="800" b="1" baseline="0" dirty="0"/>
                        <a:t>.İKİ KOCAMAN GÜNEŞ</a:t>
                      </a:r>
                    </a:p>
                    <a:p>
                      <a:pPr marL="0" indent="0">
                        <a:buFont typeface="Arial" pitchFamily="34" charset="0"/>
                        <a:buNone/>
                      </a:pPr>
                      <a:r>
                        <a:rPr lang="tr-TR" sz="800" b="1" baseline="0" dirty="0"/>
                        <a:t>.OYUNCAK EV</a:t>
                      </a:r>
                    </a:p>
                    <a:p>
                      <a:pPr marL="0" indent="0">
                        <a:buFont typeface="Arial" pitchFamily="34" charset="0"/>
                        <a:buNone/>
                      </a:pPr>
                      <a:r>
                        <a:rPr lang="tr-TR" sz="800" b="1" baseline="0" dirty="0"/>
                        <a:t>.TAŞINIYORUZ</a:t>
                      </a:r>
                    </a:p>
                    <a:p>
                      <a:pPr marL="0" indent="0">
                        <a:buFont typeface="Arial" pitchFamily="34" charset="0"/>
                        <a:buNone/>
                      </a:pPr>
                      <a:r>
                        <a:rPr lang="tr-TR" sz="800" b="1" baseline="0" dirty="0"/>
                        <a:t>.MİNİK AYI DENİZE GİDİYOR</a:t>
                      </a:r>
                    </a:p>
                    <a:p>
                      <a:pPr marL="0" indent="0">
                        <a:buFont typeface="Arial" pitchFamily="34" charset="0"/>
                        <a:buNone/>
                      </a:pPr>
                      <a:r>
                        <a:rPr lang="tr-TR" sz="800" b="1" baseline="0" dirty="0"/>
                        <a:t>.BAL AYISI MOMO</a:t>
                      </a:r>
                    </a:p>
                    <a:p>
                      <a:pPr marL="0" indent="0">
                        <a:buFont typeface="Arial" pitchFamily="34" charset="0"/>
                        <a:buNone/>
                      </a:pPr>
                      <a:r>
                        <a:rPr lang="tr-TR" sz="800" b="1" baseline="0" dirty="0"/>
                        <a:t>.DENİZ VE ORMAN</a:t>
                      </a:r>
                    </a:p>
                    <a:p>
                      <a:pPr marL="0" indent="0">
                        <a:buFont typeface="Arial" pitchFamily="34" charset="0"/>
                        <a:buNone/>
                      </a:pPr>
                      <a:r>
                        <a:rPr lang="tr-TR" sz="800" b="1" baseline="0" dirty="0"/>
                        <a:t>.GÜNEŞLİ BİR GÜN</a:t>
                      </a:r>
                    </a:p>
                    <a:p>
                      <a:pPr marL="0" indent="0">
                        <a:buFont typeface="Arial" pitchFamily="34" charset="0"/>
                        <a:buNone/>
                      </a:pPr>
                      <a:r>
                        <a:rPr lang="tr-TR" sz="800" b="1" baseline="0" dirty="0"/>
                        <a:t>.MİNİK TAVŞAN PİKNİĞE GİDİYOR</a:t>
                      </a:r>
                    </a:p>
                    <a:p>
                      <a:pPr marL="0" indent="0">
                        <a:buFont typeface="Arial" pitchFamily="34" charset="0"/>
                        <a:buNone/>
                      </a:pPr>
                      <a:endParaRPr lang="tr-TR" sz="800" b="1" baseline="0" dirty="0"/>
                    </a:p>
                  </a:txBody>
                  <a:tcPr>
                    <a:solidFill>
                      <a:schemeClr val="accent1">
                        <a:lumMod val="20000"/>
                        <a:lumOff val="80000"/>
                      </a:schemeClr>
                    </a:solidFill>
                  </a:tcPr>
                </a:tc>
                <a:tc hMerge="1">
                  <a:txBody>
                    <a:bodyPr/>
                    <a:lstStyle/>
                    <a:p>
                      <a:pPr marL="0" indent="0">
                        <a:buFont typeface="Arial" pitchFamily="34" charset="0"/>
                        <a:buNone/>
                      </a:pPr>
                      <a:r>
                        <a:rPr lang="tr-TR" sz="800" b="1" baseline="0" dirty="0"/>
                        <a:t>.İYİLİKLERİ UNUTMUYORUM</a:t>
                      </a:r>
                    </a:p>
                    <a:p>
                      <a:pPr marL="0" indent="0">
                        <a:buFont typeface="Arial" pitchFamily="34" charset="0"/>
                        <a:buNone/>
                      </a:pPr>
                      <a:r>
                        <a:rPr lang="tr-TR" sz="800" b="1" baseline="0" dirty="0"/>
                        <a:t>.BU BAHÇE</a:t>
                      </a:r>
                    </a:p>
                    <a:p>
                      <a:pPr marL="0" indent="0">
                        <a:buFont typeface="Arial" pitchFamily="34" charset="0"/>
                        <a:buNone/>
                      </a:pPr>
                      <a:r>
                        <a:rPr lang="tr-TR" sz="800" b="1" baseline="0" dirty="0"/>
                        <a:t>.SU</a:t>
                      </a:r>
                    </a:p>
                    <a:p>
                      <a:pPr marL="0" indent="0">
                        <a:buFont typeface="Arial" pitchFamily="34" charset="0"/>
                        <a:buNone/>
                      </a:pPr>
                      <a:r>
                        <a:rPr lang="tr-TR" sz="800" b="1" baseline="0" dirty="0"/>
                        <a:t>.NE YAPSAKTA TOPRAĞIN VERİMSİZLEŞMESİNİ DURDURSAK</a:t>
                      </a:r>
                    </a:p>
                    <a:p>
                      <a:pPr marL="0" indent="0">
                        <a:buFont typeface="Arial" pitchFamily="34" charset="0"/>
                        <a:buNone/>
                      </a:pPr>
                      <a:r>
                        <a:rPr lang="tr-TR" sz="800" b="1" baseline="0" dirty="0"/>
                        <a:t>.SABRETMEY</a:t>
                      </a:r>
                    </a:p>
                    <a:p>
                      <a:pPr marL="0" indent="0">
                        <a:buFont typeface="Arial" pitchFamily="34" charset="0"/>
                        <a:buNone/>
                      </a:pPr>
                      <a:r>
                        <a:rPr lang="tr-TR" sz="800" b="1" baseline="0" dirty="0"/>
                        <a:t>.DEĞİŞEN HAVA DEĞİŞEN MEVSİMLER</a:t>
                      </a:r>
                    </a:p>
                    <a:p>
                      <a:pPr marL="0" indent="0">
                        <a:buFont typeface="Arial" pitchFamily="34" charset="0"/>
                        <a:buNone/>
                      </a:pPr>
                      <a:r>
                        <a:rPr lang="tr-TR" sz="800" b="1" baseline="0" dirty="0"/>
                        <a:t>.MASAL VEREN AĞAÇ</a:t>
                      </a:r>
                    </a:p>
                    <a:p>
                      <a:pPr marL="0" indent="0">
                        <a:buFont typeface="Arial" pitchFamily="34" charset="0"/>
                        <a:buNone/>
                      </a:pPr>
                      <a:r>
                        <a:rPr lang="tr-TR" sz="800" b="1" baseline="0" dirty="0"/>
                        <a:t>.İKİ KOCAMAN GÜNEŞ</a:t>
                      </a:r>
                    </a:p>
                    <a:p>
                      <a:pPr marL="0" indent="0">
                        <a:buFont typeface="Arial" pitchFamily="34" charset="0"/>
                        <a:buNone/>
                      </a:pPr>
                      <a:r>
                        <a:rPr lang="tr-TR" sz="800" b="1" baseline="0" dirty="0"/>
                        <a:t>.OYUNCAK EV</a:t>
                      </a:r>
                    </a:p>
                    <a:p>
                      <a:pPr marL="0" indent="0">
                        <a:buFont typeface="Arial" pitchFamily="34" charset="0"/>
                        <a:buNone/>
                      </a:pPr>
                      <a:r>
                        <a:rPr lang="tr-TR" sz="800" b="1" baseline="0" dirty="0"/>
                        <a:t>.TAŞINIYORUZ</a:t>
                      </a:r>
                    </a:p>
                    <a:p>
                      <a:pPr marL="0" indent="0">
                        <a:buFont typeface="Arial" pitchFamily="34" charset="0"/>
                        <a:buNone/>
                      </a:pPr>
                      <a:r>
                        <a:rPr lang="tr-TR" sz="800" b="1" baseline="0" dirty="0"/>
                        <a:t>.MİNİK AYI DENİZE GİDİYOR</a:t>
                      </a:r>
                    </a:p>
                    <a:p>
                      <a:pPr marL="0" indent="0">
                        <a:buFont typeface="Arial" pitchFamily="34" charset="0"/>
                        <a:buNone/>
                      </a:pPr>
                      <a:r>
                        <a:rPr lang="tr-TR" sz="800" b="1" baseline="0" dirty="0"/>
                        <a:t>.BAL AYISI MOMO</a:t>
                      </a:r>
                    </a:p>
                    <a:p>
                      <a:pPr marL="0" indent="0">
                        <a:buFont typeface="Arial" pitchFamily="34" charset="0"/>
                        <a:buNone/>
                      </a:pPr>
                      <a:r>
                        <a:rPr lang="tr-TR" sz="800" b="1" baseline="0" dirty="0"/>
                        <a:t>.DENİZ VE ORMAN</a:t>
                      </a:r>
                    </a:p>
                    <a:p>
                      <a:pPr marL="0" indent="0">
                        <a:buFont typeface="Arial" pitchFamily="34" charset="0"/>
                        <a:buNone/>
                      </a:pPr>
                      <a:r>
                        <a:rPr lang="tr-TR" sz="800" b="1" baseline="0" dirty="0"/>
                        <a:t>.GÜNEŞLİ BİR GÜN</a:t>
                      </a:r>
                    </a:p>
                    <a:p>
                      <a:pPr marL="0" indent="0">
                        <a:buFont typeface="Arial" pitchFamily="34" charset="0"/>
                        <a:buNone/>
                      </a:pPr>
                      <a:r>
                        <a:rPr lang="tr-TR" sz="800" b="1" baseline="0" dirty="0"/>
                        <a:t>.MİNİK TAVŞAN PİKNİĞE GİDİYOR</a:t>
                      </a:r>
                    </a:p>
                    <a:p>
                      <a:pPr marL="0" indent="0">
                        <a:buFont typeface="Arial" pitchFamily="34" charset="0"/>
                        <a:buNone/>
                      </a:pPr>
                      <a:endParaRPr lang="tr-TR" sz="800" b="1" baseline="0" dirty="0"/>
                    </a:p>
                  </a:txBody>
                  <a:tcPr>
                    <a:solidFill>
                      <a:schemeClr val="accent1">
                        <a:lumMod val="20000"/>
                        <a:lumOff val="80000"/>
                      </a:schemeClr>
                    </a:solidFill>
                  </a:tcPr>
                </a:tc>
                <a:tc>
                  <a:txBody>
                    <a:bodyPr/>
                    <a:lstStyle/>
                    <a:p>
                      <a:pPr>
                        <a:buFont typeface="Arial" pitchFamily="34" charset="0"/>
                        <a:buNone/>
                      </a:pPr>
                      <a:r>
                        <a:rPr lang="tr-TR" sz="800" b="1" baseline="0" dirty="0"/>
                        <a:t>.KELEBEK</a:t>
                      </a:r>
                    </a:p>
                    <a:p>
                      <a:pPr>
                        <a:buFont typeface="Arial" pitchFamily="34" charset="0"/>
                        <a:buNone/>
                      </a:pPr>
                      <a:r>
                        <a:rPr lang="tr-TR" sz="800" b="1" baseline="0" dirty="0"/>
                        <a:t>.YUVADA</a:t>
                      </a:r>
                    </a:p>
                    <a:p>
                      <a:pPr>
                        <a:buFont typeface="Arial" pitchFamily="34" charset="0"/>
                        <a:buNone/>
                      </a:pPr>
                      <a:r>
                        <a:rPr lang="tr-TR" sz="800" b="1" baseline="0" dirty="0"/>
                        <a:t>.DEFİNE BAHÇESİ</a:t>
                      </a:r>
                    </a:p>
                    <a:p>
                      <a:pPr>
                        <a:buFont typeface="Arial" pitchFamily="34" charset="0"/>
                        <a:buNone/>
                      </a:pPr>
                      <a:r>
                        <a:rPr lang="tr-TR" sz="800" b="1" baseline="0" dirty="0"/>
                        <a:t>.ARKADAŞIM ARICI</a:t>
                      </a:r>
                    </a:p>
                    <a:p>
                      <a:pPr>
                        <a:buFont typeface="Arial" pitchFamily="34" charset="0"/>
                        <a:buNone/>
                      </a:pPr>
                      <a:r>
                        <a:rPr lang="tr-TR" sz="800" b="1" baseline="0" dirty="0"/>
                        <a:t>.KÜÇÜK YAĞMUR DAMLASI</a:t>
                      </a:r>
                    </a:p>
                    <a:p>
                      <a:pPr>
                        <a:buFont typeface="Arial" pitchFamily="34" charset="0"/>
                        <a:buNone/>
                      </a:pPr>
                      <a:r>
                        <a:rPr lang="tr-TR" sz="800" b="1" baseline="0" dirty="0"/>
                        <a:t>.MİNİK TİLKİNİN SIRRI</a:t>
                      </a:r>
                    </a:p>
                    <a:p>
                      <a:pPr>
                        <a:buFont typeface="Arial" pitchFamily="34" charset="0"/>
                        <a:buNone/>
                      </a:pPr>
                      <a:r>
                        <a:rPr lang="tr-TR" sz="800" b="1" baseline="0" dirty="0"/>
                        <a:t>.AĞAÇLAR</a:t>
                      </a:r>
                    </a:p>
                    <a:p>
                      <a:pPr>
                        <a:buFont typeface="Arial" pitchFamily="34" charset="0"/>
                        <a:buNone/>
                      </a:pPr>
                      <a:r>
                        <a:rPr lang="tr-TR" sz="800" b="1" baseline="0" dirty="0"/>
                        <a:t>.SABRETMEYE DEĞER</a:t>
                      </a:r>
                    </a:p>
                    <a:p>
                      <a:pPr>
                        <a:buFont typeface="Arial" pitchFamily="34" charset="0"/>
                        <a:buNone/>
                      </a:pPr>
                      <a:r>
                        <a:rPr lang="tr-TR" sz="800" b="1" baseline="0" dirty="0"/>
                        <a:t>.KEMAN ÇALAN ÇİÇEK</a:t>
                      </a:r>
                    </a:p>
                    <a:p>
                      <a:pPr>
                        <a:buFont typeface="Arial" pitchFamily="34" charset="0"/>
                        <a:buNone/>
                      </a:pPr>
                      <a:r>
                        <a:rPr lang="tr-TR" sz="800" b="1" baseline="0" dirty="0"/>
                        <a:t>.MİNİK TAVŞAN VE ZAMAN</a:t>
                      </a:r>
                    </a:p>
                    <a:p>
                      <a:pPr>
                        <a:buFont typeface="Arial" pitchFamily="34" charset="0"/>
                        <a:buNone/>
                      </a:pPr>
                      <a:r>
                        <a:rPr lang="tr-TR" sz="800" b="1" baseline="0" dirty="0"/>
                        <a:t>.YAVRU SERÇE</a:t>
                      </a:r>
                    </a:p>
                    <a:p>
                      <a:pPr>
                        <a:buFont typeface="Arial" pitchFamily="34" charset="0"/>
                        <a:buNone/>
                      </a:pPr>
                      <a:r>
                        <a:rPr lang="tr-TR" sz="800" b="1" baseline="0" dirty="0"/>
                        <a:t>.YAVRU KÖPEK</a:t>
                      </a:r>
                    </a:p>
                    <a:p>
                      <a:pPr>
                        <a:buFont typeface="Arial" pitchFamily="34" charset="0"/>
                        <a:buNone/>
                      </a:pPr>
                      <a:r>
                        <a:rPr lang="tr-TR" sz="800" b="1" baseline="0" dirty="0"/>
                        <a:t>.MİNİK BALİNA PEPE İLE DEV BALİNA ZEZE</a:t>
                      </a:r>
                    </a:p>
                    <a:p>
                      <a:pPr>
                        <a:buFont typeface="Arial" pitchFamily="34" charset="0"/>
                        <a:buNone/>
                      </a:pPr>
                      <a:r>
                        <a:rPr lang="tr-TR" sz="800" b="1" baseline="0" dirty="0"/>
                        <a:t>.SEN DE HAYAL EDEBİLİRSİN</a:t>
                      </a:r>
                    </a:p>
                    <a:p>
                      <a:pPr>
                        <a:buFont typeface="Arial" pitchFamily="34" charset="0"/>
                        <a:buNone/>
                      </a:pPr>
                      <a:r>
                        <a:rPr lang="tr-TR" sz="800" b="1" baseline="0" dirty="0"/>
                        <a:t>.BARAJLARI KİM YAPIYOR</a:t>
                      </a:r>
                    </a:p>
                  </a:txBody>
                  <a:tcP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34635" cy="86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o 8"/>
          <p:cNvGraphicFramePr>
            <a:graphicFrameLocks noGrp="1"/>
          </p:cNvGraphicFramePr>
          <p:nvPr>
            <p:extLst>
              <p:ext uri="{D42A27DB-BD31-4B8C-83A1-F6EECF244321}">
                <p14:modId xmlns:p14="http://schemas.microsoft.com/office/powerpoint/2010/main" val="414445828"/>
              </p:ext>
            </p:extLst>
          </p:nvPr>
        </p:nvGraphicFramePr>
        <p:xfrm>
          <a:off x="714356" y="0"/>
          <a:ext cx="6143644" cy="670560"/>
        </p:xfrm>
        <a:graphic>
          <a:graphicData uri="http://schemas.openxmlformats.org/drawingml/2006/table">
            <a:tbl>
              <a:tblPr firstRow="1" bandRow="1">
                <a:tableStyleId>{5C22544A-7EE6-4342-B048-85BDC9FD1C3A}</a:tableStyleId>
              </a:tblPr>
              <a:tblGrid>
                <a:gridCol w="3071822">
                  <a:extLst>
                    <a:ext uri="{9D8B030D-6E8A-4147-A177-3AD203B41FA5}">
                      <a16:colId xmlns:a16="http://schemas.microsoft.com/office/drawing/2014/main" val="20000"/>
                    </a:ext>
                  </a:extLst>
                </a:gridCol>
                <a:gridCol w="3071822">
                  <a:extLst>
                    <a:ext uri="{9D8B030D-6E8A-4147-A177-3AD203B41FA5}">
                      <a16:colId xmlns:a16="http://schemas.microsoft.com/office/drawing/2014/main" val="20001"/>
                    </a:ext>
                  </a:extLst>
                </a:gridCol>
              </a:tblGrid>
              <a:tr h="298832">
                <a:tc>
                  <a:txBody>
                    <a:bodyPr/>
                    <a:lstStyle/>
                    <a:p>
                      <a:pPr algn="r"/>
                      <a:r>
                        <a:rPr lang="tr-TR" sz="1400" dirty="0">
                          <a:solidFill>
                            <a:schemeClr val="tx1">
                              <a:lumMod val="95000"/>
                              <a:lumOff val="5000"/>
                            </a:schemeClr>
                          </a:solidFill>
                        </a:rPr>
                        <a:t>ÖZEL</a:t>
                      </a:r>
                      <a:r>
                        <a:rPr lang="tr-TR" dirty="0">
                          <a:solidFill>
                            <a:schemeClr val="tx1">
                              <a:lumMod val="95000"/>
                              <a:lumOff val="5000"/>
                            </a:schemeClr>
                          </a:solidFill>
                        </a:rPr>
                        <a:t> </a:t>
                      </a:r>
                      <a:r>
                        <a:rPr lang="tr-TR" sz="1600" dirty="0">
                          <a:solidFill>
                            <a:schemeClr val="tx1">
                              <a:lumMod val="95000"/>
                              <a:lumOff val="5000"/>
                            </a:schemeClr>
                          </a:solidFill>
                        </a:rPr>
                        <a:t>YENİ UFUKLAR ANAOKULU</a:t>
                      </a:r>
                    </a:p>
                  </a:txBody>
                  <a:tcPr>
                    <a:solidFill>
                      <a:schemeClr val="tx2">
                        <a:lumMod val="20000"/>
                        <a:lumOff val="80000"/>
                      </a:schemeClr>
                    </a:solidFill>
                  </a:tcPr>
                </a:tc>
                <a:tc>
                  <a:txBody>
                    <a:bodyPr/>
                    <a:lstStyle/>
                    <a:p>
                      <a:pPr algn="ctr"/>
                      <a:r>
                        <a:rPr lang="tr-TR" sz="1800" dirty="0">
                          <a:solidFill>
                            <a:schemeClr val="tx1">
                              <a:lumMod val="95000"/>
                              <a:lumOff val="5000"/>
                            </a:schemeClr>
                          </a:solidFill>
                        </a:rPr>
                        <a:t>MART AYI RAPORU</a:t>
                      </a:r>
                    </a:p>
                  </a:txBody>
                  <a:tcPr>
                    <a:solidFill>
                      <a:schemeClr val="accent6">
                        <a:lumMod val="40000"/>
                        <a:lumOff val="60000"/>
                      </a:schemeClr>
                    </a:solidFill>
                  </a:tcPr>
                </a:tc>
                <a:extLst>
                  <a:ext uri="{0D108BD9-81ED-4DB2-BD59-A6C34878D82A}">
                    <a16:rowId xmlns:a16="http://schemas.microsoft.com/office/drawing/2014/main" val="10000"/>
                  </a:ext>
                </a:extLst>
              </a:tr>
              <a:tr h="298832">
                <a:tc gridSpan="2">
                  <a:txBody>
                    <a:bodyPr/>
                    <a:lstStyle/>
                    <a:p>
                      <a:pPr algn="ctr"/>
                      <a:r>
                        <a:rPr lang="tr-TR" sz="1400" b="1" dirty="0">
                          <a:solidFill>
                            <a:schemeClr val="tx1">
                              <a:lumMod val="95000"/>
                              <a:lumOff val="5000"/>
                            </a:schemeClr>
                          </a:solidFill>
                          <a:latin typeface="Arial Black" pitchFamily="34" charset="0"/>
                        </a:rPr>
                        <a:t>6</a:t>
                      </a:r>
                      <a:r>
                        <a:rPr lang="tr-TR" sz="1400" b="1" baseline="0" dirty="0">
                          <a:solidFill>
                            <a:schemeClr val="tx1">
                              <a:lumMod val="95000"/>
                              <a:lumOff val="5000"/>
                            </a:schemeClr>
                          </a:solidFill>
                          <a:latin typeface="Arial Black" pitchFamily="34" charset="0"/>
                        </a:rPr>
                        <a:t>   </a:t>
                      </a:r>
                      <a:r>
                        <a:rPr lang="tr-TR" sz="1400" b="1" dirty="0">
                          <a:solidFill>
                            <a:schemeClr val="tx1">
                              <a:lumMod val="95000"/>
                              <a:lumOff val="5000"/>
                            </a:schemeClr>
                          </a:solidFill>
                          <a:latin typeface="Arial Black" pitchFamily="34" charset="0"/>
                        </a:rPr>
                        <a:t>YAŞ ÖĞRENCİLERİ </a:t>
                      </a:r>
                      <a:r>
                        <a:rPr lang="tr-TR" sz="1400" b="1" baseline="0" dirty="0">
                          <a:solidFill>
                            <a:schemeClr val="tx1">
                              <a:lumMod val="95000"/>
                              <a:lumOff val="5000"/>
                            </a:schemeClr>
                          </a:solidFill>
                          <a:latin typeface="Arial Black" pitchFamily="34" charset="0"/>
                        </a:rPr>
                        <a:t>   </a:t>
                      </a:r>
                      <a:endParaRPr lang="tr-TR" sz="1400" b="1" dirty="0">
                        <a:solidFill>
                          <a:schemeClr val="tx1">
                            <a:lumMod val="95000"/>
                            <a:lumOff val="5000"/>
                          </a:schemeClr>
                        </a:solidFill>
                        <a:latin typeface="Arial Black" pitchFamily="34" charset="0"/>
                      </a:endParaRPr>
                    </a:p>
                  </a:txBody>
                  <a:tcPr>
                    <a:solidFill>
                      <a:schemeClr val="tx2">
                        <a:lumMod val="20000"/>
                        <a:lumOff val="80000"/>
                      </a:schemeClr>
                    </a:solidFill>
                  </a:tcPr>
                </a:tc>
                <a:tc hMerge="1">
                  <a:txBody>
                    <a:bodyPr/>
                    <a:lstStyle/>
                    <a:p>
                      <a:pPr algn="ctr"/>
                      <a:endParaRPr lang="tr-TR" sz="1800" dirty="0">
                        <a:solidFill>
                          <a:schemeClr val="tx1">
                            <a:lumMod val="95000"/>
                            <a:lumOff val="5000"/>
                          </a:schemeClr>
                        </a:solidFill>
                      </a:endParaRPr>
                    </a:p>
                  </a:txBody>
                  <a:tcP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3" name="12 İçerik Yer Tutucusu" descr="7640335f-d94a-4d68-848b-2af846753db0.jpg"/>
          <p:cNvPicPr>
            <a:picLocks noGrp="1" noChangeAspect="1"/>
          </p:cNvPicPr>
          <p:nvPr>
            <p:ph idx="1"/>
          </p:nvPr>
        </p:nvPicPr>
        <p:blipFill>
          <a:blip r:embed="rId2" cstate="print"/>
          <a:stretch>
            <a:fillRect/>
          </a:stretch>
        </p:blipFill>
        <p:spPr>
          <a:xfrm>
            <a:off x="4357693" y="6388902"/>
            <a:ext cx="1334089" cy="1778785"/>
          </a:xfrm>
        </p:spPr>
      </p:pic>
      <p:pic>
        <p:nvPicPr>
          <p:cNvPr id="4" name="3 Resim" descr="renkli-not-kağıtları-27.jpg"/>
          <p:cNvPicPr>
            <a:picLocks noChangeAspect="1"/>
          </p:cNvPicPr>
          <p:nvPr/>
        </p:nvPicPr>
        <p:blipFill>
          <a:blip r:embed="rId3"/>
          <a:stretch>
            <a:fillRect/>
          </a:stretch>
        </p:blipFill>
        <p:spPr>
          <a:xfrm>
            <a:off x="0" y="0"/>
            <a:ext cx="6858000" cy="9144000"/>
          </a:xfrm>
          <a:prstGeom prst="rect">
            <a:avLst/>
          </a:prstGeom>
        </p:spPr>
      </p:pic>
      <p:sp>
        <p:nvSpPr>
          <p:cNvPr id="5" name="4 Dikdörtgen"/>
          <p:cNvSpPr/>
          <p:nvPr/>
        </p:nvSpPr>
        <p:spPr>
          <a:xfrm>
            <a:off x="642918" y="714348"/>
            <a:ext cx="463588"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21" name="20 Dikdörtgen"/>
          <p:cNvSpPr/>
          <p:nvPr/>
        </p:nvSpPr>
        <p:spPr>
          <a:xfrm>
            <a:off x="1500174" y="642911"/>
            <a:ext cx="4143404" cy="646331"/>
          </a:xfrm>
          <a:prstGeom prst="rect">
            <a:avLst/>
          </a:prstGeom>
          <a:noFill/>
          <a:ln>
            <a:solidFill>
              <a:schemeClr val="accent2"/>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ŞARKILARIMIZ</a:t>
            </a:r>
            <a:endParaRPr lang="tr-T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7" name="Resim 5">
            <a:extLst>
              <a:ext uri="{FF2B5EF4-FFF2-40B4-BE49-F238E27FC236}">
                <a16:creationId xmlns:a16="http://schemas.microsoft.com/office/drawing/2014/main" id="{645685F7-4FD0-17C9-E6E7-499F04F1B2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7232" y="1785918"/>
            <a:ext cx="2235099" cy="1707686"/>
          </a:xfrm>
          <a:prstGeom prst="rect">
            <a:avLst/>
          </a:prstGeom>
          <a:ln>
            <a:solidFill>
              <a:schemeClr val="tx2"/>
            </a:solidFill>
          </a:ln>
        </p:spPr>
      </p:pic>
      <p:pic>
        <p:nvPicPr>
          <p:cNvPr id="18" name="Resim 3">
            <a:extLst>
              <a:ext uri="{FF2B5EF4-FFF2-40B4-BE49-F238E27FC236}">
                <a16:creationId xmlns:a16="http://schemas.microsoft.com/office/drawing/2014/main" id="{B94BE49E-74DC-896D-F337-7CFA1EA17B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29000" y="1857356"/>
            <a:ext cx="2666575" cy="2643206"/>
          </a:xfrm>
          <a:prstGeom prst="rect">
            <a:avLst/>
          </a:prstGeom>
          <a:ln>
            <a:solidFill>
              <a:schemeClr val="tx2"/>
            </a:solidFill>
          </a:ln>
        </p:spPr>
      </p:pic>
      <p:pic>
        <p:nvPicPr>
          <p:cNvPr id="19" name="Resim 2">
            <a:extLst>
              <a:ext uri="{FF2B5EF4-FFF2-40B4-BE49-F238E27FC236}">
                <a16:creationId xmlns:a16="http://schemas.microsoft.com/office/drawing/2014/main" id="{E1D9B69E-D16F-2AED-7E42-FBDD7245D5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85794" y="4214810"/>
            <a:ext cx="2292947" cy="3714776"/>
          </a:xfrm>
          <a:prstGeom prst="rect">
            <a:avLst/>
          </a:prstGeom>
          <a:ln>
            <a:solidFill>
              <a:schemeClr val="accent6"/>
            </a:solidFill>
          </a:ln>
        </p:spPr>
      </p:pic>
      <p:pic>
        <p:nvPicPr>
          <p:cNvPr id="26" name="Resim 9">
            <a:extLst>
              <a:ext uri="{FF2B5EF4-FFF2-40B4-BE49-F238E27FC236}">
                <a16:creationId xmlns:a16="http://schemas.microsoft.com/office/drawing/2014/main" id="{2CBBCEF6-0AE8-C2DF-90AA-0F60241C637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286124" y="5143504"/>
            <a:ext cx="3083395" cy="3071834"/>
          </a:xfrm>
          <a:prstGeom prst="rect">
            <a:avLst/>
          </a:prstGeom>
          <a:ln>
            <a:solidFill>
              <a:schemeClr val="tx2"/>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 name="10 İçerik Yer Tutucusu" descr="2f59ff43ef2322652d97ec72b3d748b0.jpg"/>
          <p:cNvPicPr>
            <a:picLocks noGrp="1" noChangeAspect="1"/>
          </p:cNvPicPr>
          <p:nvPr>
            <p:ph idx="1"/>
          </p:nvPr>
        </p:nvPicPr>
        <p:blipFill>
          <a:blip r:embed="rId2"/>
          <a:stretch>
            <a:fillRect/>
          </a:stretch>
        </p:blipFill>
        <p:spPr>
          <a:xfrm>
            <a:off x="411956" y="2133600"/>
            <a:ext cx="6034088" cy="6034088"/>
          </a:xfrm>
        </p:spPr>
      </p:pic>
      <p:pic>
        <p:nvPicPr>
          <p:cNvPr id="4" name="3 Resim" descr="renkli-not-kağıtları-27.jpg"/>
          <p:cNvPicPr>
            <a:picLocks noChangeAspect="1"/>
          </p:cNvPicPr>
          <p:nvPr/>
        </p:nvPicPr>
        <p:blipFill>
          <a:blip r:embed="rId3"/>
          <a:stretch>
            <a:fillRect/>
          </a:stretch>
        </p:blipFill>
        <p:spPr>
          <a:xfrm>
            <a:off x="0" y="0"/>
            <a:ext cx="6858000" cy="9144000"/>
          </a:xfrm>
          <a:prstGeom prst="rect">
            <a:avLst/>
          </a:prstGeom>
        </p:spPr>
      </p:pic>
      <p:sp>
        <p:nvSpPr>
          <p:cNvPr id="5" name="4 Dikdörtgen"/>
          <p:cNvSpPr/>
          <p:nvPr/>
        </p:nvSpPr>
        <p:spPr>
          <a:xfrm>
            <a:off x="857232" y="500035"/>
            <a:ext cx="4929222"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PARMAK OYUNLARI TEKERLEMELER</a:t>
            </a:r>
          </a:p>
        </p:txBody>
      </p:sp>
      <p:sp>
        <p:nvSpPr>
          <p:cNvPr id="6" name="5 Metin kutusu"/>
          <p:cNvSpPr txBox="1"/>
          <p:nvPr/>
        </p:nvSpPr>
        <p:spPr>
          <a:xfrm>
            <a:off x="785794" y="2214546"/>
            <a:ext cx="2071702" cy="369332"/>
          </a:xfrm>
          <a:prstGeom prst="rect">
            <a:avLst/>
          </a:prstGeom>
          <a:noFill/>
        </p:spPr>
        <p:txBody>
          <a:bodyPr wrap="square" rtlCol="0">
            <a:spAutoFit/>
          </a:bodyPr>
          <a:lstStyle/>
          <a:p>
            <a:endParaRPr lang="tr-TR" dirty="0"/>
          </a:p>
        </p:txBody>
      </p:sp>
      <p:sp>
        <p:nvSpPr>
          <p:cNvPr id="7" name="6 Metin kutusu"/>
          <p:cNvSpPr txBox="1"/>
          <p:nvPr/>
        </p:nvSpPr>
        <p:spPr>
          <a:xfrm>
            <a:off x="4214818" y="2714612"/>
            <a:ext cx="1500198" cy="369332"/>
          </a:xfrm>
          <a:prstGeom prst="rect">
            <a:avLst/>
          </a:prstGeom>
          <a:noFill/>
        </p:spPr>
        <p:txBody>
          <a:bodyPr wrap="square" rtlCol="0">
            <a:spAutoFit/>
          </a:bodyPr>
          <a:lstStyle/>
          <a:p>
            <a:endParaRPr lang="tr-TR" dirty="0"/>
          </a:p>
        </p:txBody>
      </p:sp>
      <p:sp>
        <p:nvSpPr>
          <p:cNvPr id="8" name="7 Metin kutusu"/>
          <p:cNvSpPr txBox="1"/>
          <p:nvPr/>
        </p:nvSpPr>
        <p:spPr>
          <a:xfrm>
            <a:off x="3143248" y="3857620"/>
            <a:ext cx="928694" cy="369332"/>
          </a:xfrm>
          <a:prstGeom prst="rect">
            <a:avLst/>
          </a:prstGeom>
          <a:noFill/>
        </p:spPr>
        <p:txBody>
          <a:bodyPr wrap="square" rtlCol="0">
            <a:spAutoFit/>
          </a:bodyPr>
          <a:lstStyle/>
          <a:p>
            <a:endParaRPr lang="tr-TR" dirty="0"/>
          </a:p>
        </p:txBody>
      </p:sp>
      <p:sp>
        <p:nvSpPr>
          <p:cNvPr id="9" name="8 Metin kutusu"/>
          <p:cNvSpPr txBox="1"/>
          <p:nvPr/>
        </p:nvSpPr>
        <p:spPr>
          <a:xfrm>
            <a:off x="3571876" y="6286512"/>
            <a:ext cx="2214578" cy="369332"/>
          </a:xfrm>
          <a:prstGeom prst="rect">
            <a:avLst/>
          </a:prstGeom>
          <a:noFill/>
        </p:spPr>
        <p:txBody>
          <a:bodyPr wrap="square" rtlCol="0">
            <a:spAutoFit/>
          </a:bodyPr>
          <a:lstStyle/>
          <a:p>
            <a:endParaRPr lang="tr-TR" dirty="0"/>
          </a:p>
        </p:txBody>
      </p:sp>
      <p:sp>
        <p:nvSpPr>
          <p:cNvPr id="10" name="9 Metin kutusu"/>
          <p:cNvSpPr txBox="1"/>
          <p:nvPr/>
        </p:nvSpPr>
        <p:spPr>
          <a:xfrm>
            <a:off x="-4714932" y="5572132"/>
            <a:ext cx="2357454" cy="369332"/>
          </a:xfrm>
          <a:prstGeom prst="rect">
            <a:avLst/>
          </a:prstGeom>
          <a:noFill/>
        </p:spPr>
        <p:txBody>
          <a:bodyPr wrap="square" rtlCol="0">
            <a:spAutoFit/>
          </a:bodyPr>
          <a:lstStyle/>
          <a:p>
            <a:endParaRPr lang="tr-TR" dirty="0"/>
          </a:p>
        </p:txBody>
      </p:sp>
      <p:pic>
        <p:nvPicPr>
          <p:cNvPr id="16" name="Resim 11">
            <a:extLst>
              <a:ext uri="{FF2B5EF4-FFF2-40B4-BE49-F238E27FC236}">
                <a16:creationId xmlns:a16="http://schemas.microsoft.com/office/drawing/2014/main" id="{5931A93D-B5A1-2D5D-A5F5-9729E89077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28670" y="2214546"/>
            <a:ext cx="2090374" cy="1470952"/>
          </a:xfrm>
          <a:prstGeom prst="rect">
            <a:avLst/>
          </a:prstGeom>
          <a:ln w="228600" cap="sq" cmpd="thickThin">
            <a:solidFill>
              <a:srgbClr val="000000"/>
            </a:solidFill>
            <a:prstDash val="solid"/>
            <a:miter lim="800000"/>
          </a:ln>
          <a:effectLst>
            <a:innerShdw blurRad="76200">
              <a:srgbClr val="000000"/>
            </a:innerShdw>
          </a:effectLst>
        </p:spPr>
      </p:pic>
      <p:pic>
        <p:nvPicPr>
          <p:cNvPr id="17" name="Resim 4">
            <a:extLst>
              <a:ext uri="{FF2B5EF4-FFF2-40B4-BE49-F238E27FC236}">
                <a16:creationId xmlns:a16="http://schemas.microsoft.com/office/drawing/2014/main" id="{EBF39D7F-4F0A-7426-C3C5-3EF33F6B66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643314" y="2000232"/>
            <a:ext cx="2357454" cy="1614555"/>
          </a:xfrm>
          <a:prstGeom prst="rect">
            <a:avLst/>
          </a:prstGeom>
          <a:ln w="228600" cap="sq" cmpd="thickThin">
            <a:solidFill>
              <a:srgbClr val="000000"/>
            </a:solidFill>
            <a:prstDash val="solid"/>
            <a:miter lim="800000"/>
          </a:ln>
          <a:effectLst>
            <a:innerShdw blurRad="76200">
              <a:srgbClr val="000000"/>
            </a:innerShdw>
          </a:effectLst>
        </p:spPr>
      </p:pic>
      <p:pic>
        <p:nvPicPr>
          <p:cNvPr id="18" name="Resim 2">
            <a:extLst>
              <a:ext uri="{FF2B5EF4-FFF2-40B4-BE49-F238E27FC236}">
                <a16:creationId xmlns:a16="http://schemas.microsoft.com/office/drawing/2014/main" id="{5B4A75BC-714B-3AF1-CD28-055A128D57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57232" y="4429124"/>
            <a:ext cx="2357454" cy="1332995"/>
          </a:xfrm>
          <a:prstGeom prst="rect">
            <a:avLst/>
          </a:prstGeom>
          <a:ln w="228600" cap="sq" cmpd="thickThin">
            <a:solidFill>
              <a:srgbClr val="000000"/>
            </a:solidFill>
            <a:prstDash val="solid"/>
            <a:miter lim="800000"/>
          </a:ln>
          <a:effectLst>
            <a:innerShdw blurRad="76200">
              <a:srgbClr val="000000"/>
            </a:innerShdw>
          </a:effectLst>
        </p:spPr>
      </p:pic>
      <p:pic>
        <p:nvPicPr>
          <p:cNvPr id="19" name="Resim 5">
            <a:extLst>
              <a:ext uri="{FF2B5EF4-FFF2-40B4-BE49-F238E27FC236}">
                <a16:creationId xmlns:a16="http://schemas.microsoft.com/office/drawing/2014/main" id="{82D7A4BD-F925-902E-83C7-AB7D1091C71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43314" y="4500562"/>
            <a:ext cx="2286016" cy="1275720"/>
          </a:xfrm>
          <a:prstGeom prst="rect">
            <a:avLst/>
          </a:prstGeom>
          <a:ln w="228600" cap="sq" cmpd="thickThin">
            <a:solidFill>
              <a:srgbClr val="000000"/>
            </a:solidFill>
            <a:prstDash val="solid"/>
            <a:miter lim="800000"/>
          </a:ln>
          <a:effectLst>
            <a:innerShdw blurRad="76200">
              <a:srgbClr val="000000"/>
            </a:innerShdw>
          </a:effectLst>
        </p:spPr>
      </p:pic>
      <p:pic>
        <p:nvPicPr>
          <p:cNvPr id="20" name="Resim 3">
            <a:extLst>
              <a:ext uri="{FF2B5EF4-FFF2-40B4-BE49-F238E27FC236}">
                <a16:creationId xmlns:a16="http://schemas.microsoft.com/office/drawing/2014/main" id="{4DB406FA-2EDA-D124-7E2B-81A830DD154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1546" y="6429388"/>
            <a:ext cx="2197926" cy="1557671"/>
          </a:xfrm>
          <a:prstGeom prst="rect">
            <a:avLst/>
          </a:prstGeom>
          <a:ln w="228600" cap="sq" cmpd="thickThin">
            <a:solidFill>
              <a:srgbClr val="000000"/>
            </a:solidFill>
            <a:prstDash val="solid"/>
            <a:miter lim="800000"/>
          </a:ln>
          <a:effectLst>
            <a:innerShdw blurRad="76200">
              <a:srgbClr val="000000"/>
            </a:innerShdw>
          </a:effectLst>
        </p:spPr>
      </p:pic>
      <p:pic>
        <p:nvPicPr>
          <p:cNvPr id="21" name="Resim 6">
            <a:extLst>
              <a:ext uri="{FF2B5EF4-FFF2-40B4-BE49-F238E27FC236}">
                <a16:creationId xmlns:a16="http://schemas.microsoft.com/office/drawing/2014/main" id="{3498D04B-F23A-BB1C-BE32-A7C584D2253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714752" y="6429388"/>
            <a:ext cx="2357454" cy="167072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5" name="14 İçerik Yer Tutucusu" descr="aa400c70-3ad5-41cb-a923-47442a9592d8.jpg"/>
          <p:cNvPicPr>
            <a:picLocks noGrp="1" noChangeAspect="1"/>
          </p:cNvPicPr>
          <p:nvPr>
            <p:ph idx="1"/>
          </p:nvPr>
        </p:nvPicPr>
        <p:blipFill>
          <a:blip r:embed="rId2" cstate="print"/>
          <a:stretch>
            <a:fillRect/>
          </a:stretch>
        </p:blipFill>
        <p:spPr>
          <a:xfrm>
            <a:off x="3959430" y="5857884"/>
            <a:ext cx="1732352" cy="2309803"/>
          </a:xfrm>
        </p:spPr>
      </p:pic>
      <p:pic>
        <p:nvPicPr>
          <p:cNvPr id="4" name="3 Resim" descr="renkli-not-kağıtları-27.jpg"/>
          <p:cNvPicPr>
            <a:picLocks noChangeAspect="1"/>
          </p:cNvPicPr>
          <p:nvPr/>
        </p:nvPicPr>
        <p:blipFill>
          <a:blip r:embed="rId3"/>
          <a:stretch>
            <a:fillRect/>
          </a:stretch>
        </p:blipFill>
        <p:spPr>
          <a:xfrm>
            <a:off x="0" y="0"/>
            <a:ext cx="6858000" cy="9144000"/>
          </a:xfrm>
          <a:prstGeom prst="rect">
            <a:avLst/>
          </a:prstGeom>
        </p:spPr>
      </p:pic>
      <p:sp>
        <p:nvSpPr>
          <p:cNvPr id="12" name="Metin kutusu 21">
            <a:extLst>
              <a:ext uri="{FF2B5EF4-FFF2-40B4-BE49-F238E27FC236}">
                <a16:creationId xmlns:a16="http://schemas.microsoft.com/office/drawing/2014/main" id="{FFCEC48D-0732-AD93-8F28-2FC29AF85F8F}"/>
              </a:ext>
            </a:extLst>
          </p:cNvPr>
          <p:cNvSpPr txBox="1"/>
          <p:nvPr/>
        </p:nvSpPr>
        <p:spPr>
          <a:xfrm>
            <a:off x="642918" y="1428728"/>
            <a:ext cx="1857388" cy="4893647"/>
          </a:xfrm>
          <a:prstGeom prst="rect">
            <a:avLst/>
          </a:prstGeom>
          <a:noFill/>
          <a:ln>
            <a:solidFill>
              <a:schemeClr val="accent1"/>
            </a:solidFill>
          </a:ln>
        </p:spPr>
        <p:txBody>
          <a:bodyPr wrap="square">
            <a:spAutoFit/>
          </a:bodyPr>
          <a:lstStyle/>
          <a:p>
            <a:pPr algn="l" fontAlgn="base"/>
            <a:r>
              <a:rPr lang="tr-TR" sz="1200" b="0" i="0" dirty="0">
                <a:solidFill>
                  <a:srgbClr val="000000"/>
                </a:solidFill>
                <a:effectLst/>
                <a:latin typeface="Arial" panose="020B0604020202020204" pitchFamily="34" charset="0"/>
              </a:rPr>
              <a:t>Bir kapaklı, çok yapraklı. İçinde bilgi saklı. (</a:t>
            </a:r>
            <a:r>
              <a:rPr lang="tr-TR" sz="1200" b="1" i="0" dirty="0">
                <a:solidFill>
                  <a:srgbClr val="000000"/>
                </a:solidFill>
                <a:effectLst/>
                <a:latin typeface="Arial" panose="020B0604020202020204" pitchFamily="34" charset="0"/>
              </a:rPr>
              <a:t>Kitap</a:t>
            </a:r>
            <a:r>
              <a:rPr lang="tr-TR" sz="1200" b="0" i="0" dirty="0">
                <a:solidFill>
                  <a:srgbClr val="000000"/>
                </a:solidFill>
                <a:effectLst/>
                <a:latin typeface="Arial" panose="020B0604020202020204" pitchFamily="34" charset="0"/>
              </a:rPr>
              <a:t>)</a:t>
            </a:r>
          </a:p>
          <a:p>
            <a:pPr algn="l" fontAlgn="base"/>
            <a:endParaRPr lang="tr-TR" sz="1200" b="0" i="0" dirty="0">
              <a:solidFill>
                <a:srgbClr val="000000"/>
              </a:solidFill>
              <a:effectLst/>
              <a:latin typeface="Arial" panose="020B0604020202020204" pitchFamily="34" charset="0"/>
            </a:endParaRPr>
          </a:p>
          <a:p>
            <a:pPr algn="l" fontAlgn="base"/>
            <a:r>
              <a:rPr lang="tr-TR" sz="1200" b="0" i="0" dirty="0">
                <a:solidFill>
                  <a:srgbClr val="000000"/>
                </a:solidFill>
                <a:effectLst/>
                <a:latin typeface="Arial" panose="020B0604020202020204" pitchFamily="34" charset="0"/>
              </a:rPr>
              <a:t>Tarlası beyaz, tohumu siyah, elle ekilir, dille biçilir. (</a:t>
            </a:r>
            <a:r>
              <a:rPr lang="tr-TR" sz="1200" b="1" i="0" dirty="0">
                <a:solidFill>
                  <a:srgbClr val="000000"/>
                </a:solidFill>
                <a:effectLst/>
                <a:latin typeface="Arial" panose="020B0604020202020204" pitchFamily="34" charset="0"/>
              </a:rPr>
              <a:t>Kitap</a:t>
            </a:r>
            <a:r>
              <a:rPr lang="tr-TR" sz="1200" b="0" i="0" dirty="0">
                <a:solidFill>
                  <a:srgbClr val="000000"/>
                </a:solidFill>
                <a:effectLst/>
                <a:latin typeface="Arial" panose="020B0604020202020204" pitchFamily="34" charset="0"/>
              </a:rPr>
              <a:t>)</a:t>
            </a:r>
          </a:p>
          <a:p>
            <a:pPr algn="l" fontAlgn="base"/>
            <a:endParaRPr lang="tr-TR" sz="1200" b="0" i="0" dirty="0">
              <a:solidFill>
                <a:srgbClr val="000000"/>
              </a:solidFill>
              <a:effectLst/>
              <a:latin typeface="Arial" panose="020B0604020202020204" pitchFamily="34" charset="0"/>
            </a:endParaRPr>
          </a:p>
          <a:p>
            <a:pPr algn="l" fontAlgn="base"/>
            <a:r>
              <a:rPr lang="tr-TR" sz="1200" b="0" i="0" dirty="0">
                <a:solidFill>
                  <a:srgbClr val="000000"/>
                </a:solidFill>
                <a:effectLst/>
                <a:latin typeface="Arial" panose="020B0604020202020204" pitchFamily="34" charset="0"/>
              </a:rPr>
              <a:t>Ne erir, ne kırılır. Ne küser, ne darılır. En candan arkadaştır. (</a:t>
            </a:r>
            <a:r>
              <a:rPr lang="tr-TR" sz="1200" b="1" i="0" dirty="0">
                <a:solidFill>
                  <a:srgbClr val="000000"/>
                </a:solidFill>
                <a:effectLst/>
                <a:latin typeface="Arial" panose="020B0604020202020204" pitchFamily="34" charset="0"/>
              </a:rPr>
              <a:t>Kitap</a:t>
            </a:r>
            <a:r>
              <a:rPr lang="tr-TR" sz="1200" b="0" i="0" dirty="0">
                <a:solidFill>
                  <a:srgbClr val="000000"/>
                </a:solidFill>
                <a:effectLst/>
                <a:latin typeface="Arial" panose="020B0604020202020204" pitchFamily="34" charset="0"/>
              </a:rPr>
              <a:t>)</a:t>
            </a:r>
          </a:p>
          <a:p>
            <a:pPr algn="l" fontAlgn="base"/>
            <a:endParaRPr lang="tr-TR" sz="1200" b="0" i="0" dirty="0">
              <a:solidFill>
                <a:srgbClr val="000000"/>
              </a:solidFill>
              <a:effectLst/>
              <a:latin typeface="Arial" panose="020B0604020202020204" pitchFamily="34" charset="0"/>
            </a:endParaRPr>
          </a:p>
          <a:p>
            <a:pPr algn="l" fontAlgn="base"/>
            <a:r>
              <a:rPr lang="tr-TR" sz="1200" b="0" i="0" dirty="0">
                <a:solidFill>
                  <a:srgbClr val="333333"/>
                </a:solidFill>
                <a:effectLst/>
                <a:latin typeface="Helvetica Neue"/>
              </a:rPr>
              <a:t>Yürür gider canı yok, boğazlasan kanı yok. Dünyaya can verir, ama kendisinin canı yok.(Su)</a:t>
            </a:r>
          </a:p>
          <a:p>
            <a:pPr algn="l" fontAlgn="base"/>
            <a:endParaRPr lang="tr-TR" sz="1200" dirty="0">
              <a:solidFill>
                <a:srgbClr val="333333"/>
              </a:solidFill>
              <a:latin typeface="Helvetica Neue"/>
            </a:endParaRPr>
          </a:p>
          <a:p>
            <a:pPr algn="l" fontAlgn="base"/>
            <a:r>
              <a:rPr lang="tr-TR" sz="1200" b="0" i="0" dirty="0">
                <a:solidFill>
                  <a:srgbClr val="333333"/>
                </a:solidFill>
                <a:effectLst/>
                <a:latin typeface="Helvetica Neue"/>
              </a:rPr>
              <a:t>Kaynayınca uçarım, donunca taş olurum. Bir bardak içtiniz mi, karışır siz olurum.(Su)</a:t>
            </a:r>
          </a:p>
          <a:p>
            <a:pPr algn="l" fontAlgn="base"/>
            <a:endParaRPr lang="tr-TR" sz="1200" b="0" i="0" dirty="0">
              <a:solidFill>
                <a:srgbClr val="333333"/>
              </a:solidFill>
              <a:effectLst/>
              <a:latin typeface="Helvetica Neue"/>
            </a:endParaRPr>
          </a:p>
          <a:p>
            <a:pPr algn="l" fontAlgn="base"/>
            <a:r>
              <a:rPr lang="tr-TR" sz="1200" b="0" i="0" dirty="0">
                <a:solidFill>
                  <a:srgbClr val="333333"/>
                </a:solidFill>
                <a:effectLst/>
                <a:latin typeface="Helvetica Neue"/>
              </a:rPr>
              <a:t>Musluklardan akar, her yere temizlik katar. Açık unutursan, tüm evini basar.(Su)</a:t>
            </a:r>
            <a:endParaRPr lang="tr-TR" sz="1200" b="0" i="0" dirty="0">
              <a:solidFill>
                <a:srgbClr val="000000"/>
              </a:solidFill>
              <a:effectLst/>
              <a:latin typeface="Arial" panose="020B0604020202020204" pitchFamily="34" charset="0"/>
            </a:endParaRPr>
          </a:p>
        </p:txBody>
      </p:sp>
      <p:sp>
        <p:nvSpPr>
          <p:cNvPr id="13" name="Metin kutusu 23">
            <a:extLst>
              <a:ext uri="{FF2B5EF4-FFF2-40B4-BE49-F238E27FC236}">
                <a16:creationId xmlns:a16="http://schemas.microsoft.com/office/drawing/2014/main" id="{E852346C-1208-33F9-3D6A-AC68270B1388}"/>
              </a:ext>
            </a:extLst>
          </p:cNvPr>
          <p:cNvSpPr txBox="1"/>
          <p:nvPr/>
        </p:nvSpPr>
        <p:spPr>
          <a:xfrm>
            <a:off x="2643182" y="1214414"/>
            <a:ext cx="3571900" cy="6996411"/>
          </a:xfrm>
          <a:prstGeom prst="rect">
            <a:avLst/>
          </a:prstGeom>
          <a:noFill/>
          <a:ln>
            <a:solidFill>
              <a:schemeClr val="accent1"/>
            </a:solidFill>
          </a:ln>
        </p:spPr>
        <p:txBody>
          <a:bodyPr wrap="square">
            <a:spAutoFit/>
          </a:bodyPr>
          <a:lstStyle/>
          <a:p>
            <a:r>
              <a:rPr lang="tr-TR" sz="1000" b="0" i="0" dirty="0">
                <a:solidFill>
                  <a:srgbClr val="000000"/>
                </a:solidFill>
                <a:effectLst/>
                <a:latin typeface="Lato-Regular"/>
              </a:rPr>
              <a:t>İSTİKLAL MARŞI</a:t>
            </a:r>
          </a:p>
          <a:p>
            <a:r>
              <a:rPr lang="tr-TR" sz="1000" b="0" i="0" dirty="0">
                <a:solidFill>
                  <a:srgbClr val="000000"/>
                </a:solidFill>
                <a:effectLst/>
                <a:latin typeface="Lato-Regular"/>
              </a:rPr>
              <a:t>Korkma! Sönmez bu şafaklarda yüzen al sancak,</a:t>
            </a:r>
            <a:br>
              <a:rPr lang="tr-TR" sz="1000" dirty="0"/>
            </a:br>
            <a:r>
              <a:rPr lang="tr-TR" sz="1000" b="0" i="0" dirty="0">
                <a:solidFill>
                  <a:srgbClr val="000000"/>
                </a:solidFill>
                <a:effectLst/>
                <a:latin typeface="Lato-Regular"/>
              </a:rPr>
              <a:t>Sönmeden yurdumun üstünde tüten en </a:t>
            </a:r>
            <a:r>
              <a:rPr lang="tr-TR" sz="1000" b="0" i="0" u="sng" dirty="0">
                <a:solidFill>
                  <a:srgbClr val="F70000"/>
                </a:solidFill>
                <a:effectLst/>
                <a:latin typeface="Arial" panose="020B0604020202020204" pitchFamily="34" charset="0"/>
                <a:hlinkClick r:id="rId4"/>
              </a:rPr>
              <a:t>son</a:t>
            </a:r>
            <a:r>
              <a:rPr lang="tr-TR" sz="1000" b="0" i="0" dirty="0">
                <a:solidFill>
                  <a:srgbClr val="000000"/>
                </a:solidFill>
                <a:effectLst/>
                <a:latin typeface="Lato-Regular"/>
              </a:rPr>
              <a:t> ocak.</a:t>
            </a:r>
            <a:br>
              <a:rPr lang="tr-TR" sz="1000" dirty="0"/>
            </a:br>
            <a:r>
              <a:rPr lang="tr-TR" sz="1000" b="0" i="0" dirty="0">
                <a:solidFill>
                  <a:srgbClr val="000000"/>
                </a:solidFill>
                <a:effectLst/>
                <a:latin typeface="Lato-Regular"/>
              </a:rPr>
              <a:t>O benim milletimin yıldızıdır, parlayacak;</a:t>
            </a:r>
            <a:br>
              <a:rPr lang="tr-TR" sz="1000" dirty="0"/>
            </a:br>
            <a:r>
              <a:rPr lang="tr-TR" sz="1000" b="0" i="0" dirty="0">
                <a:solidFill>
                  <a:srgbClr val="000000"/>
                </a:solidFill>
                <a:effectLst/>
                <a:latin typeface="Lato-Regular"/>
              </a:rPr>
              <a:t>O benimdir, o benim milletimindir ancak.</a:t>
            </a:r>
          </a:p>
          <a:p>
            <a:r>
              <a:rPr lang="tr-TR" sz="1000" b="0" i="0" dirty="0">
                <a:solidFill>
                  <a:srgbClr val="000000"/>
                </a:solidFill>
                <a:effectLst/>
                <a:latin typeface="Lato-Regular"/>
              </a:rPr>
              <a:t>Çatma, kurban olayım, çehreni ey nazlı hilal!</a:t>
            </a:r>
            <a:br>
              <a:rPr lang="tr-TR" sz="1000" dirty="0"/>
            </a:br>
            <a:r>
              <a:rPr lang="tr-TR" sz="1000" b="0" i="0" dirty="0">
                <a:solidFill>
                  <a:srgbClr val="000000"/>
                </a:solidFill>
                <a:effectLst/>
                <a:latin typeface="Lato-Regular"/>
              </a:rPr>
              <a:t>Kahraman ırkıma bir gül; ne bu şiddet, bu celal?</a:t>
            </a:r>
            <a:br>
              <a:rPr lang="tr-TR" sz="1000" dirty="0"/>
            </a:br>
            <a:r>
              <a:rPr lang="tr-TR" sz="1000" b="0" i="0" dirty="0">
                <a:solidFill>
                  <a:srgbClr val="000000"/>
                </a:solidFill>
                <a:effectLst/>
                <a:latin typeface="Lato-Regular"/>
              </a:rPr>
              <a:t>Sana olmaz dökülen kanlarımız sonra helal...</a:t>
            </a:r>
            <a:br>
              <a:rPr lang="tr-TR" sz="1000" dirty="0"/>
            </a:br>
            <a:r>
              <a:rPr lang="tr-TR" sz="1000" b="0" i="0" dirty="0">
                <a:solidFill>
                  <a:srgbClr val="000000"/>
                </a:solidFill>
                <a:effectLst/>
                <a:latin typeface="Lato-Regular"/>
              </a:rPr>
              <a:t>Hakkıdır, Hakk'a tapan milletimin istiklâl</a:t>
            </a:r>
          </a:p>
          <a:p>
            <a:r>
              <a:rPr lang="tr-TR" sz="1000" b="0" i="0" dirty="0">
                <a:solidFill>
                  <a:srgbClr val="000000"/>
                </a:solidFill>
                <a:effectLst/>
                <a:latin typeface="Lato-Regular"/>
              </a:rPr>
              <a:t>Ben ezelden beridir hür yaşadım, hür yaşarım,</a:t>
            </a:r>
            <a:br>
              <a:rPr lang="tr-TR" sz="1000" dirty="0"/>
            </a:br>
            <a:r>
              <a:rPr lang="tr-TR" sz="1000" b="0" i="0" dirty="0">
                <a:solidFill>
                  <a:srgbClr val="000000"/>
                </a:solidFill>
                <a:effectLst/>
                <a:latin typeface="Lato-Regular"/>
              </a:rPr>
              <a:t>Hangi çılgın bana zincir vuracakmış? Şaşarım.</a:t>
            </a:r>
            <a:br>
              <a:rPr lang="tr-TR" sz="1000" dirty="0"/>
            </a:br>
            <a:r>
              <a:rPr lang="tr-TR" sz="1000" b="0" i="0" dirty="0">
                <a:solidFill>
                  <a:srgbClr val="000000"/>
                </a:solidFill>
                <a:effectLst/>
                <a:latin typeface="Lato-Regular"/>
              </a:rPr>
              <a:t>Kükremiş sel gibiyim, bendimi çiğner, aşarım,</a:t>
            </a:r>
            <a:br>
              <a:rPr lang="tr-TR" sz="1000" dirty="0"/>
            </a:br>
            <a:r>
              <a:rPr lang="tr-TR" sz="1000" b="0" i="0" dirty="0">
                <a:solidFill>
                  <a:srgbClr val="000000"/>
                </a:solidFill>
                <a:effectLst/>
                <a:latin typeface="Lato-Regular"/>
              </a:rPr>
              <a:t>Yırtarım dağları, enginlere sığmam, taşarım.</a:t>
            </a:r>
            <a:endParaRPr lang="tr-TR" sz="1000" dirty="0">
              <a:solidFill>
                <a:srgbClr val="000000"/>
              </a:solidFill>
              <a:latin typeface="Lato-Regular"/>
            </a:endParaRPr>
          </a:p>
          <a:p>
            <a:r>
              <a:rPr lang="tr-TR" sz="1000" b="0" i="0" dirty="0">
                <a:solidFill>
                  <a:srgbClr val="000000"/>
                </a:solidFill>
                <a:effectLst/>
                <a:latin typeface="Lato-Regular"/>
              </a:rPr>
              <a:t>Garbın afakını sarmışsa çelik zırhlı duvar,</a:t>
            </a:r>
            <a:br>
              <a:rPr lang="tr-TR" sz="1000" dirty="0"/>
            </a:br>
            <a:r>
              <a:rPr lang="tr-TR" sz="1000" b="0" i="0" dirty="0">
                <a:solidFill>
                  <a:srgbClr val="000000"/>
                </a:solidFill>
                <a:effectLst/>
                <a:latin typeface="Lato-Regular"/>
              </a:rPr>
              <a:t>Benim iman dolu göğsüm gibi serhaddim var.</a:t>
            </a:r>
            <a:br>
              <a:rPr lang="tr-TR" sz="1000" dirty="0"/>
            </a:br>
            <a:r>
              <a:rPr lang="tr-TR" sz="1000" b="0" i="0" dirty="0">
                <a:solidFill>
                  <a:srgbClr val="000000"/>
                </a:solidFill>
                <a:effectLst/>
                <a:latin typeface="Lato-Regular"/>
              </a:rPr>
              <a:t>Ulusun, korkma! Nasıl böyle bir imanı boğar,</a:t>
            </a:r>
            <a:br>
              <a:rPr lang="tr-TR" sz="1000" dirty="0"/>
            </a:br>
            <a:r>
              <a:rPr lang="tr-TR" sz="1000" b="0" i="0" dirty="0">
                <a:solidFill>
                  <a:srgbClr val="000000"/>
                </a:solidFill>
                <a:effectLst/>
                <a:latin typeface="Lato-Regular"/>
              </a:rPr>
              <a:t>“Medeniyet” dediğin tek dişi kalmış canavar?</a:t>
            </a:r>
          </a:p>
          <a:p>
            <a:r>
              <a:rPr lang="tr-TR" sz="1000" b="0" i="0" dirty="0">
                <a:solidFill>
                  <a:srgbClr val="000000"/>
                </a:solidFill>
                <a:effectLst/>
                <a:latin typeface="Lato-Regular"/>
              </a:rPr>
              <a:t>Arkadaş! Yurduma alçakları uğratma sakın,</a:t>
            </a:r>
            <a:br>
              <a:rPr lang="tr-TR" sz="1000" dirty="0"/>
            </a:br>
            <a:r>
              <a:rPr lang="tr-TR" sz="1000" b="0" i="0" dirty="0" err="1">
                <a:solidFill>
                  <a:srgbClr val="000000"/>
                </a:solidFill>
                <a:effectLst/>
                <a:latin typeface="Lato-Regular"/>
              </a:rPr>
              <a:t>Siperet</a:t>
            </a:r>
            <a:r>
              <a:rPr lang="tr-TR" sz="1000" b="0" i="0" dirty="0">
                <a:solidFill>
                  <a:srgbClr val="000000"/>
                </a:solidFill>
                <a:effectLst/>
                <a:latin typeface="Lato-Regular"/>
              </a:rPr>
              <a:t> gövdeni, dursun bu hayâsızca akın.</a:t>
            </a:r>
            <a:br>
              <a:rPr lang="tr-TR" sz="1000" dirty="0"/>
            </a:br>
            <a:r>
              <a:rPr lang="tr-TR" sz="1000" b="0" i="0" dirty="0">
                <a:solidFill>
                  <a:srgbClr val="000000"/>
                </a:solidFill>
                <a:effectLst/>
                <a:latin typeface="Lato-Regular"/>
              </a:rPr>
              <a:t>Doğacaktır sana vadettiği günler Hakk'ın,</a:t>
            </a:r>
            <a:br>
              <a:rPr lang="tr-TR" sz="1000" dirty="0"/>
            </a:br>
            <a:r>
              <a:rPr lang="tr-TR" sz="1000" b="0" i="0" dirty="0">
                <a:solidFill>
                  <a:srgbClr val="000000"/>
                </a:solidFill>
                <a:effectLst/>
                <a:latin typeface="Lato-Regular"/>
              </a:rPr>
              <a:t>Kim bilir, belki yarın belki yarından da yakın. </a:t>
            </a:r>
          </a:p>
          <a:p>
            <a:r>
              <a:rPr lang="tr-TR" sz="1000" b="0" i="0" dirty="0">
                <a:solidFill>
                  <a:srgbClr val="000000"/>
                </a:solidFill>
                <a:effectLst/>
                <a:latin typeface="Lato-Regular"/>
              </a:rPr>
              <a:t>Bastığın yerleri “toprak” diyerek geçme, tanı,</a:t>
            </a:r>
            <a:br>
              <a:rPr lang="tr-TR" sz="1000" dirty="0"/>
            </a:br>
            <a:r>
              <a:rPr lang="tr-TR" sz="1000" b="0" i="0" dirty="0">
                <a:solidFill>
                  <a:srgbClr val="000000"/>
                </a:solidFill>
                <a:effectLst/>
                <a:latin typeface="Lato-Regular"/>
              </a:rPr>
              <a:t>Düşün altındaki binlerce kefensiz yatanı.</a:t>
            </a:r>
            <a:br>
              <a:rPr lang="tr-TR" sz="1000" dirty="0"/>
            </a:br>
            <a:r>
              <a:rPr lang="tr-TR" sz="1000" b="0" i="0" dirty="0">
                <a:solidFill>
                  <a:srgbClr val="000000"/>
                </a:solidFill>
                <a:effectLst/>
                <a:latin typeface="Lato-Regular"/>
              </a:rPr>
              <a:t>Sen şehit oğlusun, incitme, yazıktır atanı,</a:t>
            </a:r>
            <a:br>
              <a:rPr lang="tr-TR" sz="1000" dirty="0"/>
            </a:br>
            <a:r>
              <a:rPr lang="tr-TR" sz="1000" b="0" i="0" dirty="0">
                <a:solidFill>
                  <a:srgbClr val="000000"/>
                </a:solidFill>
                <a:effectLst/>
                <a:latin typeface="Lato-Regular"/>
              </a:rPr>
              <a:t>Verme, dünyaları alsan da bu cennet vatanı.</a:t>
            </a:r>
          </a:p>
          <a:p>
            <a:r>
              <a:rPr lang="tr-TR" sz="1000" b="0" i="0" dirty="0">
                <a:solidFill>
                  <a:srgbClr val="000000"/>
                </a:solidFill>
                <a:effectLst/>
                <a:latin typeface="Lato-Regular"/>
              </a:rPr>
              <a:t>Kim bu cennet vatanın uğruna olmaz ki feda?</a:t>
            </a:r>
            <a:br>
              <a:rPr lang="tr-TR" sz="1000" dirty="0"/>
            </a:br>
            <a:r>
              <a:rPr lang="tr-TR" sz="1000" b="0" i="0" dirty="0">
                <a:solidFill>
                  <a:srgbClr val="000000"/>
                </a:solidFill>
                <a:effectLst/>
                <a:latin typeface="Lato-Regular"/>
              </a:rPr>
              <a:t>Şüheda fışkıracak, toprağı sıksan şüheda.</a:t>
            </a:r>
            <a:br>
              <a:rPr lang="tr-TR" sz="1000" dirty="0"/>
            </a:br>
            <a:r>
              <a:rPr lang="tr-TR" sz="1000" b="0" i="0" dirty="0">
                <a:solidFill>
                  <a:srgbClr val="000000"/>
                </a:solidFill>
                <a:effectLst/>
                <a:latin typeface="Lato-Regular"/>
              </a:rPr>
              <a:t>Canı, cananı, bütün varımı alsın da Hüda,</a:t>
            </a:r>
            <a:br>
              <a:rPr lang="tr-TR" sz="1000" dirty="0"/>
            </a:br>
            <a:r>
              <a:rPr lang="tr-TR" sz="1000" b="0" i="0" dirty="0">
                <a:solidFill>
                  <a:srgbClr val="000000"/>
                </a:solidFill>
                <a:effectLst/>
                <a:latin typeface="Lato-Regular"/>
              </a:rPr>
              <a:t>Etmesin tek vatanımdan beni dünyada cüda.</a:t>
            </a:r>
          </a:p>
          <a:p>
            <a:r>
              <a:rPr lang="tr-TR" sz="1000" b="0" i="0" dirty="0">
                <a:solidFill>
                  <a:srgbClr val="000000"/>
                </a:solidFill>
                <a:effectLst/>
                <a:latin typeface="Lato-Regular"/>
              </a:rPr>
              <a:t>Ruhumun senden İlahî, şudur ancak emeli:</a:t>
            </a:r>
            <a:br>
              <a:rPr lang="tr-TR" sz="1000" dirty="0"/>
            </a:br>
            <a:r>
              <a:rPr lang="tr-TR" sz="1000" b="0" i="0" dirty="0">
                <a:solidFill>
                  <a:srgbClr val="000000"/>
                </a:solidFill>
                <a:effectLst/>
                <a:latin typeface="Lato-Regular"/>
              </a:rPr>
              <a:t>Değmesin mabedimin göğsüne namahrem eli.</a:t>
            </a:r>
            <a:br>
              <a:rPr lang="tr-TR" sz="1000" dirty="0"/>
            </a:br>
            <a:r>
              <a:rPr lang="tr-TR" sz="1000" b="0" i="0" dirty="0">
                <a:solidFill>
                  <a:srgbClr val="000000"/>
                </a:solidFill>
                <a:effectLst/>
                <a:latin typeface="Lato-Regular"/>
              </a:rPr>
              <a:t>Bu ezanlar, ki şehadetleri dinin temeli,</a:t>
            </a:r>
            <a:br>
              <a:rPr lang="tr-TR" sz="1000" dirty="0"/>
            </a:br>
            <a:r>
              <a:rPr lang="tr-TR" sz="1000" b="0" i="0" dirty="0">
                <a:solidFill>
                  <a:srgbClr val="000000"/>
                </a:solidFill>
                <a:effectLst/>
                <a:latin typeface="Lato-Regular"/>
              </a:rPr>
              <a:t>Ebedî, yurdumun üstünde benim inlemeli.</a:t>
            </a:r>
            <a:endParaRPr lang="tr-TR" sz="1000" dirty="0">
              <a:solidFill>
                <a:srgbClr val="000000"/>
              </a:solidFill>
              <a:latin typeface="Lato-Regular"/>
            </a:endParaRPr>
          </a:p>
          <a:p>
            <a:r>
              <a:rPr lang="tr-TR" sz="1000" b="0" i="0" dirty="0">
                <a:solidFill>
                  <a:srgbClr val="000000"/>
                </a:solidFill>
                <a:effectLst/>
                <a:latin typeface="Lato-Regular"/>
              </a:rPr>
              <a:t>O zaman </a:t>
            </a:r>
            <a:r>
              <a:rPr lang="tr-TR" sz="1000" b="0" i="0" dirty="0" err="1">
                <a:solidFill>
                  <a:srgbClr val="000000"/>
                </a:solidFill>
                <a:effectLst/>
                <a:latin typeface="Lato-Regular"/>
              </a:rPr>
              <a:t>vecd</a:t>
            </a:r>
            <a:r>
              <a:rPr lang="tr-TR" sz="1000" b="0" i="0" dirty="0">
                <a:solidFill>
                  <a:srgbClr val="000000"/>
                </a:solidFill>
                <a:effectLst/>
                <a:latin typeface="Lato-Regular"/>
              </a:rPr>
              <a:t> ile bin secde eder, varsa taşım,</a:t>
            </a:r>
            <a:br>
              <a:rPr lang="tr-TR" sz="1000" dirty="0"/>
            </a:br>
            <a:r>
              <a:rPr lang="tr-TR" sz="1000" b="0" i="0" dirty="0">
                <a:solidFill>
                  <a:srgbClr val="000000"/>
                </a:solidFill>
                <a:effectLst/>
                <a:latin typeface="Lato-Regular"/>
              </a:rPr>
              <a:t>Her cerihamdan, İlahî, boşanıp kanlı yaşım,</a:t>
            </a:r>
            <a:br>
              <a:rPr lang="tr-TR" sz="1000" dirty="0"/>
            </a:br>
            <a:r>
              <a:rPr lang="tr-TR" sz="1000" b="0" i="0" dirty="0">
                <a:solidFill>
                  <a:srgbClr val="000000"/>
                </a:solidFill>
                <a:effectLst/>
                <a:latin typeface="Lato-Regular"/>
              </a:rPr>
              <a:t>Fışkırır </a:t>
            </a:r>
            <a:r>
              <a:rPr lang="tr-TR" sz="1000" b="0" i="0" dirty="0" err="1">
                <a:solidFill>
                  <a:srgbClr val="000000"/>
                </a:solidFill>
                <a:effectLst/>
                <a:latin typeface="Lato-Regular"/>
              </a:rPr>
              <a:t>ruhumücerret</a:t>
            </a:r>
            <a:r>
              <a:rPr lang="tr-TR" sz="1000" b="0" i="0" dirty="0">
                <a:solidFill>
                  <a:srgbClr val="000000"/>
                </a:solidFill>
                <a:effectLst/>
                <a:latin typeface="Lato-Regular"/>
              </a:rPr>
              <a:t> gibi yerden naaşım,</a:t>
            </a:r>
            <a:br>
              <a:rPr lang="tr-TR" sz="1000" dirty="0"/>
            </a:br>
            <a:r>
              <a:rPr lang="tr-TR" sz="1000" b="0" i="0" dirty="0">
                <a:solidFill>
                  <a:srgbClr val="000000"/>
                </a:solidFill>
                <a:effectLst/>
                <a:latin typeface="Lato-Regular"/>
              </a:rPr>
              <a:t>O zaman yükselerek arşa değer belki başım.</a:t>
            </a:r>
          </a:p>
          <a:p>
            <a:pPr algn="l" fontAlgn="base"/>
            <a:r>
              <a:rPr lang="tr-TR" sz="1000" b="0" i="0" u="none" strike="noStrike" dirty="0">
                <a:solidFill>
                  <a:srgbClr val="000000"/>
                </a:solidFill>
                <a:effectLst/>
                <a:latin typeface="Lato-Regular"/>
              </a:rPr>
              <a:t>Dalgalan sen de şafaklar gibi ey şanlı hilal!</a:t>
            </a:r>
            <a:br>
              <a:rPr lang="tr-TR" sz="1000" b="0" i="0" u="none" strike="noStrike" dirty="0">
                <a:solidFill>
                  <a:srgbClr val="000000"/>
                </a:solidFill>
                <a:effectLst/>
                <a:latin typeface="Lato-Regular"/>
              </a:rPr>
            </a:br>
            <a:r>
              <a:rPr lang="tr-TR" sz="1000" b="0" i="0" u="none" strike="noStrike" dirty="0">
                <a:solidFill>
                  <a:srgbClr val="000000"/>
                </a:solidFill>
                <a:effectLst/>
                <a:latin typeface="Lato-Regular"/>
              </a:rPr>
              <a:t>Olsun artık dökülen kanlarımın hepsi helal.</a:t>
            </a:r>
            <a:br>
              <a:rPr lang="tr-TR" sz="1000" b="0" i="0" u="none" strike="noStrike" dirty="0">
                <a:solidFill>
                  <a:srgbClr val="000000"/>
                </a:solidFill>
                <a:effectLst/>
                <a:latin typeface="Lato-Regular"/>
              </a:rPr>
            </a:br>
            <a:r>
              <a:rPr lang="tr-TR" sz="1000" b="0" i="0" u="none" strike="noStrike" dirty="0">
                <a:solidFill>
                  <a:srgbClr val="000000"/>
                </a:solidFill>
                <a:effectLst/>
                <a:latin typeface="Lato-Regular"/>
              </a:rPr>
              <a:t>Ebediyen sana yok, ırkıma yok izmihlal.</a:t>
            </a:r>
            <a:br>
              <a:rPr lang="tr-TR" sz="1000" b="0" i="0" u="none" strike="noStrike" dirty="0">
                <a:solidFill>
                  <a:srgbClr val="000000"/>
                </a:solidFill>
                <a:effectLst/>
                <a:latin typeface="Lato-Regular"/>
              </a:rPr>
            </a:br>
            <a:r>
              <a:rPr lang="tr-TR" sz="1000" b="0" i="0" u="none" strike="noStrike" dirty="0">
                <a:solidFill>
                  <a:srgbClr val="000000"/>
                </a:solidFill>
                <a:effectLst/>
                <a:latin typeface="Lato-Regular"/>
              </a:rPr>
              <a:t>Hakkıdır, hür yaşamış bayrağımın hürriyet;</a:t>
            </a:r>
            <a:br>
              <a:rPr lang="tr-TR" sz="1000" b="0" i="0" u="none" strike="noStrike" dirty="0">
                <a:solidFill>
                  <a:srgbClr val="000000"/>
                </a:solidFill>
                <a:effectLst/>
                <a:latin typeface="Lato-Regular"/>
              </a:rPr>
            </a:br>
            <a:r>
              <a:rPr lang="tr-TR" sz="1000" b="0" i="0" u="none" strike="noStrike" dirty="0">
                <a:solidFill>
                  <a:srgbClr val="000000"/>
                </a:solidFill>
                <a:effectLst/>
                <a:latin typeface="Lato-Regular"/>
              </a:rPr>
              <a:t>Hakkıdır, Hakk'a tapan milletimin istiklâl.</a:t>
            </a:r>
          </a:p>
          <a:p>
            <a:br>
              <a:rPr lang="tr-TR" sz="1200" dirty="0"/>
            </a:br>
            <a:endParaRPr lang="tr-TR" sz="1200" dirty="0"/>
          </a:p>
        </p:txBody>
      </p:sp>
      <p:sp>
        <p:nvSpPr>
          <p:cNvPr id="14" name="Metin kutusu 19">
            <a:extLst>
              <a:ext uri="{FF2B5EF4-FFF2-40B4-BE49-F238E27FC236}">
                <a16:creationId xmlns:a16="http://schemas.microsoft.com/office/drawing/2014/main" id="{F5CE6D8C-ADCB-7815-92D1-10AB20AD884A}"/>
              </a:ext>
            </a:extLst>
          </p:cNvPr>
          <p:cNvSpPr txBox="1"/>
          <p:nvPr/>
        </p:nvSpPr>
        <p:spPr>
          <a:xfrm>
            <a:off x="714356" y="6500826"/>
            <a:ext cx="2071702" cy="1015663"/>
          </a:xfrm>
          <a:prstGeom prst="rect">
            <a:avLst/>
          </a:prstGeom>
          <a:noFill/>
          <a:ln>
            <a:solidFill>
              <a:schemeClr val="accent6">
                <a:lumMod val="75000"/>
              </a:schemeClr>
            </a:solidFill>
          </a:ln>
        </p:spPr>
        <p:txBody>
          <a:bodyPr wrap="square">
            <a:spAutoFit/>
          </a:bodyPr>
          <a:lstStyle/>
          <a:p>
            <a:r>
              <a:rPr lang="nb-NO" sz="1200" b="0" i="0" dirty="0">
                <a:solidFill>
                  <a:srgbClr val="000000"/>
                </a:solidFill>
                <a:effectLst/>
                <a:latin typeface="Arial" panose="020B0604020202020204" pitchFamily="34" charset="0"/>
              </a:rPr>
              <a:t>Kitap okumak istersen,</a:t>
            </a:r>
            <a:br>
              <a:rPr lang="nb-NO" sz="1200" dirty="0"/>
            </a:br>
            <a:r>
              <a:rPr lang="nb-NO" sz="1200" b="0" i="0" dirty="0">
                <a:solidFill>
                  <a:srgbClr val="000000"/>
                </a:solidFill>
                <a:effectLst/>
                <a:latin typeface="Arial" panose="020B0604020202020204" pitchFamily="34" charset="0"/>
              </a:rPr>
              <a:t>Oraya koşarsın sen,</a:t>
            </a:r>
            <a:br>
              <a:rPr lang="nb-NO" sz="1200" dirty="0"/>
            </a:br>
            <a:r>
              <a:rPr lang="nb-NO" sz="1200" b="0" i="0" dirty="0">
                <a:solidFill>
                  <a:srgbClr val="000000"/>
                </a:solidFill>
                <a:effectLst/>
                <a:latin typeface="Arial" panose="020B0604020202020204" pitchFamily="34" charset="0"/>
              </a:rPr>
              <a:t>Raflardan seçtiğini,</a:t>
            </a:r>
            <a:br>
              <a:rPr lang="nb-NO" sz="1200" dirty="0"/>
            </a:br>
            <a:r>
              <a:rPr lang="nb-NO" sz="1200" b="0" i="0" dirty="0">
                <a:solidFill>
                  <a:srgbClr val="000000"/>
                </a:solidFill>
                <a:effectLst/>
                <a:latin typeface="Arial" panose="020B0604020202020204" pitchFamily="34" charset="0"/>
              </a:rPr>
              <a:t>Bir incele istersen. (</a:t>
            </a:r>
            <a:r>
              <a:rPr lang="nb-NO" sz="1200" b="1" i="0" dirty="0">
                <a:solidFill>
                  <a:srgbClr val="000000"/>
                </a:solidFill>
                <a:effectLst/>
                <a:latin typeface="Arial" panose="020B0604020202020204" pitchFamily="34" charset="0"/>
              </a:rPr>
              <a:t>Kütüphane</a:t>
            </a:r>
            <a:r>
              <a:rPr lang="nb-NO" sz="1200" b="0" i="0" dirty="0">
                <a:solidFill>
                  <a:srgbClr val="000000"/>
                </a:solidFill>
                <a:effectLst/>
                <a:latin typeface="Arial" panose="020B0604020202020204" pitchFamily="34" charset="0"/>
              </a:rPr>
              <a:t>)</a:t>
            </a:r>
            <a:endParaRPr lang="tr-TR" sz="1200" dirty="0"/>
          </a:p>
        </p:txBody>
      </p:sp>
      <p:sp>
        <p:nvSpPr>
          <p:cNvPr id="17" name="Metin kutusu 1"/>
          <p:cNvSpPr txBox="1"/>
          <p:nvPr/>
        </p:nvSpPr>
        <p:spPr>
          <a:xfrm>
            <a:off x="642918" y="571472"/>
            <a:ext cx="4680520" cy="523220"/>
          </a:xfrm>
          <a:prstGeom prst="rect">
            <a:avLst/>
          </a:prstGeom>
          <a:noFill/>
        </p:spPr>
        <p:txBody>
          <a:bodyPr wrap="square" rtlCol="0">
            <a:spAutoFit/>
          </a:bodyPr>
          <a:lstStyle/>
          <a:p>
            <a:pPr algn="ctr"/>
            <a:r>
              <a:rPr lang="tr-T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ŞİİRLER VE BİLMECİLER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5bf9aa26-2dc0-4a1d-9790-1ef4d9ac215c.jpg"/>
          <p:cNvPicPr>
            <a:picLocks noChangeAspect="1"/>
          </p:cNvPicPr>
          <p:nvPr/>
        </p:nvPicPr>
        <p:blipFill>
          <a:blip r:embed="rId2" cstate="print"/>
          <a:stretch>
            <a:fillRect/>
          </a:stretch>
        </p:blipFill>
        <p:spPr>
          <a:xfrm>
            <a:off x="4513942" y="399999"/>
            <a:ext cx="1045029" cy="1413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14 Yuvarlatılmış Dikdörtgen"/>
          <p:cNvSpPr/>
          <p:nvPr/>
        </p:nvSpPr>
        <p:spPr>
          <a:xfrm>
            <a:off x="348343" y="6699374"/>
            <a:ext cx="6023428" cy="207607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dirty="0" err="1">
                <a:solidFill>
                  <a:schemeClr val="tx1"/>
                </a:solidFill>
              </a:rPr>
              <a:t>Montessori</a:t>
            </a:r>
            <a:r>
              <a:rPr lang="tr-TR" sz="1000" dirty="0">
                <a:solidFill>
                  <a:schemeClr val="tx1"/>
                </a:solidFill>
              </a:rPr>
              <a:t> eğitiminin ilk nihai amacı; </a:t>
            </a:r>
            <a:r>
              <a:rPr lang="tr-TR" sz="1000" b="1" dirty="0">
                <a:solidFill>
                  <a:schemeClr val="tx1"/>
                </a:solidFill>
              </a:rPr>
              <a:t>çocuğun kendi kendine yetebilmesi ve içinde bulunan potansiyel karakterinin oluşmasını amaçlar</a:t>
            </a:r>
            <a:r>
              <a:rPr lang="tr-TR" sz="1000" dirty="0">
                <a:solidFill>
                  <a:schemeClr val="tx1"/>
                </a:solidFill>
              </a:rPr>
              <a:t>. Eğitimin yöntemi; çocukları soru üretebilen ve bunlara cevap arayan bireyler olarak yetişmesini sağlamaktır Eğitim, </a:t>
            </a:r>
            <a:r>
              <a:rPr lang="tr-TR" sz="1000" b="1" dirty="0">
                <a:solidFill>
                  <a:schemeClr val="tx1"/>
                </a:solidFill>
              </a:rPr>
              <a:t>her çocuğa özel programlanarak, çocuğun ihtiyacına göre uygulanır</a:t>
            </a:r>
            <a:r>
              <a:rPr lang="tr-TR" sz="1000" dirty="0">
                <a:solidFill>
                  <a:schemeClr val="tx1"/>
                </a:solidFill>
              </a:rPr>
              <a:t>. </a:t>
            </a:r>
            <a:r>
              <a:rPr lang="tr-TR" sz="1000" dirty="0" err="1">
                <a:solidFill>
                  <a:schemeClr val="tx1"/>
                </a:solidFill>
              </a:rPr>
              <a:t>Montessori</a:t>
            </a:r>
            <a:r>
              <a:rPr lang="tr-TR" sz="1000" dirty="0">
                <a:solidFill>
                  <a:schemeClr val="tx1"/>
                </a:solidFill>
              </a:rPr>
              <a:t> eğitim materyalleri çocuğun ilgi ve ihtiyacına göre özel olarak tasarlanmıştır. Her çocukla özel olarak kendi hızında ve gelişim seviyesinde çalışılır. Sınıfta eğitim düzenli, sade ve estetik görünen bir çevrede verilir Bizde bu ay ilk önce aktarma çalışmalarından  bulgur aktarma yaptık ve ardından pembe kule çalışmamızı yaptık </a:t>
            </a:r>
            <a:r>
              <a:rPr lang="tr-TR" sz="1000" dirty="0" err="1">
                <a:solidFill>
                  <a:schemeClr val="tx1"/>
                </a:solidFill>
              </a:rPr>
              <a:t>bnları</a:t>
            </a:r>
            <a:r>
              <a:rPr lang="tr-TR" sz="1000" dirty="0">
                <a:solidFill>
                  <a:schemeClr val="tx1"/>
                </a:solidFill>
              </a:rPr>
              <a:t> yaparken ilk önceliğimiz  </a:t>
            </a:r>
            <a:r>
              <a:rPr lang="tr-TR" sz="1000" dirty="0" err="1">
                <a:solidFill>
                  <a:schemeClr val="tx1"/>
                </a:solidFill>
              </a:rPr>
              <a:t>dounarak</a:t>
            </a:r>
            <a:r>
              <a:rPr lang="tr-TR" sz="1000" dirty="0">
                <a:solidFill>
                  <a:schemeClr val="tx1"/>
                </a:solidFill>
              </a:rPr>
              <a:t> hissederek yapmamızdı </a:t>
            </a:r>
          </a:p>
        </p:txBody>
      </p:sp>
      <p:pic>
        <p:nvPicPr>
          <p:cNvPr id="12" name="11 Resim" descr="4bb76b9f-a1cf-4095-9336-7625d6a1b04a.jpg"/>
          <p:cNvPicPr>
            <a:picLocks noChangeAspect="1"/>
          </p:cNvPicPr>
          <p:nvPr/>
        </p:nvPicPr>
        <p:blipFill>
          <a:blip r:embed="rId3" cstate="print"/>
          <a:stretch>
            <a:fillRect/>
          </a:stretch>
        </p:blipFill>
        <p:spPr>
          <a:xfrm>
            <a:off x="2240472" y="391579"/>
            <a:ext cx="894615" cy="1390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12 Resim" descr="7cc40b5d-b756-4fa7-838f-8711950bb17e.jpg"/>
          <p:cNvPicPr>
            <a:picLocks noChangeAspect="1"/>
          </p:cNvPicPr>
          <p:nvPr/>
        </p:nvPicPr>
        <p:blipFill>
          <a:blip r:embed="rId4" cstate="print"/>
          <a:stretch>
            <a:fillRect/>
          </a:stretch>
        </p:blipFill>
        <p:spPr>
          <a:xfrm>
            <a:off x="3294743" y="385506"/>
            <a:ext cx="1076041" cy="1455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13 Resim" descr="50c12cc8-5f58-4e00-b36d-9d3457f1ed38.jpg"/>
          <p:cNvPicPr>
            <a:picLocks noChangeAspect="1"/>
          </p:cNvPicPr>
          <p:nvPr/>
        </p:nvPicPr>
        <p:blipFill>
          <a:blip r:embed="rId5" cstate="print"/>
          <a:stretch>
            <a:fillRect/>
          </a:stretch>
        </p:blipFill>
        <p:spPr>
          <a:xfrm>
            <a:off x="1019969" y="410045"/>
            <a:ext cx="1057558" cy="143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19 İçerik Yer Tutucusu" descr="91fa15ed-ac06-4d52-b49a-6f244c76142c.jpg"/>
          <p:cNvPicPr>
            <a:picLocks noGrp="1" noChangeAspect="1"/>
          </p:cNvPicPr>
          <p:nvPr>
            <p:ph sz="quarter" idx="1"/>
          </p:nvPr>
        </p:nvPicPr>
        <p:blipFill>
          <a:blip r:embed="rId6" cstate="print"/>
          <a:stretch>
            <a:fillRect/>
          </a:stretch>
        </p:blipFill>
        <p:spPr>
          <a:xfrm>
            <a:off x="2184399" y="1973002"/>
            <a:ext cx="1024617" cy="1385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20 Resim" descr="407b8bc5-b86b-4f9d-9606-e8b524f604ec.jpg"/>
          <p:cNvPicPr>
            <a:picLocks noChangeAspect="1"/>
          </p:cNvPicPr>
          <p:nvPr/>
        </p:nvPicPr>
        <p:blipFill>
          <a:blip r:embed="rId7" cstate="print"/>
          <a:stretch>
            <a:fillRect/>
          </a:stretch>
        </p:blipFill>
        <p:spPr>
          <a:xfrm>
            <a:off x="1016000" y="1973003"/>
            <a:ext cx="1034482" cy="1399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21 Resim" descr="3430b594-607f-405a-a4cd-2a97ccd70254.jpg"/>
          <p:cNvPicPr>
            <a:picLocks noChangeAspect="1"/>
          </p:cNvPicPr>
          <p:nvPr/>
        </p:nvPicPr>
        <p:blipFill>
          <a:blip r:embed="rId8" cstate="print"/>
          <a:stretch>
            <a:fillRect/>
          </a:stretch>
        </p:blipFill>
        <p:spPr>
          <a:xfrm>
            <a:off x="2162628" y="3477525"/>
            <a:ext cx="1076041" cy="1455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23 Resim" descr="a52b6e71-88ee-4d06-856a-a330de17ef77.jpg"/>
          <p:cNvPicPr>
            <a:picLocks noChangeAspect="1"/>
          </p:cNvPicPr>
          <p:nvPr/>
        </p:nvPicPr>
        <p:blipFill>
          <a:blip r:embed="rId9" cstate="print"/>
          <a:stretch>
            <a:fillRect/>
          </a:stretch>
        </p:blipFill>
        <p:spPr>
          <a:xfrm>
            <a:off x="972457" y="3490024"/>
            <a:ext cx="1055575" cy="1427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24 Resim" descr="a67d7570-6bbf-4832-9043-416257a76ee2.jpg"/>
          <p:cNvPicPr>
            <a:picLocks noChangeAspect="1"/>
          </p:cNvPicPr>
          <p:nvPr/>
        </p:nvPicPr>
        <p:blipFill>
          <a:blip r:embed="rId10" cstate="print"/>
          <a:stretch>
            <a:fillRect/>
          </a:stretch>
        </p:blipFill>
        <p:spPr>
          <a:xfrm>
            <a:off x="957942" y="5102062"/>
            <a:ext cx="1756228" cy="1435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25 Resim" descr="b997ac6d-0aac-4d32-8e21-47523f2baafa.jpg"/>
          <p:cNvPicPr>
            <a:picLocks noChangeAspect="1"/>
          </p:cNvPicPr>
          <p:nvPr/>
        </p:nvPicPr>
        <p:blipFill>
          <a:blip r:embed="rId11" cstate="print"/>
          <a:stretch>
            <a:fillRect/>
          </a:stretch>
        </p:blipFill>
        <p:spPr>
          <a:xfrm>
            <a:off x="3338286" y="2002448"/>
            <a:ext cx="1019967" cy="1339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26 Resim" descr="b291745a-4059-4872-b802-1b8ade99784e.jpg"/>
          <p:cNvPicPr>
            <a:picLocks noChangeAspect="1"/>
          </p:cNvPicPr>
          <p:nvPr/>
        </p:nvPicPr>
        <p:blipFill>
          <a:blip r:embed="rId12" cstate="print"/>
          <a:stretch>
            <a:fillRect/>
          </a:stretch>
        </p:blipFill>
        <p:spPr>
          <a:xfrm>
            <a:off x="4542972" y="1975688"/>
            <a:ext cx="1148612" cy="1416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27 Resim" descr="ead12d9c-fafd-43ed-adf7-3c1bca4ecb6f.jpg"/>
          <p:cNvPicPr>
            <a:picLocks noChangeAspect="1"/>
          </p:cNvPicPr>
          <p:nvPr/>
        </p:nvPicPr>
        <p:blipFill>
          <a:blip r:embed="rId13" cstate="print"/>
          <a:stretch>
            <a:fillRect/>
          </a:stretch>
        </p:blipFill>
        <p:spPr>
          <a:xfrm>
            <a:off x="3379845" y="3504287"/>
            <a:ext cx="1163126" cy="1399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28 Resim" descr="7cc40b5d-b756-4fa7-838f-8711950bb17e.jpg"/>
          <p:cNvPicPr>
            <a:picLocks noChangeAspect="1"/>
          </p:cNvPicPr>
          <p:nvPr/>
        </p:nvPicPr>
        <p:blipFill>
          <a:blip r:embed="rId14" cstate="print"/>
          <a:stretch>
            <a:fillRect/>
          </a:stretch>
        </p:blipFill>
        <p:spPr>
          <a:xfrm>
            <a:off x="4659086" y="3499837"/>
            <a:ext cx="1059204" cy="1432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30 Resim" descr="0034a382-738d-4285-a0ff-db0c24cc2a27.jpg"/>
          <p:cNvPicPr>
            <a:picLocks noChangeAspect="1"/>
          </p:cNvPicPr>
          <p:nvPr/>
        </p:nvPicPr>
        <p:blipFill>
          <a:blip r:embed="rId15" cstate="print"/>
          <a:stretch>
            <a:fillRect/>
          </a:stretch>
        </p:blipFill>
        <p:spPr>
          <a:xfrm>
            <a:off x="2873830" y="5062489"/>
            <a:ext cx="2830285" cy="1489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6" name="5 İçerik Yer Tutucusu"/>
          <p:cNvGraphicFramePr>
            <a:graphicFrameLocks noGrp="1"/>
          </p:cNvGraphicFramePr>
          <p:nvPr>
            <p:ph idx="1"/>
          </p:nvPr>
        </p:nvGraphicFramePr>
        <p:xfrm>
          <a:off x="458470" y="2258854"/>
          <a:ext cx="5941060" cy="5783580"/>
        </p:xfrm>
        <a:graphic>
          <a:graphicData uri="http://schemas.openxmlformats.org/drawingml/2006/table">
            <a:tbl>
              <a:tblPr/>
              <a:tblGrid>
                <a:gridCol w="540385">
                  <a:extLst>
                    <a:ext uri="{9D8B030D-6E8A-4147-A177-3AD203B41FA5}">
                      <a16:colId xmlns:a16="http://schemas.microsoft.com/office/drawing/2014/main" val="20000"/>
                    </a:ext>
                  </a:extLst>
                </a:gridCol>
                <a:gridCol w="2084070">
                  <a:extLst>
                    <a:ext uri="{9D8B030D-6E8A-4147-A177-3AD203B41FA5}">
                      <a16:colId xmlns:a16="http://schemas.microsoft.com/office/drawing/2014/main" val="20001"/>
                    </a:ext>
                  </a:extLst>
                </a:gridCol>
                <a:gridCol w="3316605">
                  <a:extLst>
                    <a:ext uri="{9D8B030D-6E8A-4147-A177-3AD203B41FA5}">
                      <a16:colId xmlns:a16="http://schemas.microsoft.com/office/drawing/2014/main" val="20002"/>
                    </a:ext>
                  </a:extLst>
                </a:gridCol>
              </a:tblGrid>
              <a:tr h="227330">
                <a:tc>
                  <a:txBody>
                    <a:bodyPr/>
                    <a:lstStyle/>
                    <a:p>
                      <a:pPr indent="450215" algn="just">
                        <a:lnSpc>
                          <a:spcPct val="150000"/>
                        </a:lnSpc>
                        <a:spcAft>
                          <a:spcPts val="0"/>
                        </a:spcAft>
                      </a:pPr>
                      <a:r>
                        <a:rPr lang="tr-TR" sz="1100">
                          <a:latin typeface="Tahoma"/>
                          <a:ea typeface="Calibri"/>
                          <a:cs typeface="Times New Roman"/>
                        </a:rPr>
                        <a:t>Hafta</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tr-TR" sz="1100">
                          <a:latin typeface="Tahoma"/>
                          <a:ea typeface="Calibri"/>
                          <a:cs typeface="Times New Roman"/>
                        </a:rPr>
                        <a:t>Konu, Kazanım</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Aft>
                          <a:spcPts val="0"/>
                        </a:spcAft>
                      </a:pPr>
                      <a:r>
                        <a:rPr lang="tr-TR" sz="1100">
                          <a:latin typeface="Tahoma"/>
                          <a:ea typeface="Calibri"/>
                          <a:cs typeface="Times New Roman"/>
                        </a:rPr>
                        <a:t>İçerik</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26820">
                <a:tc>
                  <a:txBody>
                    <a:bodyPr/>
                    <a:lstStyle/>
                    <a:p>
                      <a:pPr indent="450215" algn="just">
                        <a:lnSpc>
                          <a:spcPct val="150000"/>
                        </a:lnSpc>
                        <a:spcBef>
                          <a:spcPts val="1200"/>
                        </a:spcBef>
                        <a:spcAft>
                          <a:spcPts val="1200"/>
                        </a:spcAft>
                      </a:pPr>
                      <a:r>
                        <a:rPr lang="tr-TR" sz="1100">
                          <a:latin typeface="Tahoma"/>
                          <a:ea typeface="Calibri"/>
                          <a:cs typeface="Times New Roman"/>
                        </a:rPr>
                        <a:t>1</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Bef>
                          <a:spcPts val="1200"/>
                        </a:spcBef>
                        <a:spcAft>
                          <a:spcPts val="1200"/>
                        </a:spcAft>
                      </a:pPr>
                      <a:r>
                        <a:rPr lang="tr-TR" sz="1100">
                          <a:latin typeface="Tahoma"/>
                          <a:ea typeface="Calibri"/>
                          <a:cs typeface="Times New Roman"/>
                        </a:rPr>
                        <a:t>Resimlerin Öyküsü, </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Bef>
                          <a:spcPts val="1200"/>
                        </a:spcBef>
                        <a:spcAft>
                          <a:spcPts val="1200"/>
                        </a:spcAft>
                      </a:pPr>
                      <a:r>
                        <a:rPr lang="tr-TR" sz="1100">
                          <a:latin typeface="Tahoma"/>
                          <a:ea typeface="Calibri"/>
                          <a:cs typeface="Times New Roman"/>
                        </a:rPr>
                        <a:t>Her resmin bir hikayesi vardır, bazen veya her zaman biz algılarımız ile anlam katarız bu hikayelere. Bir resmin öncesinde neler olmuş olabilir, sonrasında karakterler nasıl resmin içerisinde hareket etmiş olabilir?</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34720">
                <a:tc>
                  <a:txBody>
                    <a:bodyPr/>
                    <a:lstStyle/>
                    <a:p>
                      <a:pPr indent="450215" algn="just">
                        <a:lnSpc>
                          <a:spcPct val="150000"/>
                        </a:lnSpc>
                        <a:spcBef>
                          <a:spcPts val="1200"/>
                        </a:spcBef>
                        <a:spcAft>
                          <a:spcPts val="1200"/>
                        </a:spcAft>
                      </a:pPr>
                      <a:r>
                        <a:rPr lang="tr-TR" sz="1100">
                          <a:latin typeface="Tahoma"/>
                          <a:ea typeface="Calibri"/>
                          <a:cs typeface="Times New Roman"/>
                        </a:rPr>
                        <a:t>2</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Bef>
                          <a:spcPts val="1200"/>
                        </a:spcBef>
                        <a:spcAft>
                          <a:spcPts val="1200"/>
                        </a:spcAft>
                      </a:pPr>
                      <a:r>
                        <a:rPr lang="tr-TR" sz="1100">
                          <a:latin typeface="Tahoma"/>
                          <a:ea typeface="Calibri"/>
                          <a:cs typeface="Times New Roman"/>
                        </a:rPr>
                        <a:t>Öykülerin Resimleri</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Bef>
                          <a:spcPts val="1200"/>
                        </a:spcBef>
                        <a:spcAft>
                          <a:spcPts val="1200"/>
                        </a:spcAft>
                      </a:pPr>
                      <a:r>
                        <a:rPr lang="tr-TR" sz="1100">
                          <a:latin typeface="Tahoma"/>
                          <a:ea typeface="Calibri"/>
                          <a:cs typeface="Times New Roman"/>
                        </a:rPr>
                        <a:t>Her öykünün de başka bir resmi vardır. Yine algılarımız bakış açılarımız düşüncelerimize yön vererek kurarız beynimizin içinde, resim yapmak bazen bu düşüncelerimizi aktarmak için en kolay veya bazen de en zor araçtır. Çocuklarımızın kendi öykülerini oluşturmaları ve bunları dramatize etmesi hem düşünsel hemde gelişimsel açıdan önemlidir.</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9485">
                <a:tc>
                  <a:txBody>
                    <a:bodyPr/>
                    <a:lstStyle/>
                    <a:p>
                      <a:pPr indent="450215" algn="just">
                        <a:lnSpc>
                          <a:spcPct val="150000"/>
                        </a:lnSpc>
                        <a:spcBef>
                          <a:spcPts val="1200"/>
                        </a:spcBef>
                        <a:spcAft>
                          <a:spcPts val="1200"/>
                        </a:spcAft>
                      </a:pPr>
                      <a:r>
                        <a:rPr lang="tr-TR" sz="1100">
                          <a:latin typeface="Tahoma"/>
                          <a:ea typeface="Calibri"/>
                          <a:cs typeface="Times New Roman"/>
                        </a:rPr>
                        <a:t>3</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Bef>
                          <a:spcPts val="1200"/>
                        </a:spcBef>
                        <a:spcAft>
                          <a:spcPts val="1200"/>
                        </a:spcAft>
                      </a:pPr>
                      <a:r>
                        <a:rPr lang="tr-TR" sz="1100">
                          <a:latin typeface="Tahoma"/>
                          <a:ea typeface="Calibri"/>
                          <a:cs typeface="Times New Roman"/>
                        </a:rPr>
                        <a:t>Resimlerin Duyguları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Bef>
                          <a:spcPts val="1200"/>
                        </a:spcBef>
                        <a:spcAft>
                          <a:spcPts val="1200"/>
                        </a:spcAft>
                      </a:pPr>
                      <a:r>
                        <a:rPr lang="tr-TR" sz="1100">
                          <a:latin typeface="Tahoma"/>
                          <a:ea typeface="Calibri"/>
                          <a:cs typeface="Times New Roman"/>
                        </a:rPr>
                        <a:t>Resimlerde yer alan karakterlerin duyguları ne olabilir? neden oradaydılar? ne düşünüyorlardı? nasıl tepki verdiler? Resimleri bir de duyguları katarak canlandırdık.</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3385">
                <a:tc>
                  <a:txBody>
                    <a:bodyPr/>
                    <a:lstStyle/>
                    <a:p>
                      <a:pPr indent="450215" algn="just">
                        <a:lnSpc>
                          <a:spcPct val="150000"/>
                        </a:lnSpc>
                        <a:spcBef>
                          <a:spcPts val="1200"/>
                        </a:spcBef>
                        <a:spcAft>
                          <a:spcPts val="1200"/>
                        </a:spcAft>
                      </a:pPr>
                      <a:r>
                        <a:rPr lang="tr-TR" sz="1100">
                          <a:latin typeface="Tahoma"/>
                          <a:ea typeface="Calibri"/>
                          <a:cs typeface="Times New Roman"/>
                        </a:rPr>
                        <a:t>4</a:t>
                      </a:r>
                      <a:endParaRPr lang="tr-T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Bef>
                          <a:spcPts val="1200"/>
                        </a:spcBef>
                        <a:spcAft>
                          <a:spcPts val="1200"/>
                        </a:spcAft>
                      </a:pPr>
                      <a:r>
                        <a:rPr lang="tr-TR" sz="1100">
                          <a:latin typeface="Tahoma"/>
                          <a:ea typeface="Calibri"/>
                          <a:cs typeface="Times New Roman"/>
                        </a:rPr>
                        <a:t>Öykülerin Duyguları</a:t>
                      </a: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lnSpc>
                          <a:spcPct val="150000"/>
                        </a:lnSpc>
                        <a:spcBef>
                          <a:spcPts val="1200"/>
                        </a:spcBef>
                        <a:spcAft>
                          <a:spcPts val="1200"/>
                        </a:spcAft>
                      </a:pPr>
                      <a:r>
                        <a:rPr lang="tr-TR" sz="1100" dirty="0">
                          <a:latin typeface="Tahoma"/>
                          <a:ea typeface="Calibri"/>
                          <a:cs typeface="Times New Roman"/>
                        </a:rPr>
                        <a:t>Öyküler bazen bize anlatıldığı gibi olmayabilir, aynı hikâye bazen neşeli, bazen sinirli, bazen hüzünlü ve hatta mutlu anlatılabilir. Aynı öyküyü farklı duygular kullanarak canlandırdık.</a:t>
                      </a: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4" name="3 Resim" descr="renkli-not-kağıtları-27.jpg"/>
          <p:cNvPicPr>
            <a:picLocks noChangeAspect="1"/>
          </p:cNvPicPr>
          <p:nvPr/>
        </p:nvPicPr>
        <p:blipFill>
          <a:blip r:embed="rId2"/>
          <a:stretch>
            <a:fillRect/>
          </a:stretch>
        </p:blipFill>
        <p:spPr>
          <a:xfrm>
            <a:off x="0" y="0"/>
            <a:ext cx="6858000" cy="9144000"/>
          </a:xfrm>
          <a:prstGeom prst="rect">
            <a:avLst/>
          </a:prstGeom>
        </p:spPr>
      </p:pic>
      <p:sp>
        <p:nvSpPr>
          <p:cNvPr id="3" name="Rectangle 1"/>
          <p:cNvSpPr>
            <a:spLocks noChangeArrowheads="1"/>
          </p:cNvSpPr>
          <p:nvPr/>
        </p:nvSpPr>
        <p:spPr bwMode="auto">
          <a:xfrm>
            <a:off x="714356" y="1428728"/>
            <a:ext cx="507209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ooper Black" pitchFamily="18" charset="0"/>
              <a:cs typeface="Arial" pitchFamily="34" charset="0"/>
            </a:endParaRPr>
          </a:p>
        </p:txBody>
      </p:sp>
      <p:sp>
        <p:nvSpPr>
          <p:cNvPr id="10" name="2 İçerik Yer Tutucusu"/>
          <p:cNvSpPr txBox="1">
            <a:spLocks/>
          </p:cNvSpPr>
          <p:nvPr/>
        </p:nvSpPr>
        <p:spPr>
          <a:xfrm>
            <a:off x="857232" y="642910"/>
            <a:ext cx="5000660" cy="857256"/>
          </a:xfrm>
          <a:prstGeom prst="rect">
            <a:avLst/>
          </a:prstGeom>
          <a:solidFill>
            <a:schemeClr val="bg1"/>
          </a:solidFill>
          <a:ln>
            <a:solidFill>
              <a:schemeClr val="accent2"/>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1400" b="0" i="0" u="none" strike="noStrike" kern="1200" cap="none" spc="0" normalizeH="0" baseline="0" noProof="0" dirty="0">
                <a:ln>
                  <a:noFill/>
                </a:ln>
                <a:solidFill>
                  <a:srgbClr val="FF0000"/>
                </a:solidFill>
                <a:effectLst/>
                <a:uLnTx/>
                <a:uFillTx/>
                <a:latin typeface="+mn-lt"/>
                <a:ea typeface="+mn-ea"/>
                <a:cs typeface="+mn-cs"/>
                <a:sym typeface="Wingdings"/>
              </a:rPr>
              <a:t> </a:t>
            </a:r>
            <a:endParaRPr kumimoji="0" lang="tr-TR" sz="1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a:ln>
                  <a:noFill/>
                </a:ln>
                <a:solidFill>
                  <a:srgbClr val="FF0000"/>
                </a:solidFill>
                <a:effectLst/>
                <a:uLnTx/>
                <a:uFillTx/>
                <a:latin typeface="Arial Black" pitchFamily="34" charset="0"/>
              </a:rPr>
              <a:t>      ETKİNLİKLERİMİZ</a:t>
            </a:r>
          </a:p>
        </p:txBody>
      </p:sp>
      <p:pic>
        <p:nvPicPr>
          <p:cNvPr id="9" name="8 Resim" descr="0e154c05-9003-4791-ba21-4d67c0be6da0.jpg"/>
          <p:cNvPicPr>
            <a:picLocks noChangeAspect="1"/>
          </p:cNvPicPr>
          <p:nvPr/>
        </p:nvPicPr>
        <p:blipFill>
          <a:blip r:embed="rId3" cstate="print"/>
          <a:stretch>
            <a:fillRect/>
          </a:stretch>
        </p:blipFill>
        <p:spPr>
          <a:xfrm>
            <a:off x="928670" y="1857356"/>
            <a:ext cx="2517547" cy="2428892"/>
          </a:xfrm>
          <a:prstGeom prst="rect">
            <a:avLst/>
          </a:prstGeom>
        </p:spPr>
      </p:pic>
      <p:pic>
        <p:nvPicPr>
          <p:cNvPr id="12" name="11 Resim" descr="7cc11a5e-69a6-4526-8eed-ac0e337bf993.jpg"/>
          <p:cNvPicPr>
            <a:picLocks noChangeAspect="1"/>
          </p:cNvPicPr>
          <p:nvPr/>
        </p:nvPicPr>
        <p:blipFill>
          <a:blip r:embed="rId4" cstate="print"/>
          <a:stretch>
            <a:fillRect/>
          </a:stretch>
        </p:blipFill>
        <p:spPr>
          <a:xfrm>
            <a:off x="3500438" y="3714744"/>
            <a:ext cx="2714620" cy="2643206"/>
          </a:xfrm>
          <a:prstGeom prst="rect">
            <a:avLst/>
          </a:prstGeom>
        </p:spPr>
      </p:pic>
      <p:pic>
        <p:nvPicPr>
          <p:cNvPr id="13" name="12 Resim" descr="bce5f77f-866f-44f5-9a2d-d38eed40ee56.jpg"/>
          <p:cNvPicPr>
            <a:picLocks noChangeAspect="1"/>
          </p:cNvPicPr>
          <p:nvPr/>
        </p:nvPicPr>
        <p:blipFill>
          <a:blip r:embed="rId5" cstate="print"/>
          <a:stretch>
            <a:fillRect/>
          </a:stretch>
        </p:blipFill>
        <p:spPr>
          <a:xfrm>
            <a:off x="785794" y="6500826"/>
            <a:ext cx="2841157" cy="1714480"/>
          </a:xfrm>
          <a:prstGeom prst="rect">
            <a:avLst/>
          </a:prstGeom>
        </p:spPr>
      </p:pic>
      <p:sp>
        <p:nvSpPr>
          <p:cNvPr id="14" name="15 İçerik Yer Tutucusu"/>
          <p:cNvSpPr txBox="1">
            <a:spLocks/>
          </p:cNvSpPr>
          <p:nvPr/>
        </p:nvSpPr>
        <p:spPr>
          <a:xfrm>
            <a:off x="928670" y="4500562"/>
            <a:ext cx="2357454" cy="1785950"/>
          </a:xfrm>
          <a:prstGeom prst="rect">
            <a:avLst/>
          </a:prstGeom>
          <a:solidFill>
            <a:schemeClr val="accent6">
              <a:lumMod val="60000"/>
              <a:lumOff val="40000"/>
            </a:schemeClr>
          </a:solidFill>
          <a:ln>
            <a:solidFill>
              <a:srgbClr val="002060"/>
            </a:solidFill>
          </a:ln>
        </p:spPr>
        <p:txBody>
          <a:bodyPr vert="horz" lIns="91440" tIns="45720" rIns="91440" bIns="45720" rtlCol="0">
            <a:normAutofit/>
          </a:bodyPr>
          <a:lstStyle/>
          <a:p>
            <a:pPr marL="342900" lvl="0" indent="-342900">
              <a:spcBef>
                <a:spcPct val="20000"/>
              </a:spcBef>
            </a:pPr>
            <a:r>
              <a:rPr lang="tr-TR" sz="1200" dirty="0">
                <a:latin typeface="Cooper Black" pitchFamily="18" charset="0"/>
                <a:sym typeface="Wingdings" pitchFamily="2" charset="2"/>
              </a:rPr>
              <a:t>        </a:t>
            </a:r>
          </a:p>
          <a:p>
            <a:pPr marL="342900" lvl="0" indent="-342900">
              <a:spcBef>
                <a:spcPct val="20000"/>
              </a:spcBef>
            </a:pPr>
            <a:r>
              <a:rPr lang="tr-TR" sz="1200" dirty="0">
                <a:latin typeface="Cooper Black" pitchFamily="18" charset="0"/>
                <a:sym typeface="Wingdings" pitchFamily="2" charset="2"/>
              </a:rPr>
              <a:t>          ÇILGIN ÇORAPLAR PARTİMİZ BİRBİRİNDEN RENKLİ ÇORAPLARIMIZLA EĞLENDİKK</a:t>
            </a:r>
            <a:endParaRPr kumimoji="0" lang="tr-TR"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15 İçerik Yer Tutucusu"/>
          <p:cNvSpPr txBox="1">
            <a:spLocks/>
          </p:cNvSpPr>
          <p:nvPr/>
        </p:nvSpPr>
        <p:spPr>
          <a:xfrm>
            <a:off x="3714752" y="6500826"/>
            <a:ext cx="2357454" cy="1785950"/>
          </a:xfrm>
          <a:prstGeom prst="rect">
            <a:avLst/>
          </a:prstGeom>
          <a:solidFill>
            <a:schemeClr val="tx2">
              <a:lumMod val="40000"/>
              <a:lumOff val="60000"/>
            </a:schemeClr>
          </a:solidFill>
          <a:ln>
            <a:solidFill>
              <a:srgbClr val="002060"/>
            </a:solidFill>
          </a:ln>
        </p:spPr>
        <p:txBody>
          <a:bodyPr vert="horz" lIns="91440" tIns="45720" rIns="91440" bIns="45720" rtlCol="0">
            <a:normAutofit/>
          </a:bodyPr>
          <a:lstStyle/>
          <a:p>
            <a:pPr marL="342900" lvl="0" indent="-342900">
              <a:spcBef>
                <a:spcPct val="20000"/>
              </a:spcBef>
            </a:pPr>
            <a:r>
              <a:rPr lang="tr-TR" sz="1200" dirty="0">
                <a:latin typeface="Cooper Black" pitchFamily="18" charset="0"/>
                <a:sym typeface="Wingdings" pitchFamily="2" charset="2"/>
              </a:rPr>
              <a:t>        </a:t>
            </a:r>
          </a:p>
          <a:p>
            <a:pPr marL="342900" lvl="0" indent="-342900">
              <a:spcBef>
                <a:spcPct val="20000"/>
              </a:spcBef>
            </a:pPr>
            <a:r>
              <a:rPr lang="tr-TR" sz="1200" dirty="0">
                <a:latin typeface="Cooper Black" pitchFamily="18" charset="0"/>
                <a:sym typeface="Wingdings" pitchFamily="2" charset="2"/>
              </a:rPr>
              <a:t>          ÇİĞKÖFTE PARTİMİZ  BOLLL ÇİĞKÖFTELİ VE OYNADIĞIMIZ BİR GÜNDEN KARE </a:t>
            </a:r>
            <a:endParaRPr kumimoji="0" lang="tr-TR" sz="1200" b="0" i="0" u="none" strike="noStrike" kern="1200" cap="none" spc="0" normalizeH="0" baseline="0" noProof="0" dirty="0">
              <a:ln>
                <a:noFill/>
              </a:ln>
              <a:solidFill>
                <a:schemeClr val="tx1"/>
              </a:solidFill>
              <a:effectLst/>
              <a:uLnTx/>
              <a:uFillTx/>
              <a:latin typeface="Cooper Black"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15 İçerik Yer Tutucusu"/>
          <p:cNvSpPr txBox="1">
            <a:spLocks/>
          </p:cNvSpPr>
          <p:nvPr/>
        </p:nvSpPr>
        <p:spPr>
          <a:xfrm>
            <a:off x="3714752" y="1928794"/>
            <a:ext cx="2143140" cy="1500198"/>
          </a:xfrm>
          <a:prstGeom prst="rect">
            <a:avLst/>
          </a:prstGeom>
          <a:solidFill>
            <a:srgbClr val="FFFF00"/>
          </a:solidFill>
          <a:ln>
            <a:solidFill>
              <a:srgbClr val="002060"/>
            </a:solidFill>
          </a:ln>
        </p:spPr>
        <p:txBody>
          <a:bodyPr vert="horz" lIns="91440" tIns="45720" rIns="91440" bIns="45720" rtlCol="0">
            <a:normAutofit fontScale="92500" lnSpcReduction="10000"/>
          </a:bodyPr>
          <a:lstStyle/>
          <a:p>
            <a:pPr marL="342900" lvl="0" indent="-342900">
              <a:spcBef>
                <a:spcPct val="20000"/>
              </a:spcBef>
            </a:pPr>
            <a:r>
              <a:rPr lang="tr-TR" sz="1200" dirty="0">
                <a:latin typeface="Cooper Black" pitchFamily="18" charset="0"/>
                <a:sym typeface="Wingdings" pitchFamily="2" charset="2"/>
              </a:rPr>
              <a:t>        </a:t>
            </a:r>
          </a:p>
          <a:p>
            <a:pPr marL="342900" lvl="0" indent="-342900">
              <a:spcBef>
                <a:spcPct val="20000"/>
              </a:spcBef>
            </a:pPr>
            <a:r>
              <a:rPr lang="tr-TR" sz="1000" dirty="0">
                <a:latin typeface="Cooper Black" pitchFamily="18" charset="0"/>
                <a:sym typeface="Wingdings" pitchFamily="2" charset="2"/>
              </a:rPr>
              <a:t>           YAŞLILAR HAFTASI ETKİNLİĞİMİZ YAŞLILARA SAYGI NASIL OLMALI ONLARA NASIL HİTAP ETMELİYİZ BİZİM İÇİN NEDEN ÇOK KIYMETLİLER  DİYE BAHSETTİK VE BİZDE MİNİ SEVİMLİ YAŞLILAR OLDUK </a:t>
            </a:r>
            <a:endParaRPr kumimoji="0" lang="tr-TR"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nkli-not-kağıtları-27.jpg"/>
          <p:cNvPicPr>
            <a:picLocks noChangeAspect="1"/>
          </p:cNvPicPr>
          <p:nvPr/>
        </p:nvPicPr>
        <p:blipFill>
          <a:blip r:embed="rId2"/>
          <a:stretch>
            <a:fillRect/>
          </a:stretch>
        </p:blipFill>
        <p:spPr>
          <a:xfrm>
            <a:off x="0" y="0"/>
            <a:ext cx="6858000" cy="9144000"/>
          </a:xfrm>
          <a:prstGeom prst="rect">
            <a:avLst/>
          </a:prstGeom>
        </p:spPr>
      </p:pic>
      <p:sp>
        <p:nvSpPr>
          <p:cNvPr id="19" name="15 İçerik Yer Tutucusu"/>
          <p:cNvSpPr>
            <a:spLocks noGrp="1"/>
          </p:cNvSpPr>
          <p:nvPr>
            <p:ph idx="1"/>
          </p:nvPr>
        </p:nvSpPr>
        <p:spPr>
          <a:xfrm>
            <a:off x="928670" y="1000100"/>
            <a:ext cx="4572032" cy="2714644"/>
          </a:xfrm>
          <a:solidFill>
            <a:srgbClr val="FFC000"/>
          </a:solidFill>
          <a:ln>
            <a:solidFill>
              <a:srgbClr val="FF0000"/>
            </a:solidFill>
          </a:ln>
        </p:spPr>
        <p:txBody>
          <a:bodyPr>
            <a:normAutofit fontScale="92500" lnSpcReduction="10000"/>
          </a:bodyPr>
          <a:lstStyle/>
          <a:p>
            <a:pPr>
              <a:buNone/>
            </a:pPr>
            <a:r>
              <a:rPr lang="tr-TR" sz="1400" dirty="0">
                <a:latin typeface="Cooper Black" pitchFamily="18" charset="0"/>
              </a:rPr>
              <a:t>           </a:t>
            </a:r>
          </a:p>
          <a:p>
            <a:pPr>
              <a:buNone/>
            </a:pPr>
            <a:r>
              <a:rPr lang="tr-TR" sz="1400" dirty="0">
                <a:latin typeface="Cooper Black" pitchFamily="18" charset="0"/>
              </a:rPr>
              <a:t>             </a:t>
            </a:r>
            <a:r>
              <a:rPr lang="tr-TR" sz="1800" dirty="0">
                <a:latin typeface="Cooper Black" pitchFamily="18" charset="0"/>
              </a:rPr>
              <a:t>GURME     ETKİNLİKLERİMİZ</a:t>
            </a:r>
          </a:p>
          <a:p>
            <a:pPr>
              <a:buNone/>
            </a:pPr>
            <a:r>
              <a:rPr lang="tr-TR" sz="1800" dirty="0">
                <a:latin typeface="Cooper Black" pitchFamily="18" charset="0"/>
              </a:rPr>
              <a:t>       GURMEDE BU AY YİNE  EN SEVDİĞİMİZ   BİRBİRİNDEN LEZZETLİ YİYECEKLERİ HAZIRLADIK BU AY  GURMELERİMİZDE ÇİKOLATA BAŞIMIZIN TACIYDI  TABİKİ HER YEDİĞİMİZDE ÇOK ÇOK MUTLU OLDUK </a:t>
            </a:r>
          </a:p>
          <a:p>
            <a:pPr>
              <a:buNone/>
            </a:pPr>
            <a:endParaRPr lang="tr-TR" sz="2000" dirty="0"/>
          </a:p>
        </p:txBody>
      </p:sp>
      <p:pic>
        <p:nvPicPr>
          <p:cNvPr id="8" name="7 Resim" descr="98fcfe5e-c782-4745-b598-feea40c79d20.jpg"/>
          <p:cNvPicPr>
            <a:picLocks noChangeAspect="1"/>
          </p:cNvPicPr>
          <p:nvPr/>
        </p:nvPicPr>
        <p:blipFill>
          <a:blip r:embed="rId3" cstate="print"/>
          <a:stretch>
            <a:fillRect/>
          </a:stretch>
        </p:blipFill>
        <p:spPr>
          <a:xfrm>
            <a:off x="1857364" y="4000496"/>
            <a:ext cx="3143272" cy="1785950"/>
          </a:xfrm>
          <a:prstGeom prst="rect">
            <a:avLst/>
          </a:prstGeom>
          <a:ln w="228600" cap="sq" cmpd="thickThin">
            <a:solidFill>
              <a:srgbClr val="000000"/>
            </a:solidFill>
            <a:prstDash val="solid"/>
            <a:miter lim="800000"/>
          </a:ln>
          <a:effectLst>
            <a:innerShdw blurRad="76200">
              <a:srgbClr val="000000"/>
            </a:innerShdw>
          </a:effectLst>
        </p:spPr>
      </p:pic>
      <p:pic>
        <p:nvPicPr>
          <p:cNvPr id="10" name="9 Resim" descr="836bbf90-492c-4a02-8425-cad934b115dc.jpg"/>
          <p:cNvPicPr>
            <a:picLocks noChangeAspect="1"/>
          </p:cNvPicPr>
          <p:nvPr/>
        </p:nvPicPr>
        <p:blipFill>
          <a:blip r:embed="rId4" cstate="print"/>
          <a:stretch>
            <a:fillRect/>
          </a:stretch>
        </p:blipFill>
        <p:spPr>
          <a:xfrm>
            <a:off x="4000504" y="6357950"/>
            <a:ext cx="1935940" cy="1843747"/>
          </a:xfrm>
          <a:prstGeom prst="rect">
            <a:avLst/>
          </a:prstGeom>
          <a:ln w="228600" cap="sq" cmpd="thickThin">
            <a:solidFill>
              <a:srgbClr val="000000"/>
            </a:solidFill>
            <a:prstDash val="solid"/>
            <a:miter lim="800000"/>
          </a:ln>
          <a:effectLst>
            <a:innerShdw blurRad="76200">
              <a:srgbClr val="000000"/>
            </a:innerShdw>
          </a:effectLst>
        </p:spPr>
      </p:pic>
      <p:pic>
        <p:nvPicPr>
          <p:cNvPr id="13" name="12 Resim" descr="b7543131-1131-49c8-874a-06981e97f535.jpg"/>
          <p:cNvPicPr>
            <a:picLocks noChangeAspect="1"/>
          </p:cNvPicPr>
          <p:nvPr/>
        </p:nvPicPr>
        <p:blipFill>
          <a:blip r:embed="rId5" cstate="print"/>
          <a:stretch>
            <a:fillRect/>
          </a:stretch>
        </p:blipFill>
        <p:spPr>
          <a:xfrm>
            <a:off x="857232" y="6357950"/>
            <a:ext cx="2500306" cy="187523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1750</TotalTime>
  <Words>1940</Words>
  <Application>Microsoft Office PowerPoint</Application>
  <PresentationFormat>Ekran Gösterisi (4:3)</PresentationFormat>
  <Paragraphs>325</Paragraphs>
  <Slides>29</Slides>
  <Notes>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GURME ETKİNLİKLERİ</vt:lpstr>
      <vt:lpstr>PowerPoint Sunusu</vt:lpstr>
      <vt:lpstr>PowerPoint Sunusu</vt:lpstr>
      <vt:lpstr>                                                   </vt:lpstr>
      <vt:lpstr>Eğlenceli Bilim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canav</dc:creator>
  <cp:lastModifiedBy>esrabektas985@gmail.com</cp:lastModifiedBy>
  <cp:revision>138</cp:revision>
  <dcterms:created xsi:type="dcterms:W3CDTF">2021-11-22T20:00:01Z</dcterms:created>
  <dcterms:modified xsi:type="dcterms:W3CDTF">2023-04-08T09:34:34Z</dcterms:modified>
</cp:coreProperties>
</file>